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6147-E35B-4BF8-8D52-761BE7CFC7F7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F3CB-3512-4B51-9DAA-2C378F645DBD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7867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6147-E35B-4BF8-8D52-761BE7CFC7F7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F3CB-3512-4B51-9DAA-2C378F645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9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6147-E35B-4BF8-8D52-761BE7CFC7F7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F3CB-3512-4B51-9DAA-2C378F645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1013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6147-E35B-4BF8-8D52-761BE7CFC7F7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F3CB-3512-4B51-9DAA-2C378F645DB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6361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6147-E35B-4BF8-8D52-761BE7CFC7F7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F3CB-3512-4B51-9DAA-2C378F645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2302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6147-E35B-4BF8-8D52-761BE7CFC7F7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F3CB-3512-4B51-9DAA-2C378F645DB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06979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6147-E35B-4BF8-8D52-761BE7CFC7F7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F3CB-3512-4B51-9DAA-2C378F645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5658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6147-E35B-4BF8-8D52-761BE7CFC7F7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F3CB-3512-4B51-9DAA-2C378F645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931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6147-E35B-4BF8-8D52-761BE7CFC7F7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F3CB-3512-4B51-9DAA-2C378F645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382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6147-E35B-4BF8-8D52-761BE7CFC7F7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F3CB-3512-4B51-9DAA-2C378F645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248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6147-E35B-4BF8-8D52-761BE7CFC7F7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F3CB-3512-4B51-9DAA-2C378F645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296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6147-E35B-4BF8-8D52-761BE7CFC7F7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F3CB-3512-4B51-9DAA-2C378F645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319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6147-E35B-4BF8-8D52-761BE7CFC7F7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F3CB-3512-4B51-9DAA-2C378F645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105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6147-E35B-4BF8-8D52-761BE7CFC7F7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F3CB-3512-4B51-9DAA-2C378F645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643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6147-E35B-4BF8-8D52-761BE7CFC7F7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F3CB-3512-4B51-9DAA-2C378F645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007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6147-E35B-4BF8-8D52-761BE7CFC7F7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F3CB-3512-4B51-9DAA-2C378F645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439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6147-E35B-4BF8-8D52-761BE7CFC7F7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F3CB-3512-4B51-9DAA-2C378F645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238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43F6147-E35B-4BF8-8D52-761BE7CFC7F7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3FDF3CB-3512-4B51-9DAA-2C378F645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2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88BC0-89C7-4198-BACC-655437CDCC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/>
              <a:t>Life Expectancy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18B73E-8A79-47E5-AF33-0702A013E0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Halie Lewis</a:t>
            </a:r>
          </a:p>
          <a:p>
            <a:r>
              <a:rPr lang="en-US" dirty="0">
                <a:solidFill>
                  <a:schemeClr val="tx1"/>
                </a:solidFill>
              </a:rPr>
              <a:t>DSCI 201</a:t>
            </a:r>
          </a:p>
        </p:txBody>
      </p:sp>
    </p:spTree>
    <p:extLst>
      <p:ext uri="{BB962C8B-B14F-4D97-AF65-F5344CB8AC3E}">
        <p14:creationId xmlns:p14="http://schemas.microsoft.com/office/powerpoint/2010/main" val="3506932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83D86-8867-4B0D-A171-310D54027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175" y="474785"/>
            <a:ext cx="8534400" cy="1507067"/>
          </a:xfrm>
        </p:spPr>
        <p:txBody>
          <a:bodyPr/>
          <a:lstStyle/>
          <a:p>
            <a:r>
              <a:rPr lang="en-US" cap="none" dirty="0"/>
              <a:t>Where is the Data From?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43E73-791C-41AB-8F40-A1904E0574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2175" y="2192867"/>
            <a:ext cx="8534400" cy="3615267"/>
          </a:xfrm>
        </p:spPr>
        <p:txBody>
          <a:bodyPr/>
          <a:lstStyle/>
          <a:p>
            <a:r>
              <a:rPr lang="en-US" sz="2800" dirty="0">
                <a:solidFill>
                  <a:schemeClr val="tx1"/>
                </a:solidFill>
              </a:rPr>
              <a:t>Kaggle 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WHO, United Nations</a:t>
            </a:r>
            <a:endParaRPr lang="en-US" sz="26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119 KB CSV</a:t>
            </a:r>
          </a:p>
          <a:p>
            <a:r>
              <a:rPr lang="en-US" sz="2800" dirty="0">
                <a:solidFill>
                  <a:schemeClr val="tx1"/>
                </a:solidFill>
              </a:rPr>
              <a:t>22 Columns</a:t>
            </a:r>
          </a:p>
          <a:p>
            <a:r>
              <a:rPr lang="en-US" sz="2800" dirty="0">
                <a:solidFill>
                  <a:schemeClr val="tx1"/>
                </a:solidFill>
              </a:rPr>
              <a:t>2939 entries 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3AA5D7-40E1-40D0-9EEB-83463534D0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4036" y="685799"/>
            <a:ext cx="3631549" cy="241663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BF807A0-D693-4ED9-95F6-CE17C8B8E2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6874" y="4121834"/>
            <a:ext cx="5024643" cy="20098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AC35DD3-776E-4782-A4DA-F15818112564}"/>
              </a:ext>
            </a:extLst>
          </p:cNvPr>
          <p:cNvSpPr txBox="1"/>
          <p:nvPr/>
        </p:nvSpPr>
        <p:spPr>
          <a:xfrm>
            <a:off x="7990449" y="3151163"/>
            <a:ext cx="1758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Wikipeida.com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F27123-8D69-45C4-83ED-EED94FECAE14}"/>
              </a:ext>
            </a:extLst>
          </p:cNvPr>
          <p:cNvSpPr txBox="1"/>
          <p:nvPr/>
        </p:nvSpPr>
        <p:spPr>
          <a:xfrm>
            <a:off x="7834036" y="6196819"/>
            <a:ext cx="1069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who.int</a:t>
            </a:r>
          </a:p>
        </p:txBody>
      </p:sp>
    </p:spTree>
    <p:extLst>
      <p:ext uri="{BB962C8B-B14F-4D97-AF65-F5344CB8AC3E}">
        <p14:creationId xmlns:p14="http://schemas.microsoft.com/office/powerpoint/2010/main" val="2073860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833F9-8535-4171-BBA1-194E3D045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197603"/>
            <a:ext cx="8534400" cy="1507067"/>
          </a:xfrm>
        </p:spPr>
        <p:txBody>
          <a:bodyPr/>
          <a:lstStyle/>
          <a:p>
            <a:r>
              <a:rPr lang="en-US" cap="none" dirty="0"/>
              <a:t>About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7E3D0-FDCF-4F65-ABA3-883243A954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704670"/>
            <a:ext cx="9534208" cy="4260574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Life expectancy: 2000-2015</a:t>
            </a:r>
          </a:p>
          <a:p>
            <a:r>
              <a:rPr lang="en-US" sz="2800" dirty="0">
                <a:solidFill>
                  <a:schemeClr val="tx1"/>
                </a:solidFill>
              </a:rPr>
              <a:t>193 Countries 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183 Useable </a:t>
            </a:r>
          </a:p>
          <a:p>
            <a:r>
              <a:rPr lang="en-US" sz="2800" dirty="0">
                <a:solidFill>
                  <a:schemeClr val="tx1"/>
                </a:solidFill>
              </a:rPr>
              <a:t>Key Columns: Expenditure, life expectancy, schooling, immunizations, mortality rates, alcohol consumption …</a:t>
            </a:r>
          </a:p>
        </p:txBody>
      </p:sp>
    </p:spTree>
    <p:extLst>
      <p:ext uri="{BB962C8B-B14F-4D97-AF65-F5344CB8AC3E}">
        <p14:creationId xmlns:p14="http://schemas.microsoft.com/office/powerpoint/2010/main" val="460490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EA1E0-B8AB-4343-A4E9-A3ACA3DC0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458" y="323296"/>
            <a:ext cx="8534400" cy="1507067"/>
          </a:xfrm>
        </p:spPr>
        <p:txBody>
          <a:bodyPr>
            <a:normAutofit/>
          </a:bodyPr>
          <a:lstStyle/>
          <a:p>
            <a:r>
              <a:rPr lang="en-US" cap="none" dirty="0"/>
              <a:t>Questions for Analysis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9DE2F-70C3-4101-B0AA-CADA78484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4608" y="1641058"/>
            <a:ext cx="4419171" cy="3575884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What are the countries with the higher life expectancy doing differently than those with lower life expectancy?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76F4FC6-1222-4BDF-A1EF-5039648EE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221" y="1641058"/>
            <a:ext cx="7101051" cy="4268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26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24D9F5B-C72B-41EE-97C2-D3600B627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090B0-8AB0-44BE-B44C-6A4AF6F80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674" y="1463649"/>
            <a:ext cx="6049701" cy="4430745"/>
          </a:xfrm>
        </p:spPr>
        <p:txBody>
          <a:bodyPr>
            <a:normAutofit fontScale="92500"/>
          </a:bodyPr>
          <a:lstStyle/>
          <a:p>
            <a:r>
              <a:rPr lang="en-US" sz="2200" dirty="0">
                <a:solidFill>
                  <a:srgbClr val="0F496F"/>
                </a:solidFill>
              </a:rPr>
              <a:t>	</a:t>
            </a:r>
            <a:r>
              <a:rPr lang="en-US" sz="3000" dirty="0">
                <a:solidFill>
                  <a:schemeClr val="bg1"/>
                </a:solidFill>
              </a:rPr>
              <a:t>For those countries that have seen a major change in life expectancy (positive or negative) what factors changed?</a:t>
            </a:r>
          </a:p>
          <a:p>
            <a:pPr marL="0" indent="0">
              <a:buNone/>
            </a:pPr>
            <a:endParaRPr lang="en-US" sz="3000" dirty="0">
              <a:solidFill>
                <a:schemeClr val="bg1"/>
              </a:solidFill>
            </a:endParaRPr>
          </a:p>
          <a:p>
            <a:r>
              <a:rPr lang="en-US" sz="3000" dirty="0">
                <a:solidFill>
                  <a:schemeClr val="bg1"/>
                </a:solidFill>
              </a:rPr>
              <a:t>How much do countries with high life expectancy spend on health care? Is this necessary? </a:t>
            </a:r>
          </a:p>
          <a:p>
            <a:pPr marL="0" indent="0">
              <a:buNone/>
            </a:pPr>
            <a:endParaRPr lang="en-US" sz="1800" dirty="0">
              <a:solidFill>
                <a:srgbClr val="0F496F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180A64C-1862-4B1B-8953-FA96DEE4C4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2859A51-B3CA-4126-956F-D0DCCBA212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ECA05ED-FBC3-48F4-8E6D-AB89EC6081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EE24CC5-F080-45A3-B2B4-59A7BCA5AB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3EC6EC2-2351-427C-90C2-F107915733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D524D87A-9540-4F77-B006-823176623B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CDF5629-40AB-4EE2-9ABC-50C2754DA7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4377464"/>
              </p:ext>
            </p:extLst>
          </p:nvPr>
        </p:nvGraphicFramePr>
        <p:xfrm>
          <a:off x="7076915" y="1472910"/>
          <a:ext cx="4253760" cy="44307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29948">
                  <a:extLst>
                    <a:ext uri="{9D8B030D-6E8A-4147-A177-3AD203B41FA5}">
                      <a16:colId xmlns:a16="http://schemas.microsoft.com/office/drawing/2014/main" val="1677362404"/>
                    </a:ext>
                  </a:extLst>
                </a:gridCol>
                <a:gridCol w="1523812">
                  <a:extLst>
                    <a:ext uri="{9D8B030D-6E8A-4147-A177-3AD203B41FA5}">
                      <a16:colId xmlns:a16="http://schemas.microsoft.com/office/drawing/2014/main" val="3732086346"/>
                    </a:ext>
                  </a:extLst>
                </a:gridCol>
              </a:tblGrid>
              <a:tr h="1032549">
                <a:tc>
                  <a:txBody>
                    <a:bodyPr/>
                    <a:lstStyle/>
                    <a:p>
                      <a:pPr algn="l" fontAlgn="b"/>
                      <a:r>
                        <a:rPr lang="en-US" sz="3300" u="none" strike="noStrike" dirty="0">
                          <a:effectLst/>
                        </a:rPr>
                        <a:t>Percentage of Total Expenditure </a:t>
                      </a:r>
                      <a:endParaRPr lang="en-US" sz="3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2857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3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28575" marB="0" anchor="b"/>
                </a:tc>
                <a:extLst>
                  <a:ext uri="{0D108BD9-81ED-4DB2-BD59-A6C34878D82A}">
                    <a16:rowId xmlns:a16="http://schemas.microsoft.com/office/drawing/2014/main" val="1916012660"/>
                  </a:ext>
                </a:extLst>
              </a:tr>
              <a:tr h="578682">
                <a:tc>
                  <a:txBody>
                    <a:bodyPr/>
                    <a:lstStyle/>
                    <a:p>
                      <a:pPr algn="l" fontAlgn="b"/>
                      <a:r>
                        <a:rPr lang="en-US" sz="3300" u="none" strike="noStrike">
                          <a:effectLst/>
                        </a:rPr>
                        <a:t>Min</a:t>
                      </a:r>
                      <a:endParaRPr lang="en-US" sz="3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285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300" u="none" strike="noStrike">
                          <a:effectLst/>
                        </a:rPr>
                        <a:t>0.37</a:t>
                      </a:r>
                      <a:endParaRPr lang="en-US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28575" marB="0" anchor="b"/>
                </a:tc>
                <a:extLst>
                  <a:ext uri="{0D108BD9-81ED-4DB2-BD59-A6C34878D82A}">
                    <a16:rowId xmlns:a16="http://schemas.microsoft.com/office/drawing/2014/main" val="2347321793"/>
                  </a:ext>
                </a:extLst>
              </a:tr>
              <a:tr h="578682">
                <a:tc>
                  <a:txBody>
                    <a:bodyPr/>
                    <a:lstStyle/>
                    <a:p>
                      <a:pPr algn="l" fontAlgn="b"/>
                      <a:r>
                        <a:rPr lang="en-US" sz="3300" u="none" strike="noStrike">
                          <a:effectLst/>
                        </a:rPr>
                        <a:t>Q1</a:t>
                      </a:r>
                      <a:endParaRPr lang="en-US" sz="3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285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300" u="none" strike="noStrike">
                          <a:effectLst/>
                        </a:rPr>
                        <a:t>4.26</a:t>
                      </a:r>
                      <a:endParaRPr lang="en-US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28575" marB="0" anchor="b"/>
                </a:tc>
                <a:extLst>
                  <a:ext uri="{0D108BD9-81ED-4DB2-BD59-A6C34878D82A}">
                    <a16:rowId xmlns:a16="http://schemas.microsoft.com/office/drawing/2014/main" val="1498051443"/>
                  </a:ext>
                </a:extLst>
              </a:tr>
              <a:tr h="578682">
                <a:tc>
                  <a:txBody>
                    <a:bodyPr/>
                    <a:lstStyle/>
                    <a:p>
                      <a:pPr algn="l" fontAlgn="b"/>
                      <a:r>
                        <a:rPr lang="en-US" sz="3300" u="none" strike="noStrike">
                          <a:effectLst/>
                        </a:rPr>
                        <a:t>Q2</a:t>
                      </a:r>
                      <a:endParaRPr lang="en-US" sz="3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285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300" u="none" strike="noStrike">
                          <a:effectLst/>
                        </a:rPr>
                        <a:t>5.75</a:t>
                      </a:r>
                      <a:endParaRPr lang="en-US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28575" marB="0" anchor="b"/>
                </a:tc>
                <a:extLst>
                  <a:ext uri="{0D108BD9-81ED-4DB2-BD59-A6C34878D82A}">
                    <a16:rowId xmlns:a16="http://schemas.microsoft.com/office/drawing/2014/main" val="2633564565"/>
                  </a:ext>
                </a:extLst>
              </a:tr>
              <a:tr h="578682">
                <a:tc>
                  <a:txBody>
                    <a:bodyPr/>
                    <a:lstStyle/>
                    <a:p>
                      <a:pPr algn="l" fontAlgn="b"/>
                      <a:r>
                        <a:rPr lang="en-US" sz="3300" u="none" strike="noStrike">
                          <a:effectLst/>
                        </a:rPr>
                        <a:t>Q3</a:t>
                      </a:r>
                      <a:endParaRPr lang="en-US" sz="3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285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300" u="none" strike="noStrike">
                          <a:effectLst/>
                        </a:rPr>
                        <a:t>7.4925</a:t>
                      </a:r>
                      <a:endParaRPr lang="en-US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28575" marB="0" anchor="b"/>
                </a:tc>
                <a:extLst>
                  <a:ext uri="{0D108BD9-81ED-4DB2-BD59-A6C34878D82A}">
                    <a16:rowId xmlns:a16="http://schemas.microsoft.com/office/drawing/2014/main" val="2852746243"/>
                  </a:ext>
                </a:extLst>
              </a:tr>
              <a:tr h="578682">
                <a:tc>
                  <a:txBody>
                    <a:bodyPr/>
                    <a:lstStyle/>
                    <a:p>
                      <a:pPr algn="l" fontAlgn="b"/>
                      <a:r>
                        <a:rPr lang="en-US" sz="3300" u="none" strike="noStrike">
                          <a:effectLst/>
                        </a:rPr>
                        <a:t>Max</a:t>
                      </a:r>
                      <a:endParaRPr lang="en-US" sz="3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285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300" u="none" strike="noStrike" dirty="0">
                          <a:effectLst/>
                        </a:rPr>
                        <a:t>17.6</a:t>
                      </a:r>
                      <a:endParaRPr lang="en-US" sz="3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28575" marB="0" anchor="b"/>
                </a:tc>
                <a:extLst>
                  <a:ext uri="{0D108BD9-81ED-4DB2-BD59-A6C34878D82A}">
                    <a16:rowId xmlns:a16="http://schemas.microsoft.com/office/drawing/2014/main" val="12368128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52838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24D9F5B-C72B-41EE-97C2-D3600B627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D10688-5F4C-4BF5-BCE7-D56EFBBFF3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4227" y="1189567"/>
            <a:ext cx="5381426" cy="4296833"/>
          </a:xfrm>
        </p:spPr>
        <p:txBody>
          <a:bodyPr>
            <a:normAutofit/>
          </a:bodyPr>
          <a:lstStyle/>
          <a:p>
            <a:pPr lvl="0"/>
            <a:r>
              <a:rPr lang="en-US" sz="2800" dirty="0">
                <a:solidFill>
                  <a:schemeClr val="bg1"/>
                </a:solidFill>
              </a:rPr>
              <a:t>Does education play a notable role?</a:t>
            </a:r>
          </a:p>
          <a:p>
            <a:pPr marL="0" lvl="0" indent="0">
              <a:buNone/>
            </a:pPr>
            <a:r>
              <a:rPr lang="en-US" sz="2800" dirty="0">
                <a:solidFill>
                  <a:schemeClr val="bg1"/>
                </a:solidFill>
              </a:rPr>
              <a:t> </a:t>
            </a:r>
          </a:p>
          <a:p>
            <a:pPr lvl="0"/>
            <a:r>
              <a:rPr lang="en-US" sz="2800" dirty="0">
                <a:solidFill>
                  <a:schemeClr val="bg1"/>
                </a:solidFill>
              </a:rPr>
              <a:t>Do immunizations play a notable role?</a:t>
            </a:r>
          </a:p>
          <a:p>
            <a:pPr lvl="1"/>
            <a:r>
              <a:rPr lang="en-US" sz="2400" dirty="0">
                <a:solidFill>
                  <a:schemeClr val="bg1"/>
                </a:solidFill>
              </a:rPr>
              <a:t>Polio, Diphtheria, Hepatitis B</a:t>
            </a:r>
          </a:p>
          <a:p>
            <a:endParaRPr lang="en-US" sz="1800" dirty="0">
              <a:solidFill>
                <a:srgbClr val="0F496F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180A64C-1862-4B1B-8953-FA96DEE4C4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2859A51-B3CA-4126-956F-D0DCCBA212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ECA05ED-FBC3-48F4-8E6D-AB89EC6081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EE24CC5-F080-45A3-B2B4-59A7BCA5AB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3EC6EC2-2351-427C-90C2-F107915733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D524D87A-9540-4F77-B006-823176623B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3F5308E-98E7-460D-B414-756E9D2922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5094759"/>
              </p:ext>
            </p:extLst>
          </p:nvPr>
        </p:nvGraphicFramePr>
        <p:xfrm>
          <a:off x="1414876" y="1395263"/>
          <a:ext cx="3492816" cy="38473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20290">
                  <a:extLst>
                    <a:ext uri="{9D8B030D-6E8A-4147-A177-3AD203B41FA5}">
                      <a16:colId xmlns:a16="http://schemas.microsoft.com/office/drawing/2014/main" val="2388056417"/>
                    </a:ext>
                  </a:extLst>
                </a:gridCol>
                <a:gridCol w="1172526">
                  <a:extLst>
                    <a:ext uri="{9D8B030D-6E8A-4147-A177-3AD203B41FA5}">
                      <a16:colId xmlns:a16="http://schemas.microsoft.com/office/drawing/2014/main" val="2439621679"/>
                    </a:ext>
                  </a:extLst>
                </a:gridCol>
              </a:tblGrid>
              <a:tr h="641223">
                <a:tc>
                  <a:txBody>
                    <a:bodyPr/>
                    <a:lstStyle/>
                    <a:p>
                      <a:pPr algn="l" fontAlgn="b"/>
                      <a:r>
                        <a:rPr lang="en-US" sz="3300" u="none" strike="noStrike">
                          <a:effectLst/>
                        </a:rPr>
                        <a:t>Schooling </a:t>
                      </a:r>
                      <a:endParaRPr lang="en-US" sz="3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285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Years</a:t>
                      </a:r>
                    </a:p>
                  </a:txBody>
                  <a:tcPr marL="28575" marR="28575" marT="28575" marB="0" anchor="b"/>
                </a:tc>
                <a:extLst>
                  <a:ext uri="{0D108BD9-81ED-4DB2-BD59-A6C34878D82A}">
                    <a16:rowId xmlns:a16="http://schemas.microsoft.com/office/drawing/2014/main" val="1582995673"/>
                  </a:ext>
                </a:extLst>
              </a:tr>
              <a:tr h="641223">
                <a:tc>
                  <a:txBody>
                    <a:bodyPr/>
                    <a:lstStyle/>
                    <a:p>
                      <a:pPr algn="l" fontAlgn="b"/>
                      <a:r>
                        <a:rPr lang="en-US" sz="3300" u="none" strike="noStrike">
                          <a:effectLst/>
                        </a:rPr>
                        <a:t>Min</a:t>
                      </a:r>
                      <a:endParaRPr lang="en-US" sz="3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285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300" u="none" strike="noStrike">
                          <a:effectLst/>
                        </a:rPr>
                        <a:t>0</a:t>
                      </a:r>
                      <a:endParaRPr lang="en-US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28575" marB="0" anchor="b"/>
                </a:tc>
                <a:extLst>
                  <a:ext uri="{0D108BD9-81ED-4DB2-BD59-A6C34878D82A}">
                    <a16:rowId xmlns:a16="http://schemas.microsoft.com/office/drawing/2014/main" val="1545770016"/>
                  </a:ext>
                </a:extLst>
              </a:tr>
              <a:tr h="641223">
                <a:tc>
                  <a:txBody>
                    <a:bodyPr/>
                    <a:lstStyle/>
                    <a:p>
                      <a:pPr algn="l" fontAlgn="b"/>
                      <a:r>
                        <a:rPr lang="en-US" sz="3300" u="none" strike="noStrike">
                          <a:effectLst/>
                        </a:rPr>
                        <a:t>Q1</a:t>
                      </a:r>
                      <a:endParaRPr lang="en-US" sz="3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285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300" u="none" strike="noStrike">
                          <a:effectLst/>
                        </a:rPr>
                        <a:t>10.1</a:t>
                      </a:r>
                      <a:endParaRPr lang="en-US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28575" marB="0" anchor="b"/>
                </a:tc>
                <a:extLst>
                  <a:ext uri="{0D108BD9-81ED-4DB2-BD59-A6C34878D82A}">
                    <a16:rowId xmlns:a16="http://schemas.microsoft.com/office/drawing/2014/main" val="3270622677"/>
                  </a:ext>
                </a:extLst>
              </a:tr>
              <a:tr h="641223">
                <a:tc>
                  <a:txBody>
                    <a:bodyPr/>
                    <a:lstStyle/>
                    <a:p>
                      <a:pPr algn="l" fontAlgn="b"/>
                      <a:r>
                        <a:rPr lang="en-US" sz="3300" u="none" strike="noStrike">
                          <a:effectLst/>
                        </a:rPr>
                        <a:t>Q2</a:t>
                      </a:r>
                      <a:endParaRPr lang="en-US" sz="3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285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300" u="none" strike="noStrike">
                          <a:effectLst/>
                        </a:rPr>
                        <a:t>12.3</a:t>
                      </a:r>
                      <a:endParaRPr lang="en-US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28575" marB="0" anchor="b"/>
                </a:tc>
                <a:extLst>
                  <a:ext uri="{0D108BD9-81ED-4DB2-BD59-A6C34878D82A}">
                    <a16:rowId xmlns:a16="http://schemas.microsoft.com/office/drawing/2014/main" val="1105318309"/>
                  </a:ext>
                </a:extLst>
              </a:tr>
              <a:tr h="641223">
                <a:tc>
                  <a:txBody>
                    <a:bodyPr/>
                    <a:lstStyle/>
                    <a:p>
                      <a:pPr algn="l" fontAlgn="b"/>
                      <a:r>
                        <a:rPr lang="en-US" sz="3300" u="none" strike="noStrike">
                          <a:effectLst/>
                        </a:rPr>
                        <a:t>Q3</a:t>
                      </a:r>
                      <a:endParaRPr lang="en-US" sz="3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285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300" u="none" strike="noStrike">
                          <a:effectLst/>
                        </a:rPr>
                        <a:t>14.3</a:t>
                      </a:r>
                      <a:endParaRPr lang="en-US" sz="3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28575" marB="0" anchor="b"/>
                </a:tc>
                <a:extLst>
                  <a:ext uri="{0D108BD9-81ED-4DB2-BD59-A6C34878D82A}">
                    <a16:rowId xmlns:a16="http://schemas.microsoft.com/office/drawing/2014/main" val="2819088586"/>
                  </a:ext>
                </a:extLst>
              </a:tr>
              <a:tr h="641223">
                <a:tc>
                  <a:txBody>
                    <a:bodyPr/>
                    <a:lstStyle/>
                    <a:p>
                      <a:pPr algn="l" fontAlgn="b"/>
                      <a:r>
                        <a:rPr lang="en-US" sz="3300" u="none" strike="noStrike">
                          <a:effectLst/>
                        </a:rPr>
                        <a:t>Max</a:t>
                      </a:r>
                      <a:endParaRPr lang="en-US" sz="3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285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300" u="none" strike="noStrike" dirty="0">
                          <a:effectLst/>
                        </a:rPr>
                        <a:t>20.7</a:t>
                      </a:r>
                      <a:endParaRPr lang="en-US" sz="3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575" marR="28575" marT="28575" marB="0" anchor="b"/>
                </a:tc>
                <a:extLst>
                  <a:ext uri="{0D108BD9-81ED-4DB2-BD59-A6C34878D82A}">
                    <a16:rowId xmlns:a16="http://schemas.microsoft.com/office/drawing/2014/main" val="37230833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84898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09CCB3F-DBCE-4964-9E34-8C5DE80EF4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4DE087-138A-45FF-A59C-A119AFEA6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2710" y="620722"/>
            <a:ext cx="3518748" cy="1142462"/>
          </a:xfrm>
        </p:spPr>
        <p:txBody>
          <a:bodyPr anchor="b">
            <a:normAutofit/>
          </a:bodyPr>
          <a:lstStyle/>
          <a:p>
            <a:r>
              <a:rPr lang="en-US" sz="3200" cap="none" dirty="0"/>
              <a:t>Conclusion</a:t>
            </a:r>
            <a:endParaRPr lang="en-US" sz="2800" cap="none" dirty="0"/>
          </a:p>
        </p:txBody>
      </p:sp>
      <p:sp>
        <p:nvSpPr>
          <p:cNvPr id="11" name="Snip Diagonal Corner Rectangle 24">
            <a:extLst>
              <a:ext uri="{FF2B5EF4-FFF2-40B4-BE49-F238E27FC236}">
                <a16:creationId xmlns:a16="http://schemas.microsoft.com/office/drawing/2014/main" id="{1DFF944F-74BA-483A-82C0-64E3AAF4A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90" y="620722"/>
            <a:ext cx="6575496" cy="5286838"/>
          </a:xfrm>
          <a:prstGeom prst="snip2DiagRect">
            <a:avLst>
              <a:gd name="adj1" fmla="val 10787"/>
              <a:gd name="adj2" fmla="val 0"/>
            </a:avLst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EA9F84-649E-4632-B8B8-03EC1449255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48" r="17844" b="-1"/>
          <a:stretch/>
        </p:blipFill>
        <p:spPr>
          <a:xfrm>
            <a:off x="778062" y="786117"/>
            <a:ext cx="6245352" cy="4956048"/>
          </a:xfrm>
          <a:custGeom>
            <a:avLst/>
            <a:gdLst>
              <a:gd name="connsiteX0" fmla="*/ 534609 w 6245352"/>
              <a:gd name="connsiteY0" fmla="*/ 0 h 4956048"/>
              <a:gd name="connsiteX1" fmla="*/ 6245352 w 6245352"/>
              <a:gd name="connsiteY1" fmla="*/ 0 h 4956048"/>
              <a:gd name="connsiteX2" fmla="*/ 6245352 w 6245352"/>
              <a:gd name="connsiteY2" fmla="*/ 4421439 h 4956048"/>
              <a:gd name="connsiteX3" fmla="*/ 5710743 w 6245352"/>
              <a:gd name="connsiteY3" fmla="*/ 4956048 h 4956048"/>
              <a:gd name="connsiteX4" fmla="*/ 0 w 6245352"/>
              <a:gd name="connsiteY4" fmla="*/ 4956048 h 4956048"/>
              <a:gd name="connsiteX5" fmla="*/ 0 w 6245352"/>
              <a:gd name="connsiteY5" fmla="*/ 534609 h 4956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45352" h="4956048">
                <a:moveTo>
                  <a:pt x="534609" y="0"/>
                </a:moveTo>
                <a:lnTo>
                  <a:pt x="6245352" y="0"/>
                </a:lnTo>
                <a:lnTo>
                  <a:pt x="6245352" y="4421439"/>
                </a:lnTo>
                <a:lnTo>
                  <a:pt x="5710743" y="4956048"/>
                </a:lnTo>
                <a:lnTo>
                  <a:pt x="0" y="4956048"/>
                </a:lnTo>
                <a:lnTo>
                  <a:pt x="0" y="534609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7E0F0-D133-4DEC-AB8E-10156E8F4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2710" y="1822449"/>
            <a:ext cx="3479419" cy="3070226"/>
          </a:xfrm>
        </p:spPr>
        <p:txBody>
          <a:bodyPr anchor="t"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What I hope to find.</a:t>
            </a:r>
          </a:p>
          <a:p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Questions?</a:t>
            </a:r>
          </a:p>
          <a:p>
            <a:endParaRPr lang="en-US" sz="1400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9733A91-F958-4629-801A-3F6F1E09A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3812972-C68B-4C59-B3A7-4AF61E935D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B3F3B7C-7909-4486-AA08-5C6B625C3A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0BD7DA8-741F-4296-9363-05EF91541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2068EFC-20FC-456F-839F-4BCFFCAA81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251C60F-B911-433E-BF75-3BBEFD0538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728EB5A8-E12E-4D02-857D-8AE39C988940}"/>
              </a:ext>
            </a:extLst>
          </p:cNvPr>
          <p:cNvSpPr txBox="1"/>
          <p:nvPr/>
        </p:nvSpPr>
        <p:spPr>
          <a:xfrm>
            <a:off x="1298712" y="5898140"/>
            <a:ext cx="21203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Infoplease.</a:t>
            </a:r>
            <a:r>
              <a:rPr lang="en-US" sz="1400" dirty="0"/>
              <a:t>com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608783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1820</TotalTime>
  <Words>139</Words>
  <Application>Microsoft Office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Century Gothic</vt:lpstr>
      <vt:lpstr>Wingdings 3</vt:lpstr>
      <vt:lpstr>Slice</vt:lpstr>
      <vt:lpstr>Life Expectancy </vt:lpstr>
      <vt:lpstr>Where is the Data From?</vt:lpstr>
      <vt:lpstr>About the Data</vt:lpstr>
      <vt:lpstr>Questions for Analysis </vt:lpstr>
      <vt:lpstr>PowerPoint Presentation</vt:lpstr>
      <vt:lpstr>PowerPoint Presentation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Expectancy </dc:title>
  <dc:creator>Owner</dc:creator>
  <cp:lastModifiedBy>Owner</cp:lastModifiedBy>
  <cp:revision>3</cp:revision>
  <dcterms:created xsi:type="dcterms:W3CDTF">2019-03-12T15:02:24Z</dcterms:created>
  <dcterms:modified xsi:type="dcterms:W3CDTF">2019-03-13T21:22:33Z</dcterms:modified>
</cp:coreProperties>
</file>