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84" r:id="rId4"/>
    <p:sldId id="259" r:id="rId5"/>
    <p:sldId id="260" r:id="rId6"/>
    <p:sldId id="261" r:id="rId7"/>
    <p:sldId id="262" r:id="rId8"/>
    <p:sldId id="263" r:id="rId9"/>
    <p:sldId id="265" r:id="rId10"/>
    <p:sldId id="264" r:id="rId11"/>
    <p:sldId id="266" r:id="rId12"/>
    <p:sldId id="267" r:id="rId13"/>
    <p:sldId id="268" r:id="rId14"/>
    <p:sldId id="269" r:id="rId15"/>
    <p:sldId id="283" r:id="rId16"/>
    <p:sldId id="270" r:id="rId17"/>
    <p:sldId id="271" r:id="rId18"/>
    <p:sldId id="272" r:id="rId19"/>
    <p:sldId id="273" r:id="rId20"/>
    <p:sldId id="275" r:id="rId21"/>
    <p:sldId id="274"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2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7" autoAdjust="0"/>
    <p:restoredTop sz="95777" autoAdjust="0"/>
  </p:normalViewPr>
  <p:slideViewPr>
    <p:cSldViewPr snapToGrid="0">
      <p:cViewPr varScale="1">
        <p:scale>
          <a:sx n="75" d="100"/>
          <a:sy n="75" d="100"/>
        </p:scale>
        <p:origin x="66" y="492"/>
      </p:cViewPr>
      <p:guideLst/>
    </p:cSldViewPr>
  </p:slideViewPr>
  <p:outlineViewPr>
    <p:cViewPr>
      <p:scale>
        <a:sx n="33" d="100"/>
        <a:sy n="33" d="100"/>
      </p:scale>
      <p:origin x="0" y="-1692"/>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dbennett\Desktop\SuperHer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Male</a:t>
            </a:r>
            <a:r>
              <a:rPr lang="en-US" sz="2000" baseline="0" dirty="0"/>
              <a:t> Alignment By Hair Color</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Sheet1!$B$19</c:f>
              <c:strCache>
                <c:ptCount val="1"/>
                <c:pt idx="0">
                  <c:v>bad</c:v>
                </c:pt>
              </c:strCache>
            </c:strRef>
          </c:tx>
          <c:spPr>
            <a:solidFill>
              <a:schemeClr val="accent1"/>
            </a:solidFill>
            <a:ln>
              <a:noFill/>
            </a:ln>
            <a:effectLst/>
          </c:spPr>
          <c:invertIfNegative val="0"/>
          <c:cat>
            <c:strRef>
              <c:f>Sheet1!$A$20:$A$28</c:f>
              <c:strCache>
                <c:ptCount val="9"/>
                <c:pt idx="0">
                  <c:v>Black</c:v>
                </c:pt>
                <c:pt idx="1">
                  <c:v>Blond</c:v>
                </c:pt>
                <c:pt idx="2">
                  <c:v>Brown</c:v>
                </c:pt>
                <c:pt idx="3">
                  <c:v>Red</c:v>
                </c:pt>
                <c:pt idx="4">
                  <c:v>No Hair</c:v>
                </c:pt>
                <c:pt idx="5">
                  <c:v>Auburn</c:v>
                </c:pt>
                <c:pt idx="6">
                  <c:v>White</c:v>
                </c:pt>
                <c:pt idx="7">
                  <c:v>Green</c:v>
                </c:pt>
                <c:pt idx="8">
                  <c:v>Strawberry Blond</c:v>
                </c:pt>
              </c:strCache>
            </c:strRef>
          </c:cat>
          <c:val>
            <c:numRef>
              <c:f>Sheet1!$B$20:$B$28</c:f>
              <c:numCache>
                <c:formatCode>General</c:formatCode>
                <c:ptCount val="9"/>
                <c:pt idx="0">
                  <c:v>42</c:v>
                </c:pt>
                <c:pt idx="1">
                  <c:v>12</c:v>
                </c:pt>
                <c:pt idx="2">
                  <c:v>27</c:v>
                </c:pt>
                <c:pt idx="3">
                  <c:v>9</c:v>
                </c:pt>
                <c:pt idx="4">
                  <c:v>35</c:v>
                </c:pt>
                <c:pt idx="5">
                  <c:v>3</c:v>
                </c:pt>
                <c:pt idx="6">
                  <c:v>10</c:v>
                </c:pt>
                <c:pt idx="7">
                  <c:v>1</c:v>
                </c:pt>
                <c:pt idx="8">
                  <c:v>3</c:v>
                </c:pt>
              </c:numCache>
            </c:numRef>
          </c:val>
          <c:extLst>
            <c:ext xmlns:c16="http://schemas.microsoft.com/office/drawing/2014/chart" uri="{C3380CC4-5D6E-409C-BE32-E72D297353CC}">
              <c16:uniqueId val="{00000000-5EA0-4A5D-A6D1-632BFB37283A}"/>
            </c:ext>
          </c:extLst>
        </c:ser>
        <c:ser>
          <c:idx val="1"/>
          <c:order val="1"/>
          <c:tx>
            <c:strRef>
              <c:f>Sheet1!$C$19</c:f>
              <c:strCache>
                <c:ptCount val="1"/>
                <c:pt idx="0">
                  <c:v>good</c:v>
                </c:pt>
              </c:strCache>
            </c:strRef>
          </c:tx>
          <c:spPr>
            <a:solidFill>
              <a:schemeClr val="accent2"/>
            </a:solidFill>
            <a:ln>
              <a:noFill/>
            </a:ln>
            <a:effectLst/>
          </c:spPr>
          <c:invertIfNegative val="0"/>
          <c:cat>
            <c:strRef>
              <c:f>Sheet1!$A$20:$A$28</c:f>
              <c:strCache>
                <c:ptCount val="9"/>
                <c:pt idx="0">
                  <c:v>Black</c:v>
                </c:pt>
                <c:pt idx="1">
                  <c:v>Blond</c:v>
                </c:pt>
                <c:pt idx="2">
                  <c:v>Brown</c:v>
                </c:pt>
                <c:pt idx="3">
                  <c:v>Red</c:v>
                </c:pt>
                <c:pt idx="4">
                  <c:v>No Hair</c:v>
                </c:pt>
                <c:pt idx="5">
                  <c:v>Auburn</c:v>
                </c:pt>
                <c:pt idx="6">
                  <c:v>White</c:v>
                </c:pt>
                <c:pt idx="7">
                  <c:v>Green</c:v>
                </c:pt>
                <c:pt idx="8">
                  <c:v>Strawberry Blond</c:v>
                </c:pt>
              </c:strCache>
            </c:strRef>
          </c:cat>
          <c:val>
            <c:numRef>
              <c:f>Sheet1!$C$20:$C$28</c:f>
              <c:numCache>
                <c:formatCode>General</c:formatCode>
                <c:ptCount val="9"/>
                <c:pt idx="0">
                  <c:v>111</c:v>
                </c:pt>
                <c:pt idx="1">
                  <c:v>87</c:v>
                </c:pt>
                <c:pt idx="2">
                  <c:v>55</c:v>
                </c:pt>
                <c:pt idx="3">
                  <c:v>40</c:v>
                </c:pt>
                <c:pt idx="4">
                  <c:v>37</c:v>
                </c:pt>
                <c:pt idx="5">
                  <c:v>10</c:v>
                </c:pt>
                <c:pt idx="6">
                  <c:v>10</c:v>
                </c:pt>
                <c:pt idx="7">
                  <c:v>7</c:v>
                </c:pt>
                <c:pt idx="8">
                  <c:v>4</c:v>
                </c:pt>
              </c:numCache>
            </c:numRef>
          </c:val>
          <c:extLst>
            <c:ext xmlns:c16="http://schemas.microsoft.com/office/drawing/2014/chart" uri="{C3380CC4-5D6E-409C-BE32-E72D297353CC}">
              <c16:uniqueId val="{00000001-5EA0-4A5D-A6D1-632BFB37283A}"/>
            </c:ext>
          </c:extLst>
        </c:ser>
        <c:ser>
          <c:idx val="2"/>
          <c:order val="2"/>
          <c:tx>
            <c:strRef>
              <c:f>Sheet1!$D$19</c:f>
              <c:strCache>
                <c:ptCount val="1"/>
                <c:pt idx="0">
                  <c:v>neutral</c:v>
                </c:pt>
              </c:strCache>
            </c:strRef>
          </c:tx>
          <c:spPr>
            <a:solidFill>
              <a:schemeClr val="accent3"/>
            </a:solidFill>
            <a:ln>
              <a:noFill/>
            </a:ln>
            <a:effectLst/>
          </c:spPr>
          <c:invertIfNegative val="0"/>
          <c:cat>
            <c:strRef>
              <c:f>Sheet1!$A$20:$A$28</c:f>
              <c:strCache>
                <c:ptCount val="9"/>
                <c:pt idx="0">
                  <c:v>Black</c:v>
                </c:pt>
                <c:pt idx="1">
                  <c:v>Blond</c:v>
                </c:pt>
                <c:pt idx="2">
                  <c:v>Brown</c:v>
                </c:pt>
                <c:pt idx="3">
                  <c:v>Red</c:v>
                </c:pt>
                <c:pt idx="4">
                  <c:v>No Hair</c:v>
                </c:pt>
                <c:pt idx="5">
                  <c:v>Auburn</c:v>
                </c:pt>
                <c:pt idx="6">
                  <c:v>White</c:v>
                </c:pt>
                <c:pt idx="7">
                  <c:v>Green</c:v>
                </c:pt>
                <c:pt idx="8">
                  <c:v>Strawberry Blond</c:v>
                </c:pt>
              </c:strCache>
            </c:strRef>
          </c:cat>
          <c:val>
            <c:numRef>
              <c:f>Sheet1!$D$20:$D$28</c:f>
              <c:numCache>
                <c:formatCode>General</c:formatCode>
                <c:ptCount val="9"/>
                <c:pt idx="0">
                  <c:v>8</c:v>
                </c:pt>
                <c:pt idx="1">
                  <c:v>1</c:v>
                </c:pt>
                <c:pt idx="2">
                  <c:v>4</c:v>
                </c:pt>
                <c:pt idx="3">
                  <c:v>2</c:v>
                </c:pt>
                <c:pt idx="4">
                  <c:v>3</c:v>
                </c:pt>
                <c:pt idx="6">
                  <c:v>2</c:v>
                </c:pt>
              </c:numCache>
            </c:numRef>
          </c:val>
          <c:extLst>
            <c:ext xmlns:c16="http://schemas.microsoft.com/office/drawing/2014/chart" uri="{C3380CC4-5D6E-409C-BE32-E72D297353CC}">
              <c16:uniqueId val="{00000002-5EA0-4A5D-A6D1-632BFB37283A}"/>
            </c:ext>
          </c:extLst>
        </c:ser>
        <c:dLbls>
          <c:showLegendKey val="0"/>
          <c:showVal val="0"/>
          <c:showCatName val="0"/>
          <c:showSerName val="0"/>
          <c:showPercent val="0"/>
          <c:showBubbleSize val="0"/>
        </c:dLbls>
        <c:gapWidth val="150"/>
        <c:overlap val="100"/>
        <c:axId val="544962528"/>
        <c:axId val="544962856"/>
      </c:barChart>
      <c:catAx>
        <c:axId val="544962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4962856"/>
        <c:crosses val="autoZero"/>
        <c:auto val="1"/>
        <c:lblAlgn val="ctr"/>
        <c:lblOffset val="100"/>
        <c:noMultiLvlLbl val="0"/>
      </c:catAx>
      <c:valAx>
        <c:axId val="544962856"/>
        <c:scaling>
          <c:orientation val="minMax"/>
          <c:max val="17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496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r>
              <a:rPr lang="en-US" sz="1400" b="0" i="0" u="none" strike="noStrike" baseline="0">
                <a:solidFill>
                  <a:sysClr val="windowText" lastClr="000000">
                    <a:lumMod val="65000"/>
                    <a:lumOff val="35000"/>
                  </a:sysClr>
                </a:solidFill>
                <a:latin typeface="Calibri" panose="020F0502020204030204"/>
              </a:rPr>
              <a:t>Superhero Weight</a:t>
            </a:r>
          </a:p>
        </c:rich>
      </c:tx>
      <c:overlay val="0"/>
      <c:spPr>
        <a:noFill/>
        <a:ln>
          <a:noFill/>
        </a:ln>
        <a:effectLst/>
      </c:spPr>
      <c:txPr>
        <a:bodyPr rot="0" spcFirstLastPara="1" vertOverflow="ellipsis" vert="horz" wrap="square" anchor="ctr" anchorCtr="1"/>
        <a:lstStyle/>
        <a:p>
          <a:pPr>
            <a:defRPr sz="1400" b="0" i="0" u="none" strike="noStrike"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'Cleaned Data'!$J$1</c:f>
              <c:strCache>
                <c:ptCount val="1"/>
                <c:pt idx="0">
                  <c:v>Weight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'Cleaned Data'!$J$2:$J$496</c:f>
              <c:numCache>
                <c:formatCode>General</c:formatCode>
                <c:ptCount val="495"/>
                <c:pt idx="0">
                  <c:v>2</c:v>
                </c:pt>
                <c:pt idx="1">
                  <c:v>4</c:v>
                </c:pt>
                <c:pt idx="2">
                  <c:v>14</c:v>
                </c:pt>
                <c:pt idx="3">
                  <c:v>16</c:v>
                </c:pt>
                <c:pt idx="4">
                  <c:v>17</c:v>
                </c:pt>
                <c:pt idx="5">
                  <c:v>18</c:v>
                </c:pt>
                <c:pt idx="6">
                  <c:v>18</c:v>
                </c:pt>
                <c:pt idx="7">
                  <c:v>18</c:v>
                </c:pt>
                <c:pt idx="8">
                  <c:v>25</c:v>
                </c:pt>
                <c:pt idx="9">
                  <c:v>27</c:v>
                </c:pt>
                <c:pt idx="10">
                  <c:v>36</c:v>
                </c:pt>
                <c:pt idx="11">
                  <c:v>38</c:v>
                </c:pt>
                <c:pt idx="12">
                  <c:v>39</c:v>
                </c:pt>
                <c:pt idx="13">
                  <c:v>41</c:v>
                </c:pt>
                <c:pt idx="14">
                  <c:v>45</c:v>
                </c:pt>
                <c:pt idx="15">
                  <c:v>47</c:v>
                </c:pt>
                <c:pt idx="16">
                  <c:v>48</c:v>
                </c:pt>
                <c:pt idx="17">
                  <c:v>49</c:v>
                </c:pt>
                <c:pt idx="18">
                  <c:v>49</c:v>
                </c:pt>
                <c:pt idx="19">
                  <c:v>50</c:v>
                </c:pt>
                <c:pt idx="20">
                  <c:v>50</c:v>
                </c:pt>
                <c:pt idx="21">
                  <c:v>50</c:v>
                </c:pt>
                <c:pt idx="22">
                  <c:v>50</c:v>
                </c:pt>
                <c:pt idx="23">
                  <c:v>50</c:v>
                </c:pt>
                <c:pt idx="24">
                  <c:v>50</c:v>
                </c:pt>
                <c:pt idx="25">
                  <c:v>50</c:v>
                </c:pt>
                <c:pt idx="26">
                  <c:v>50</c:v>
                </c:pt>
                <c:pt idx="27">
                  <c:v>50</c:v>
                </c:pt>
                <c:pt idx="28">
                  <c:v>50</c:v>
                </c:pt>
                <c:pt idx="29">
                  <c:v>50</c:v>
                </c:pt>
                <c:pt idx="30">
                  <c:v>50</c:v>
                </c:pt>
                <c:pt idx="31">
                  <c:v>51</c:v>
                </c:pt>
                <c:pt idx="32">
                  <c:v>52</c:v>
                </c:pt>
                <c:pt idx="33">
                  <c:v>52</c:v>
                </c:pt>
                <c:pt idx="34">
                  <c:v>52</c:v>
                </c:pt>
                <c:pt idx="35">
                  <c:v>52</c:v>
                </c:pt>
                <c:pt idx="36">
                  <c:v>52</c:v>
                </c:pt>
                <c:pt idx="37">
                  <c:v>52</c:v>
                </c:pt>
                <c:pt idx="38">
                  <c:v>52</c:v>
                </c:pt>
                <c:pt idx="39">
                  <c:v>52</c:v>
                </c:pt>
                <c:pt idx="40">
                  <c:v>52</c:v>
                </c:pt>
                <c:pt idx="41">
                  <c:v>52</c:v>
                </c:pt>
                <c:pt idx="42">
                  <c:v>52</c:v>
                </c:pt>
                <c:pt idx="43">
                  <c:v>52</c:v>
                </c:pt>
                <c:pt idx="44">
                  <c:v>52</c:v>
                </c:pt>
                <c:pt idx="45">
                  <c:v>52</c:v>
                </c:pt>
                <c:pt idx="46">
                  <c:v>52</c:v>
                </c:pt>
                <c:pt idx="47">
                  <c:v>54</c:v>
                </c:pt>
                <c:pt idx="48">
                  <c:v>54</c:v>
                </c:pt>
                <c:pt idx="49">
                  <c:v>54</c:v>
                </c:pt>
                <c:pt idx="50">
                  <c:v>54</c:v>
                </c:pt>
                <c:pt idx="51">
                  <c:v>54</c:v>
                </c:pt>
                <c:pt idx="52">
                  <c:v>54</c:v>
                </c:pt>
                <c:pt idx="53">
                  <c:v>54</c:v>
                </c:pt>
                <c:pt idx="54">
                  <c:v>54</c:v>
                </c:pt>
                <c:pt idx="55">
                  <c:v>54</c:v>
                </c:pt>
                <c:pt idx="56">
                  <c:v>54</c:v>
                </c:pt>
                <c:pt idx="57">
                  <c:v>54</c:v>
                </c:pt>
                <c:pt idx="58">
                  <c:v>54</c:v>
                </c:pt>
                <c:pt idx="59">
                  <c:v>54</c:v>
                </c:pt>
                <c:pt idx="60">
                  <c:v>54</c:v>
                </c:pt>
                <c:pt idx="61">
                  <c:v>54</c:v>
                </c:pt>
                <c:pt idx="62">
                  <c:v>54</c:v>
                </c:pt>
                <c:pt idx="63">
                  <c:v>54</c:v>
                </c:pt>
                <c:pt idx="64">
                  <c:v>54</c:v>
                </c:pt>
                <c:pt idx="65">
                  <c:v>54</c:v>
                </c:pt>
                <c:pt idx="66">
                  <c:v>54</c:v>
                </c:pt>
                <c:pt idx="67">
                  <c:v>54</c:v>
                </c:pt>
                <c:pt idx="68">
                  <c:v>54</c:v>
                </c:pt>
                <c:pt idx="69">
                  <c:v>54</c:v>
                </c:pt>
                <c:pt idx="70">
                  <c:v>55</c:v>
                </c:pt>
                <c:pt idx="71">
                  <c:v>55</c:v>
                </c:pt>
                <c:pt idx="72">
                  <c:v>55</c:v>
                </c:pt>
                <c:pt idx="73">
                  <c:v>55</c:v>
                </c:pt>
                <c:pt idx="74">
                  <c:v>55</c:v>
                </c:pt>
                <c:pt idx="75">
                  <c:v>56</c:v>
                </c:pt>
                <c:pt idx="76">
                  <c:v>56</c:v>
                </c:pt>
                <c:pt idx="77">
                  <c:v>56</c:v>
                </c:pt>
                <c:pt idx="78">
                  <c:v>56</c:v>
                </c:pt>
                <c:pt idx="79">
                  <c:v>56</c:v>
                </c:pt>
                <c:pt idx="80">
                  <c:v>56</c:v>
                </c:pt>
                <c:pt idx="81">
                  <c:v>56</c:v>
                </c:pt>
                <c:pt idx="82">
                  <c:v>56</c:v>
                </c:pt>
                <c:pt idx="83">
                  <c:v>56</c:v>
                </c:pt>
                <c:pt idx="84">
                  <c:v>56</c:v>
                </c:pt>
                <c:pt idx="85">
                  <c:v>56</c:v>
                </c:pt>
                <c:pt idx="86">
                  <c:v>56</c:v>
                </c:pt>
                <c:pt idx="87">
                  <c:v>56</c:v>
                </c:pt>
                <c:pt idx="88">
                  <c:v>57</c:v>
                </c:pt>
                <c:pt idx="89">
                  <c:v>57</c:v>
                </c:pt>
                <c:pt idx="90">
                  <c:v>57</c:v>
                </c:pt>
                <c:pt idx="91">
                  <c:v>57</c:v>
                </c:pt>
                <c:pt idx="92">
                  <c:v>57</c:v>
                </c:pt>
                <c:pt idx="93">
                  <c:v>57</c:v>
                </c:pt>
                <c:pt idx="94">
                  <c:v>57</c:v>
                </c:pt>
                <c:pt idx="95">
                  <c:v>58</c:v>
                </c:pt>
                <c:pt idx="96">
                  <c:v>58</c:v>
                </c:pt>
                <c:pt idx="97">
                  <c:v>58</c:v>
                </c:pt>
                <c:pt idx="98">
                  <c:v>58</c:v>
                </c:pt>
                <c:pt idx="99">
                  <c:v>58</c:v>
                </c:pt>
                <c:pt idx="100">
                  <c:v>59</c:v>
                </c:pt>
                <c:pt idx="101">
                  <c:v>59</c:v>
                </c:pt>
                <c:pt idx="102">
                  <c:v>59</c:v>
                </c:pt>
                <c:pt idx="103">
                  <c:v>59</c:v>
                </c:pt>
                <c:pt idx="104">
                  <c:v>59</c:v>
                </c:pt>
                <c:pt idx="105">
                  <c:v>59</c:v>
                </c:pt>
                <c:pt idx="106">
                  <c:v>59</c:v>
                </c:pt>
                <c:pt idx="107">
                  <c:v>59</c:v>
                </c:pt>
                <c:pt idx="108">
                  <c:v>59</c:v>
                </c:pt>
                <c:pt idx="109">
                  <c:v>59</c:v>
                </c:pt>
                <c:pt idx="110">
                  <c:v>59</c:v>
                </c:pt>
                <c:pt idx="111">
                  <c:v>59</c:v>
                </c:pt>
                <c:pt idx="112">
                  <c:v>59</c:v>
                </c:pt>
                <c:pt idx="113">
                  <c:v>59</c:v>
                </c:pt>
                <c:pt idx="114">
                  <c:v>61</c:v>
                </c:pt>
                <c:pt idx="115">
                  <c:v>61</c:v>
                </c:pt>
                <c:pt idx="116">
                  <c:v>61</c:v>
                </c:pt>
                <c:pt idx="117">
                  <c:v>61</c:v>
                </c:pt>
                <c:pt idx="118">
                  <c:v>61</c:v>
                </c:pt>
                <c:pt idx="119">
                  <c:v>61</c:v>
                </c:pt>
                <c:pt idx="120">
                  <c:v>61</c:v>
                </c:pt>
                <c:pt idx="121">
                  <c:v>61</c:v>
                </c:pt>
                <c:pt idx="122">
                  <c:v>61</c:v>
                </c:pt>
                <c:pt idx="123">
                  <c:v>61</c:v>
                </c:pt>
                <c:pt idx="124">
                  <c:v>61</c:v>
                </c:pt>
                <c:pt idx="125">
                  <c:v>61</c:v>
                </c:pt>
                <c:pt idx="126">
                  <c:v>61</c:v>
                </c:pt>
                <c:pt idx="127">
                  <c:v>62</c:v>
                </c:pt>
                <c:pt idx="128">
                  <c:v>62</c:v>
                </c:pt>
                <c:pt idx="129">
                  <c:v>62</c:v>
                </c:pt>
                <c:pt idx="130">
                  <c:v>63</c:v>
                </c:pt>
                <c:pt idx="131">
                  <c:v>63</c:v>
                </c:pt>
                <c:pt idx="132">
                  <c:v>63</c:v>
                </c:pt>
                <c:pt idx="133">
                  <c:v>63</c:v>
                </c:pt>
                <c:pt idx="134">
                  <c:v>63</c:v>
                </c:pt>
                <c:pt idx="135">
                  <c:v>63</c:v>
                </c:pt>
                <c:pt idx="136">
                  <c:v>63</c:v>
                </c:pt>
                <c:pt idx="137">
                  <c:v>63</c:v>
                </c:pt>
                <c:pt idx="138">
                  <c:v>63</c:v>
                </c:pt>
                <c:pt idx="139">
                  <c:v>63</c:v>
                </c:pt>
                <c:pt idx="140">
                  <c:v>63</c:v>
                </c:pt>
                <c:pt idx="141">
                  <c:v>65</c:v>
                </c:pt>
                <c:pt idx="142">
                  <c:v>65</c:v>
                </c:pt>
                <c:pt idx="143">
                  <c:v>65</c:v>
                </c:pt>
                <c:pt idx="144">
                  <c:v>65</c:v>
                </c:pt>
                <c:pt idx="145">
                  <c:v>65</c:v>
                </c:pt>
                <c:pt idx="146">
                  <c:v>65</c:v>
                </c:pt>
                <c:pt idx="147">
                  <c:v>65</c:v>
                </c:pt>
                <c:pt idx="148">
                  <c:v>65</c:v>
                </c:pt>
                <c:pt idx="149">
                  <c:v>65</c:v>
                </c:pt>
                <c:pt idx="150">
                  <c:v>67</c:v>
                </c:pt>
                <c:pt idx="151">
                  <c:v>67</c:v>
                </c:pt>
                <c:pt idx="152">
                  <c:v>67</c:v>
                </c:pt>
                <c:pt idx="153">
                  <c:v>68</c:v>
                </c:pt>
                <c:pt idx="154">
                  <c:v>68</c:v>
                </c:pt>
                <c:pt idx="155">
                  <c:v>68</c:v>
                </c:pt>
                <c:pt idx="156">
                  <c:v>68</c:v>
                </c:pt>
                <c:pt idx="157">
                  <c:v>68</c:v>
                </c:pt>
                <c:pt idx="158">
                  <c:v>68</c:v>
                </c:pt>
                <c:pt idx="159">
                  <c:v>68</c:v>
                </c:pt>
                <c:pt idx="160">
                  <c:v>68</c:v>
                </c:pt>
                <c:pt idx="161">
                  <c:v>69</c:v>
                </c:pt>
                <c:pt idx="162">
                  <c:v>70</c:v>
                </c:pt>
                <c:pt idx="163">
                  <c:v>70</c:v>
                </c:pt>
                <c:pt idx="164">
                  <c:v>70</c:v>
                </c:pt>
                <c:pt idx="165">
                  <c:v>70</c:v>
                </c:pt>
                <c:pt idx="166">
                  <c:v>70</c:v>
                </c:pt>
                <c:pt idx="167">
                  <c:v>71</c:v>
                </c:pt>
                <c:pt idx="168">
                  <c:v>71</c:v>
                </c:pt>
                <c:pt idx="169">
                  <c:v>71</c:v>
                </c:pt>
                <c:pt idx="170">
                  <c:v>72</c:v>
                </c:pt>
                <c:pt idx="171">
                  <c:v>72</c:v>
                </c:pt>
                <c:pt idx="172">
                  <c:v>72</c:v>
                </c:pt>
                <c:pt idx="173">
                  <c:v>72</c:v>
                </c:pt>
                <c:pt idx="174">
                  <c:v>72</c:v>
                </c:pt>
                <c:pt idx="175">
                  <c:v>72</c:v>
                </c:pt>
                <c:pt idx="176">
                  <c:v>72</c:v>
                </c:pt>
                <c:pt idx="177">
                  <c:v>72</c:v>
                </c:pt>
                <c:pt idx="178">
                  <c:v>73</c:v>
                </c:pt>
                <c:pt idx="179">
                  <c:v>74</c:v>
                </c:pt>
                <c:pt idx="180">
                  <c:v>74</c:v>
                </c:pt>
                <c:pt idx="181">
                  <c:v>74</c:v>
                </c:pt>
                <c:pt idx="182">
                  <c:v>74</c:v>
                </c:pt>
                <c:pt idx="183">
                  <c:v>74</c:v>
                </c:pt>
                <c:pt idx="184">
                  <c:v>74</c:v>
                </c:pt>
                <c:pt idx="185">
                  <c:v>74</c:v>
                </c:pt>
                <c:pt idx="186">
                  <c:v>74</c:v>
                </c:pt>
                <c:pt idx="187">
                  <c:v>74</c:v>
                </c:pt>
                <c:pt idx="188">
                  <c:v>74</c:v>
                </c:pt>
                <c:pt idx="189">
                  <c:v>76</c:v>
                </c:pt>
                <c:pt idx="190">
                  <c:v>77</c:v>
                </c:pt>
                <c:pt idx="191">
                  <c:v>77</c:v>
                </c:pt>
                <c:pt idx="192">
                  <c:v>77</c:v>
                </c:pt>
                <c:pt idx="193">
                  <c:v>77</c:v>
                </c:pt>
                <c:pt idx="194">
                  <c:v>77</c:v>
                </c:pt>
                <c:pt idx="195">
                  <c:v>77</c:v>
                </c:pt>
                <c:pt idx="196">
                  <c:v>77</c:v>
                </c:pt>
                <c:pt idx="197">
                  <c:v>77</c:v>
                </c:pt>
                <c:pt idx="198">
                  <c:v>77</c:v>
                </c:pt>
                <c:pt idx="199">
                  <c:v>77</c:v>
                </c:pt>
                <c:pt idx="200">
                  <c:v>77</c:v>
                </c:pt>
                <c:pt idx="201">
                  <c:v>77</c:v>
                </c:pt>
                <c:pt idx="202">
                  <c:v>77</c:v>
                </c:pt>
                <c:pt idx="203">
                  <c:v>78</c:v>
                </c:pt>
                <c:pt idx="204">
                  <c:v>79</c:v>
                </c:pt>
                <c:pt idx="205">
                  <c:v>79</c:v>
                </c:pt>
                <c:pt idx="206">
                  <c:v>79</c:v>
                </c:pt>
                <c:pt idx="207">
                  <c:v>79</c:v>
                </c:pt>
                <c:pt idx="208">
                  <c:v>79</c:v>
                </c:pt>
                <c:pt idx="209">
                  <c:v>79</c:v>
                </c:pt>
                <c:pt idx="210">
                  <c:v>79</c:v>
                </c:pt>
                <c:pt idx="211">
                  <c:v>79</c:v>
                </c:pt>
                <c:pt idx="212">
                  <c:v>79</c:v>
                </c:pt>
                <c:pt idx="213">
                  <c:v>79</c:v>
                </c:pt>
                <c:pt idx="214">
                  <c:v>79</c:v>
                </c:pt>
                <c:pt idx="215">
                  <c:v>79</c:v>
                </c:pt>
                <c:pt idx="216">
                  <c:v>79</c:v>
                </c:pt>
                <c:pt idx="217">
                  <c:v>79</c:v>
                </c:pt>
                <c:pt idx="218">
                  <c:v>79</c:v>
                </c:pt>
                <c:pt idx="219">
                  <c:v>79</c:v>
                </c:pt>
                <c:pt idx="220">
                  <c:v>79</c:v>
                </c:pt>
                <c:pt idx="221">
                  <c:v>79</c:v>
                </c:pt>
                <c:pt idx="222">
                  <c:v>79</c:v>
                </c:pt>
                <c:pt idx="223">
                  <c:v>79</c:v>
                </c:pt>
                <c:pt idx="224">
                  <c:v>79</c:v>
                </c:pt>
                <c:pt idx="225">
                  <c:v>79</c:v>
                </c:pt>
                <c:pt idx="226">
                  <c:v>79</c:v>
                </c:pt>
                <c:pt idx="227">
                  <c:v>80</c:v>
                </c:pt>
                <c:pt idx="228">
                  <c:v>80</c:v>
                </c:pt>
                <c:pt idx="229">
                  <c:v>81</c:v>
                </c:pt>
                <c:pt idx="230">
                  <c:v>81</c:v>
                </c:pt>
                <c:pt idx="231">
                  <c:v>81</c:v>
                </c:pt>
                <c:pt idx="232">
                  <c:v>81</c:v>
                </c:pt>
                <c:pt idx="233">
                  <c:v>81</c:v>
                </c:pt>
                <c:pt idx="234">
                  <c:v>81</c:v>
                </c:pt>
                <c:pt idx="235">
                  <c:v>81</c:v>
                </c:pt>
                <c:pt idx="236">
                  <c:v>81</c:v>
                </c:pt>
                <c:pt idx="237">
                  <c:v>81</c:v>
                </c:pt>
                <c:pt idx="238">
                  <c:v>81</c:v>
                </c:pt>
                <c:pt idx="239">
                  <c:v>81</c:v>
                </c:pt>
                <c:pt idx="240">
                  <c:v>81</c:v>
                </c:pt>
                <c:pt idx="241">
                  <c:v>81</c:v>
                </c:pt>
                <c:pt idx="242">
                  <c:v>81</c:v>
                </c:pt>
                <c:pt idx="243">
                  <c:v>81</c:v>
                </c:pt>
                <c:pt idx="244">
                  <c:v>81</c:v>
                </c:pt>
                <c:pt idx="245">
                  <c:v>81</c:v>
                </c:pt>
                <c:pt idx="246">
                  <c:v>81</c:v>
                </c:pt>
                <c:pt idx="247">
                  <c:v>81</c:v>
                </c:pt>
                <c:pt idx="248">
                  <c:v>81</c:v>
                </c:pt>
                <c:pt idx="249">
                  <c:v>81</c:v>
                </c:pt>
                <c:pt idx="250">
                  <c:v>81</c:v>
                </c:pt>
                <c:pt idx="251">
                  <c:v>82</c:v>
                </c:pt>
                <c:pt idx="252">
                  <c:v>83</c:v>
                </c:pt>
                <c:pt idx="253">
                  <c:v>83</c:v>
                </c:pt>
                <c:pt idx="254">
                  <c:v>83</c:v>
                </c:pt>
                <c:pt idx="255">
                  <c:v>83</c:v>
                </c:pt>
                <c:pt idx="256">
                  <c:v>83</c:v>
                </c:pt>
                <c:pt idx="257">
                  <c:v>83</c:v>
                </c:pt>
                <c:pt idx="258">
                  <c:v>83</c:v>
                </c:pt>
                <c:pt idx="259">
                  <c:v>83</c:v>
                </c:pt>
                <c:pt idx="260">
                  <c:v>83</c:v>
                </c:pt>
                <c:pt idx="261">
                  <c:v>83</c:v>
                </c:pt>
                <c:pt idx="262">
                  <c:v>85</c:v>
                </c:pt>
                <c:pt idx="263">
                  <c:v>85</c:v>
                </c:pt>
                <c:pt idx="264">
                  <c:v>86</c:v>
                </c:pt>
                <c:pt idx="265">
                  <c:v>86</c:v>
                </c:pt>
                <c:pt idx="266">
                  <c:v>86</c:v>
                </c:pt>
                <c:pt idx="267">
                  <c:v>86</c:v>
                </c:pt>
                <c:pt idx="268">
                  <c:v>86</c:v>
                </c:pt>
                <c:pt idx="269">
                  <c:v>86</c:v>
                </c:pt>
                <c:pt idx="270">
                  <c:v>86</c:v>
                </c:pt>
                <c:pt idx="271">
                  <c:v>86</c:v>
                </c:pt>
                <c:pt idx="272">
                  <c:v>86</c:v>
                </c:pt>
                <c:pt idx="273">
                  <c:v>86</c:v>
                </c:pt>
                <c:pt idx="274">
                  <c:v>86</c:v>
                </c:pt>
                <c:pt idx="275">
                  <c:v>86</c:v>
                </c:pt>
                <c:pt idx="276">
                  <c:v>86</c:v>
                </c:pt>
                <c:pt idx="277">
                  <c:v>86</c:v>
                </c:pt>
                <c:pt idx="278">
                  <c:v>86</c:v>
                </c:pt>
                <c:pt idx="279">
                  <c:v>87</c:v>
                </c:pt>
                <c:pt idx="280">
                  <c:v>87</c:v>
                </c:pt>
                <c:pt idx="281">
                  <c:v>88</c:v>
                </c:pt>
                <c:pt idx="282">
                  <c:v>88</c:v>
                </c:pt>
                <c:pt idx="283">
                  <c:v>88</c:v>
                </c:pt>
                <c:pt idx="284">
                  <c:v>88</c:v>
                </c:pt>
                <c:pt idx="285">
                  <c:v>88</c:v>
                </c:pt>
                <c:pt idx="286">
                  <c:v>88</c:v>
                </c:pt>
                <c:pt idx="287">
                  <c:v>88</c:v>
                </c:pt>
                <c:pt idx="288">
                  <c:v>88</c:v>
                </c:pt>
                <c:pt idx="289">
                  <c:v>88</c:v>
                </c:pt>
                <c:pt idx="290">
                  <c:v>88</c:v>
                </c:pt>
                <c:pt idx="291">
                  <c:v>88</c:v>
                </c:pt>
                <c:pt idx="292">
                  <c:v>89</c:v>
                </c:pt>
                <c:pt idx="293">
                  <c:v>89</c:v>
                </c:pt>
                <c:pt idx="294">
                  <c:v>89</c:v>
                </c:pt>
                <c:pt idx="295">
                  <c:v>90</c:v>
                </c:pt>
                <c:pt idx="296">
                  <c:v>90</c:v>
                </c:pt>
                <c:pt idx="297">
                  <c:v>90</c:v>
                </c:pt>
                <c:pt idx="298">
                  <c:v>90</c:v>
                </c:pt>
                <c:pt idx="299">
                  <c:v>90</c:v>
                </c:pt>
                <c:pt idx="300">
                  <c:v>90</c:v>
                </c:pt>
                <c:pt idx="301">
                  <c:v>90</c:v>
                </c:pt>
                <c:pt idx="302">
                  <c:v>90</c:v>
                </c:pt>
                <c:pt idx="303">
                  <c:v>90</c:v>
                </c:pt>
                <c:pt idx="304">
                  <c:v>90</c:v>
                </c:pt>
                <c:pt idx="305">
                  <c:v>90</c:v>
                </c:pt>
                <c:pt idx="306">
                  <c:v>90</c:v>
                </c:pt>
                <c:pt idx="307">
                  <c:v>90</c:v>
                </c:pt>
                <c:pt idx="308">
                  <c:v>90</c:v>
                </c:pt>
                <c:pt idx="309">
                  <c:v>90</c:v>
                </c:pt>
                <c:pt idx="310">
                  <c:v>90</c:v>
                </c:pt>
                <c:pt idx="311">
                  <c:v>90</c:v>
                </c:pt>
                <c:pt idx="312">
                  <c:v>90</c:v>
                </c:pt>
                <c:pt idx="313">
                  <c:v>90</c:v>
                </c:pt>
                <c:pt idx="314">
                  <c:v>91</c:v>
                </c:pt>
                <c:pt idx="315">
                  <c:v>91</c:v>
                </c:pt>
                <c:pt idx="316">
                  <c:v>91</c:v>
                </c:pt>
                <c:pt idx="317">
                  <c:v>92</c:v>
                </c:pt>
                <c:pt idx="318">
                  <c:v>92</c:v>
                </c:pt>
                <c:pt idx="319">
                  <c:v>92</c:v>
                </c:pt>
                <c:pt idx="320">
                  <c:v>95</c:v>
                </c:pt>
                <c:pt idx="321">
                  <c:v>95</c:v>
                </c:pt>
                <c:pt idx="322">
                  <c:v>95</c:v>
                </c:pt>
                <c:pt idx="323">
                  <c:v>95</c:v>
                </c:pt>
                <c:pt idx="324">
                  <c:v>95</c:v>
                </c:pt>
                <c:pt idx="325">
                  <c:v>95</c:v>
                </c:pt>
                <c:pt idx="326">
                  <c:v>95</c:v>
                </c:pt>
                <c:pt idx="327">
                  <c:v>95</c:v>
                </c:pt>
                <c:pt idx="328">
                  <c:v>95</c:v>
                </c:pt>
                <c:pt idx="329">
                  <c:v>95</c:v>
                </c:pt>
                <c:pt idx="330">
                  <c:v>96</c:v>
                </c:pt>
                <c:pt idx="331">
                  <c:v>97</c:v>
                </c:pt>
                <c:pt idx="332">
                  <c:v>97</c:v>
                </c:pt>
                <c:pt idx="333">
                  <c:v>97</c:v>
                </c:pt>
                <c:pt idx="334">
                  <c:v>97</c:v>
                </c:pt>
                <c:pt idx="335">
                  <c:v>97</c:v>
                </c:pt>
                <c:pt idx="336">
                  <c:v>97</c:v>
                </c:pt>
                <c:pt idx="337">
                  <c:v>97</c:v>
                </c:pt>
                <c:pt idx="338">
                  <c:v>98</c:v>
                </c:pt>
                <c:pt idx="339">
                  <c:v>99</c:v>
                </c:pt>
                <c:pt idx="340">
                  <c:v>99</c:v>
                </c:pt>
                <c:pt idx="341">
                  <c:v>99</c:v>
                </c:pt>
                <c:pt idx="342">
                  <c:v>99</c:v>
                </c:pt>
                <c:pt idx="343">
                  <c:v>99</c:v>
                </c:pt>
                <c:pt idx="344">
                  <c:v>99</c:v>
                </c:pt>
                <c:pt idx="345">
                  <c:v>99</c:v>
                </c:pt>
                <c:pt idx="346">
                  <c:v>101</c:v>
                </c:pt>
                <c:pt idx="347">
                  <c:v>101</c:v>
                </c:pt>
                <c:pt idx="348">
                  <c:v>101</c:v>
                </c:pt>
                <c:pt idx="349">
                  <c:v>101</c:v>
                </c:pt>
                <c:pt idx="350">
                  <c:v>101</c:v>
                </c:pt>
                <c:pt idx="351">
                  <c:v>101</c:v>
                </c:pt>
                <c:pt idx="352">
                  <c:v>101</c:v>
                </c:pt>
                <c:pt idx="353">
                  <c:v>101</c:v>
                </c:pt>
                <c:pt idx="354">
                  <c:v>101</c:v>
                </c:pt>
                <c:pt idx="355">
                  <c:v>101</c:v>
                </c:pt>
                <c:pt idx="356">
                  <c:v>101</c:v>
                </c:pt>
                <c:pt idx="357">
                  <c:v>101</c:v>
                </c:pt>
                <c:pt idx="358">
                  <c:v>104</c:v>
                </c:pt>
                <c:pt idx="359">
                  <c:v>104</c:v>
                </c:pt>
                <c:pt idx="360">
                  <c:v>104</c:v>
                </c:pt>
                <c:pt idx="361">
                  <c:v>104</c:v>
                </c:pt>
                <c:pt idx="362">
                  <c:v>104</c:v>
                </c:pt>
                <c:pt idx="363">
                  <c:v>104</c:v>
                </c:pt>
                <c:pt idx="364">
                  <c:v>104</c:v>
                </c:pt>
                <c:pt idx="365">
                  <c:v>104</c:v>
                </c:pt>
                <c:pt idx="366">
                  <c:v>105</c:v>
                </c:pt>
                <c:pt idx="367">
                  <c:v>106</c:v>
                </c:pt>
                <c:pt idx="368">
                  <c:v>106</c:v>
                </c:pt>
                <c:pt idx="369">
                  <c:v>106</c:v>
                </c:pt>
                <c:pt idx="370">
                  <c:v>108</c:v>
                </c:pt>
                <c:pt idx="371">
                  <c:v>108</c:v>
                </c:pt>
                <c:pt idx="372">
                  <c:v>108</c:v>
                </c:pt>
                <c:pt idx="373">
                  <c:v>108</c:v>
                </c:pt>
                <c:pt idx="374">
                  <c:v>108</c:v>
                </c:pt>
                <c:pt idx="375">
                  <c:v>108</c:v>
                </c:pt>
                <c:pt idx="376">
                  <c:v>110</c:v>
                </c:pt>
                <c:pt idx="377">
                  <c:v>110</c:v>
                </c:pt>
                <c:pt idx="378">
                  <c:v>110</c:v>
                </c:pt>
                <c:pt idx="379">
                  <c:v>113</c:v>
                </c:pt>
                <c:pt idx="380">
                  <c:v>113</c:v>
                </c:pt>
                <c:pt idx="381">
                  <c:v>113</c:v>
                </c:pt>
                <c:pt idx="382">
                  <c:v>113</c:v>
                </c:pt>
                <c:pt idx="383">
                  <c:v>115</c:v>
                </c:pt>
                <c:pt idx="384">
                  <c:v>116</c:v>
                </c:pt>
                <c:pt idx="385">
                  <c:v>117</c:v>
                </c:pt>
                <c:pt idx="386">
                  <c:v>117</c:v>
                </c:pt>
                <c:pt idx="387">
                  <c:v>117</c:v>
                </c:pt>
                <c:pt idx="388">
                  <c:v>117</c:v>
                </c:pt>
                <c:pt idx="389">
                  <c:v>117</c:v>
                </c:pt>
                <c:pt idx="390">
                  <c:v>117</c:v>
                </c:pt>
                <c:pt idx="391">
                  <c:v>119</c:v>
                </c:pt>
                <c:pt idx="392">
                  <c:v>122</c:v>
                </c:pt>
                <c:pt idx="393">
                  <c:v>122</c:v>
                </c:pt>
                <c:pt idx="394">
                  <c:v>124</c:v>
                </c:pt>
                <c:pt idx="395">
                  <c:v>125</c:v>
                </c:pt>
                <c:pt idx="396">
                  <c:v>126</c:v>
                </c:pt>
                <c:pt idx="397">
                  <c:v>128</c:v>
                </c:pt>
                <c:pt idx="398">
                  <c:v>131</c:v>
                </c:pt>
                <c:pt idx="399">
                  <c:v>132</c:v>
                </c:pt>
                <c:pt idx="400">
                  <c:v>133</c:v>
                </c:pt>
                <c:pt idx="401">
                  <c:v>135</c:v>
                </c:pt>
                <c:pt idx="402">
                  <c:v>135</c:v>
                </c:pt>
                <c:pt idx="403">
                  <c:v>135</c:v>
                </c:pt>
                <c:pt idx="404">
                  <c:v>135</c:v>
                </c:pt>
                <c:pt idx="405">
                  <c:v>135</c:v>
                </c:pt>
                <c:pt idx="406">
                  <c:v>135</c:v>
                </c:pt>
                <c:pt idx="407">
                  <c:v>135</c:v>
                </c:pt>
                <c:pt idx="408">
                  <c:v>135</c:v>
                </c:pt>
                <c:pt idx="409">
                  <c:v>140</c:v>
                </c:pt>
                <c:pt idx="410">
                  <c:v>143</c:v>
                </c:pt>
                <c:pt idx="411">
                  <c:v>146</c:v>
                </c:pt>
                <c:pt idx="412">
                  <c:v>146</c:v>
                </c:pt>
                <c:pt idx="413">
                  <c:v>146</c:v>
                </c:pt>
                <c:pt idx="414">
                  <c:v>146</c:v>
                </c:pt>
                <c:pt idx="415">
                  <c:v>149</c:v>
                </c:pt>
                <c:pt idx="416">
                  <c:v>149</c:v>
                </c:pt>
                <c:pt idx="417">
                  <c:v>153</c:v>
                </c:pt>
                <c:pt idx="418">
                  <c:v>155</c:v>
                </c:pt>
                <c:pt idx="419">
                  <c:v>158</c:v>
                </c:pt>
                <c:pt idx="420">
                  <c:v>158</c:v>
                </c:pt>
                <c:pt idx="421">
                  <c:v>158</c:v>
                </c:pt>
                <c:pt idx="422">
                  <c:v>158</c:v>
                </c:pt>
                <c:pt idx="423">
                  <c:v>158</c:v>
                </c:pt>
                <c:pt idx="424">
                  <c:v>162</c:v>
                </c:pt>
                <c:pt idx="425">
                  <c:v>167</c:v>
                </c:pt>
                <c:pt idx="426">
                  <c:v>169</c:v>
                </c:pt>
                <c:pt idx="427">
                  <c:v>170</c:v>
                </c:pt>
                <c:pt idx="428">
                  <c:v>171</c:v>
                </c:pt>
                <c:pt idx="429">
                  <c:v>171</c:v>
                </c:pt>
                <c:pt idx="430">
                  <c:v>171</c:v>
                </c:pt>
                <c:pt idx="431">
                  <c:v>173</c:v>
                </c:pt>
                <c:pt idx="432">
                  <c:v>173</c:v>
                </c:pt>
                <c:pt idx="433">
                  <c:v>176</c:v>
                </c:pt>
                <c:pt idx="434">
                  <c:v>178</c:v>
                </c:pt>
                <c:pt idx="435">
                  <c:v>180</c:v>
                </c:pt>
                <c:pt idx="436">
                  <c:v>180</c:v>
                </c:pt>
                <c:pt idx="437">
                  <c:v>181</c:v>
                </c:pt>
                <c:pt idx="438">
                  <c:v>187</c:v>
                </c:pt>
                <c:pt idx="439">
                  <c:v>191</c:v>
                </c:pt>
                <c:pt idx="440">
                  <c:v>191</c:v>
                </c:pt>
                <c:pt idx="441">
                  <c:v>191</c:v>
                </c:pt>
                <c:pt idx="442">
                  <c:v>191</c:v>
                </c:pt>
                <c:pt idx="443">
                  <c:v>198</c:v>
                </c:pt>
                <c:pt idx="444">
                  <c:v>203</c:v>
                </c:pt>
                <c:pt idx="445">
                  <c:v>203</c:v>
                </c:pt>
                <c:pt idx="446">
                  <c:v>203</c:v>
                </c:pt>
                <c:pt idx="447">
                  <c:v>203</c:v>
                </c:pt>
                <c:pt idx="448">
                  <c:v>207</c:v>
                </c:pt>
                <c:pt idx="449">
                  <c:v>214</c:v>
                </c:pt>
                <c:pt idx="450">
                  <c:v>216</c:v>
                </c:pt>
                <c:pt idx="451">
                  <c:v>225</c:v>
                </c:pt>
                <c:pt idx="452">
                  <c:v>225</c:v>
                </c:pt>
                <c:pt idx="453">
                  <c:v>225</c:v>
                </c:pt>
                <c:pt idx="454">
                  <c:v>225</c:v>
                </c:pt>
                <c:pt idx="455">
                  <c:v>230</c:v>
                </c:pt>
                <c:pt idx="456">
                  <c:v>230</c:v>
                </c:pt>
                <c:pt idx="457">
                  <c:v>234</c:v>
                </c:pt>
                <c:pt idx="458">
                  <c:v>236</c:v>
                </c:pt>
                <c:pt idx="459">
                  <c:v>248</c:v>
                </c:pt>
                <c:pt idx="460">
                  <c:v>268</c:v>
                </c:pt>
                <c:pt idx="461">
                  <c:v>270</c:v>
                </c:pt>
                <c:pt idx="462">
                  <c:v>270</c:v>
                </c:pt>
                <c:pt idx="463">
                  <c:v>288</c:v>
                </c:pt>
                <c:pt idx="464">
                  <c:v>288</c:v>
                </c:pt>
                <c:pt idx="465">
                  <c:v>288</c:v>
                </c:pt>
                <c:pt idx="466">
                  <c:v>293</c:v>
                </c:pt>
                <c:pt idx="467">
                  <c:v>306</c:v>
                </c:pt>
                <c:pt idx="468">
                  <c:v>310</c:v>
                </c:pt>
                <c:pt idx="469">
                  <c:v>315</c:v>
                </c:pt>
                <c:pt idx="470">
                  <c:v>320</c:v>
                </c:pt>
                <c:pt idx="471">
                  <c:v>324</c:v>
                </c:pt>
                <c:pt idx="472">
                  <c:v>331</c:v>
                </c:pt>
                <c:pt idx="473">
                  <c:v>334</c:v>
                </c:pt>
                <c:pt idx="474">
                  <c:v>338</c:v>
                </c:pt>
                <c:pt idx="475">
                  <c:v>356</c:v>
                </c:pt>
                <c:pt idx="476">
                  <c:v>358</c:v>
                </c:pt>
                <c:pt idx="477">
                  <c:v>360</c:v>
                </c:pt>
                <c:pt idx="478">
                  <c:v>383</c:v>
                </c:pt>
                <c:pt idx="479">
                  <c:v>383</c:v>
                </c:pt>
                <c:pt idx="480">
                  <c:v>405</c:v>
                </c:pt>
                <c:pt idx="481">
                  <c:v>405</c:v>
                </c:pt>
                <c:pt idx="482">
                  <c:v>412</c:v>
                </c:pt>
                <c:pt idx="483">
                  <c:v>437</c:v>
                </c:pt>
                <c:pt idx="484">
                  <c:v>441</c:v>
                </c:pt>
                <c:pt idx="485">
                  <c:v>441</c:v>
                </c:pt>
                <c:pt idx="486">
                  <c:v>443</c:v>
                </c:pt>
                <c:pt idx="487">
                  <c:v>473</c:v>
                </c:pt>
                <c:pt idx="488">
                  <c:v>495</c:v>
                </c:pt>
                <c:pt idx="489">
                  <c:v>630</c:v>
                </c:pt>
                <c:pt idx="490">
                  <c:v>630</c:v>
                </c:pt>
                <c:pt idx="491">
                  <c:v>630</c:v>
                </c:pt>
                <c:pt idx="492">
                  <c:v>817</c:v>
                </c:pt>
                <c:pt idx="493">
                  <c:v>855</c:v>
                </c:pt>
                <c:pt idx="494">
                  <c:v>900</c:v>
                </c:pt>
              </c:numCache>
            </c:numRef>
          </c:val>
          <c:extLst>
            <c:ext xmlns:c16="http://schemas.microsoft.com/office/drawing/2014/chart" uri="{C3380CC4-5D6E-409C-BE32-E72D297353CC}">
              <c16:uniqueId val="{00000000-A785-4F71-921D-8692093A5B68}"/>
            </c:ext>
          </c:extLst>
        </c:ser>
        <c:dLbls>
          <c:dLblPos val="outEnd"/>
          <c:showLegendKey val="0"/>
          <c:showVal val="1"/>
          <c:showCatName val="0"/>
          <c:showSerName val="0"/>
          <c:showPercent val="0"/>
          <c:showBubbleSize val="0"/>
        </c:dLbls>
        <c:gapWidth val="0"/>
        <c:axId val="463337080"/>
        <c:axId val="463336752"/>
      </c:barChart>
      <c:catAx>
        <c:axId val="463337080"/>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463336752"/>
        <c:crosses val="autoZero"/>
        <c:auto val="1"/>
        <c:lblAlgn val="ctr"/>
        <c:lblOffset val="100"/>
        <c:noMultiLvlLbl val="0"/>
      </c:catAx>
      <c:valAx>
        <c:axId val="463336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463337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'Cleaned Data'!$J$2:$J$496</cx:f>
        <cx:lvl ptCount="495" formatCode="General">
          <cx:pt idx="0">2</cx:pt>
          <cx:pt idx="1">4</cx:pt>
          <cx:pt idx="2">14</cx:pt>
          <cx:pt idx="3">16</cx:pt>
          <cx:pt idx="4">17</cx:pt>
          <cx:pt idx="5">18</cx:pt>
          <cx:pt idx="6">18</cx:pt>
          <cx:pt idx="7">18</cx:pt>
          <cx:pt idx="8">25</cx:pt>
          <cx:pt idx="9">27</cx:pt>
          <cx:pt idx="10">36</cx:pt>
          <cx:pt idx="11">38</cx:pt>
          <cx:pt idx="12">39</cx:pt>
          <cx:pt idx="13">41</cx:pt>
          <cx:pt idx="14">45</cx:pt>
          <cx:pt idx="15">47</cx:pt>
          <cx:pt idx="16">48</cx:pt>
          <cx:pt idx="17">49</cx:pt>
          <cx:pt idx="18">49</cx:pt>
          <cx:pt idx="19">50</cx:pt>
          <cx:pt idx="20">50</cx:pt>
          <cx:pt idx="21">50</cx:pt>
          <cx:pt idx="22">50</cx:pt>
          <cx:pt idx="23">50</cx:pt>
          <cx:pt idx="24">50</cx:pt>
          <cx:pt idx="25">50</cx:pt>
          <cx:pt idx="26">50</cx:pt>
          <cx:pt idx="27">50</cx:pt>
          <cx:pt idx="28">50</cx:pt>
          <cx:pt idx="29">50</cx:pt>
          <cx:pt idx="30">50</cx:pt>
          <cx:pt idx="31">51</cx:pt>
          <cx:pt idx="32">52</cx:pt>
          <cx:pt idx="33">52</cx:pt>
          <cx:pt idx="34">52</cx:pt>
          <cx:pt idx="35">52</cx:pt>
          <cx:pt idx="36">52</cx:pt>
          <cx:pt idx="37">52</cx:pt>
          <cx:pt idx="38">52</cx:pt>
          <cx:pt idx="39">52</cx:pt>
          <cx:pt idx="40">52</cx:pt>
          <cx:pt idx="41">52</cx:pt>
          <cx:pt idx="42">52</cx:pt>
          <cx:pt idx="43">52</cx:pt>
          <cx:pt idx="44">52</cx:pt>
          <cx:pt idx="45">52</cx:pt>
          <cx:pt idx="46">52</cx:pt>
          <cx:pt idx="47">54</cx:pt>
          <cx:pt idx="48">54</cx:pt>
          <cx:pt idx="49">54</cx:pt>
          <cx:pt idx="50">54</cx:pt>
          <cx:pt idx="51">54</cx:pt>
          <cx:pt idx="52">54</cx:pt>
          <cx:pt idx="53">54</cx:pt>
          <cx:pt idx="54">54</cx:pt>
          <cx:pt idx="55">54</cx:pt>
          <cx:pt idx="56">54</cx:pt>
          <cx:pt idx="57">54</cx:pt>
          <cx:pt idx="58">54</cx:pt>
          <cx:pt idx="59">54</cx:pt>
          <cx:pt idx="60">54</cx:pt>
          <cx:pt idx="61">54</cx:pt>
          <cx:pt idx="62">54</cx:pt>
          <cx:pt idx="63">54</cx:pt>
          <cx:pt idx="64">54</cx:pt>
          <cx:pt idx="65">54</cx:pt>
          <cx:pt idx="66">54</cx:pt>
          <cx:pt idx="67">54</cx:pt>
          <cx:pt idx="68">54</cx:pt>
          <cx:pt idx="69">54</cx:pt>
          <cx:pt idx="70">55</cx:pt>
          <cx:pt idx="71">55</cx:pt>
          <cx:pt idx="72">55</cx:pt>
          <cx:pt idx="73">55</cx:pt>
          <cx:pt idx="74">55</cx:pt>
          <cx:pt idx="75">56</cx:pt>
          <cx:pt idx="76">56</cx:pt>
          <cx:pt idx="77">56</cx:pt>
          <cx:pt idx="78">56</cx:pt>
          <cx:pt idx="79">56</cx:pt>
          <cx:pt idx="80">56</cx:pt>
          <cx:pt idx="81">56</cx:pt>
          <cx:pt idx="82">56</cx:pt>
          <cx:pt idx="83">56</cx:pt>
          <cx:pt idx="84">56</cx:pt>
          <cx:pt idx="85">56</cx:pt>
          <cx:pt idx="86">56</cx:pt>
          <cx:pt idx="87">56</cx:pt>
          <cx:pt idx="88">57</cx:pt>
          <cx:pt idx="89">57</cx:pt>
          <cx:pt idx="90">57</cx:pt>
          <cx:pt idx="91">57</cx:pt>
          <cx:pt idx="92">57</cx:pt>
          <cx:pt idx="93">57</cx:pt>
          <cx:pt idx="94">57</cx:pt>
          <cx:pt idx="95">58</cx:pt>
          <cx:pt idx="96">58</cx:pt>
          <cx:pt idx="97">58</cx:pt>
          <cx:pt idx="98">58</cx:pt>
          <cx:pt idx="99">58</cx:pt>
          <cx:pt idx="100">59</cx:pt>
          <cx:pt idx="101">59</cx:pt>
          <cx:pt idx="102">59</cx:pt>
          <cx:pt idx="103">59</cx:pt>
          <cx:pt idx="104">59</cx:pt>
          <cx:pt idx="105">59</cx:pt>
          <cx:pt idx="106">59</cx:pt>
          <cx:pt idx="107">59</cx:pt>
          <cx:pt idx="108">59</cx:pt>
          <cx:pt idx="109">59</cx:pt>
          <cx:pt idx="110">59</cx:pt>
          <cx:pt idx="111">59</cx:pt>
          <cx:pt idx="112">59</cx:pt>
          <cx:pt idx="113">59</cx:pt>
          <cx:pt idx="114">61</cx:pt>
          <cx:pt idx="115">61</cx:pt>
          <cx:pt idx="116">61</cx:pt>
          <cx:pt idx="117">61</cx:pt>
          <cx:pt idx="118">61</cx:pt>
          <cx:pt idx="119">61</cx:pt>
          <cx:pt idx="120">61</cx:pt>
          <cx:pt idx="121">61</cx:pt>
          <cx:pt idx="122">61</cx:pt>
          <cx:pt idx="123">61</cx:pt>
          <cx:pt idx="124">61</cx:pt>
          <cx:pt idx="125">61</cx:pt>
          <cx:pt idx="126">61</cx:pt>
          <cx:pt idx="127">62</cx:pt>
          <cx:pt idx="128">62</cx:pt>
          <cx:pt idx="129">62</cx:pt>
          <cx:pt idx="130">63</cx:pt>
          <cx:pt idx="131">63</cx:pt>
          <cx:pt idx="132">63</cx:pt>
          <cx:pt idx="133">63</cx:pt>
          <cx:pt idx="134">63</cx:pt>
          <cx:pt idx="135">63</cx:pt>
          <cx:pt idx="136">63</cx:pt>
          <cx:pt idx="137">63</cx:pt>
          <cx:pt idx="138">63</cx:pt>
          <cx:pt idx="139">63</cx:pt>
          <cx:pt idx="140">63</cx:pt>
          <cx:pt idx="141">65</cx:pt>
          <cx:pt idx="142">65</cx:pt>
          <cx:pt idx="143">65</cx:pt>
          <cx:pt idx="144">65</cx:pt>
          <cx:pt idx="145">65</cx:pt>
          <cx:pt idx="146">65</cx:pt>
          <cx:pt idx="147">65</cx:pt>
          <cx:pt idx="148">65</cx:pt>
          <cx:pt idx="149">65</cx:pt>
          <cx:pt idx="150">67</cx:pt>
          <cx:pt idx="151">67</cx:pt>
          <cx:pt idx="152">67</cx:pt>
          <cx:pt idx="153">68</cx:pt>
          <cx:pt idx="154">68</cx:pt>
          <cx:pt idx="155">68</cx:pt>
          <cx:pt idx="156">68</cx:pt>
          <cx:pt idx="157">68</cx:pt>
          <cx:pt idx="158">68</cx:pt>
          <cx:pt idx="159">68</cx:pt>
          <cx:pt idx="160">68</cx:pt>
          <cx:pt idx="161">69</cx:pt>
          <cx:pt idx="162">70</cx:pt>
          <cx:pt idx="163">70</cx:pt>
          <cx:pt idx="164">70</cx:pt>
          <cx:pt idx="165">70</cx:pt>
          <cx:pt idx="166">70</cx:pt>
          <cx:pt idx="167">71</cx:pt>
          <cx:pt idx="168">71</cx:pt>
          <cx:pt idx="169">71</cx:pt>
          <cx:pt idx="170">72</cx:pt>
          <cx:pt idx="171">72</cx:pt>
          <cx:pt idx="172">72</cx:pt>
          <cx:pt idx="173">72</cx:pt>
          <cx:pt idx="174">72</cx:pt>
          <cx:pt idx="175">72</cx:pt>
          <cx:pt idx="176">72</cx:pt>
          <cx:pt idx="177">72</cx:pt>
          <cx:pt idx="178">73</cx:pt>
          <cx:pt idx="179">74</cx:pt>
          <cx:pt idx="180">74</cx:pt>
          <cx:pt idx="181">74</cx:pt>
          <cx:pt idx="182">74</cx:pt>
          <cx:pt idx="183">74</cx:pt>
          <cx:pt idx="184">74</cx:pt>
          <cx:pt idx="185">74</cx:pt>
          <cx:pt idx="186">74</cx:pt>
          <cx:pt idx="187">74</cx:pt>
          <cx:pt idx="188">74</cx:pt>
          <cx:pt idx="189">76</cx:pt>
          <cx:pt idx="190">77</cx:pt>
          <cx:pt idx="191">77</cx:pt>
          <cx:pt idx="192">77</cx:pt>
          <cx:pt idx="193">77</cx:pt>
          <cx:pt idx="194">77</cx:pt>
          <cx:pt idx="195">77</cx:pt>
          <cx:pt idx="196">77</cx:pt>
          <cx:pt idx="197">77</cx:pt>
          <cx:pt idx="198">77</cx:pt>
          <cx:pt idx="199">77</cx:pt>
          <cx:pt idx="200">77</cx:pt>
          <cx:pt idx="201">77</cx:pt>
          <cx:pt idx="202">77</cx:pt>
          <cx:pt idx="203">78</cx:pt>
          <cx:pt idx="204">79</cx:pt>
          <cx:pt idx="205">79</cx:pt>
          <cx:pt idx="206">79</cx:pt>
          <cx:pt idx="207">79</cx:pt>
          <cx:pt idx="208">79</cx:pt>
          <cx:pt idx="209">79</cx:pt>
          <cx:pt idx="210">79</cx:pt>
          <cx:pt idx="211">79</cx:pt>
          <cx:pt idx="212">79</cx:pt>
          <cx:pt idx="213">79</cx:pt>
          <cx:pt idx="214">79</cx:pt>
          <cx:pt idx="215">79</cx:pt>
          <cx:pt idx="216">79</cx:pt>
          <cx:pt idx="217">79</cx:pt>
          <cx:pt idx="218">79</cx:pt>
          <cx:pt idx="219">79</cx:pt>
          <cx:pt idx="220">79</cx:pt>
          <cx:pt idx="221">79</cx:pt>
          <cx:pt idx="222">79</cx:pt>
          <cx:pt idx="223">79</cx:pt>
          <cx:pt idx="224">79</cx:pt>
          <cx:pt idx="225">79</cx:pt>
          <cx:pt idx="226">79</cx:pt>
          <cx:pt idx="227">80</cx:pt>
          <cx:pt idx="228">80</cx:pt>
          <cx:pt idx="229">81</cx:pt>
          <cx:pt idx="230">81</cx:pt>
          <cx:pt idx="231">81</cx:pt>
          <cx:pt idx="232">81</cx:pt>
          <cx:pt idx="233">81</cx:pt>
          <cx:pt idx="234">81</cx:pt>
          <cx:pt idx="235">81</cx:pt>
          <cx:pt idx="236">81</cx:pt>
          <cx:pt idx="237">81</cx:pt>
          <cx:pt idx="238">81</cx:pt>
          <cx:pt idx="239">81</cx:pt>
          <cx:pt idx="240">81</cx:pt>
          <cx:pt idx="241">81</cx:pt>
          <cx:pt idx="242">81</cx:pt>
          <cx:pt idx="243">81</cx:pt>
          <cx:pt idx="244">81</cx:pt>
          <cx:pt idx="245">81</cx:pt>
          <cx:pt idx="246">81</cx:pt>
          <cx:pt idx="247">81</cx:pt>
          <cx:pt idx="248">81</cx:pt>
          <cx:pt idx="249">81</cx:pt>
          <cx:pt idx="250">81</cx:pt>
          <cx:pt idx="251">82</cx:pt>
          <cx:pt idx="252">83</cx:pt>
          <cx:pt idx="253">83</cx:pt>
          <cx:pt idx="254">83</cx:pt>
          <cx:pt idx="255">83</cx:pt>
          <cx:pt idx="256">83</cx:pt>
          <cx:pt idx="257">83</cx:pt>
          <cx:pt idx="258">83</cx:pt>
          <cx:pt idx="259">83</cx:pt>
          <cx:pt idx="260">83</cx:pt>
          <cx:pt idx="261">83</cx:pt>
          <cx:pt idx="262">85</cx:pt>
          <cx:pt idx="263">85</cx:pt>
          <cx:pt idx="264">86</cx:pt>
          <cx:pt idx="265">86</cx:pt>
          <cx:pt idx="266">86</cx:pt>
          <cx:pt idx="267">86</cx:pt>
          <cx:pt idx="268">86</cx:pt>
          <cx:pt idx="269">86</cx:pt>
          <cx:pt idx="270">86</cx:pt>
          <cx:pt idx="271">86</cx:pt>
          <cx:pt idx="272">86</cx:pt>
          <cx:pt idx="273">86</cx:pt>
          <cx:pt idx="274">86</cx:pt>
          <cx:pt idx="275">86</cx:pt>
          <cx:pt idx="276">86</cx:pt>
          <cx:pt idx="277">86</cx:pt>
          <cx:pt idx="278">86</cx:pt>
          <cx:pt idx="279">87</cx:pt>
          <cx:pt idx="280">87</cx:pt>
          <cx:pt idx="281">88</cx:pt>
          <cx:pt idx="282">88</cx:pt>
          <cx:pt idx="283">88</cx:pt>
          <cx:pt idx="284">88</cx:pt>
          <cx:pt idx="285">88</cx:pt>
          <cx:pt idx="286">88</cx:pt>
          <cx:pt idx="287">88</cx:pt>
          <cx:pt idx="288">88</cx:pt>
          <cx:pt idx="289">88</cx:pt>
          <cx:pt idx="290">88</cx:pt>
          <cx:pt idx="291">88</cx:pt>
          <cx:pt idx="292">89</cx:pt>
          <cx:pt idx="293">89</cx:pt>
          <cx:pt idx="294">89</cx:pt>
          <cx:pt idx="295">90</cx:pt>
          <cx:pt idx="296">90</cx:pt>
          <cx:pt idx="297">90</cx:pt>
          <cx:pt idx="298">90</cx:pt>
          <cx:pt idx="299">90</cx:pt>
          <cx:pt idx="300">90</cx:pt>
          <cx:pt idx="301">90</cx:pt>
          <cx:pt idx="302">90</cx:pt>
          <cx:pt idx="303">90</cx:pt>
          <cx:pt idx="304">90</cx:pt>
          <cx:pt idx="305">90</cx:pt>
          <cx:pt idx="306">90</cx:pt>
          <cx:pt idx="307">90</cx:pt>
          <cx:pt idx="308">90</cx:pt>
          <cx:pt idx="309">90</cx:pt>
          <cx:pt idx="310">90</cx:pt>
          <cx:pt idx="311">90</cx:pt>
          <cx:pt idx="312">90</cx:pt>
          <cx:pt idx="313">90</cx:pt>
          <cx:pt idx="314">91</cx:pt>
          <cx:pt idx="315">91</cx:pt>
          <cx:pt idx="316">91</cx:pt>
          <cx:pt idx="317">92</cx:pt>
          <cx:pt idx="318">92</cx:pt>
          <cx:pt idx="319">92</cx:pt>
          <cx:pt idx="320">95</cx:pt>
          <cx:pt idx="321">95</cx:pt>
          <cx:pt idx="322">95</cx:pt>
          <cx:pt idx="323">95</cx:pt>
          <cx:pt idx="324">95</cx:pt>
          <cx:pt idx="325">95</cx:pt>
          <cx:pt idx="326">95</cx:pt>
          <cx:pt idx="327">95</cx:pt>
          <cx:pt idx="328">95</cx:pt>
          <cx:pt idx="329">95</cx:pt>
          <cx:pt idx="330">96</cx:pt>
          <cx:pt idx="331">97</cx:pt>
          <cx:pt idx="332">97</cx:pt>
          <cx:pt idx="333">97</cx:pt>
          <cx:pt idx="334">97</cx:pt>
          <cx:pt idx="335">97</cx:pt>
          <cx:pt idx="336">97</cx:pt>
          <cx:pt idx="337">97</cx:pt>
          <cx:pt idx="338">98</cx:pt>
          <cx:pt idx="339">99</cx:pt>
          <cx:pt idx="340">99</cx:pt>
          <cx:pt idx="341">99</cx:pt>
          <cx:pt idx="342">99</cx:pt>
          <cx:pt idx="343">99</cx:pt>
          <cx:pt idx="344">99</cx:pt>
          <cx:pt idx="345">99</cx:pt>
          <cx:pt idx="346">101</cx:pt>
          <cx:pt idx="347">101</cx:pt>
          <cx:pt idx="348">101</cx:pt>
          <cx:pt idx="349">101</cx:pt>
          <cx:pt idx="350">101</cx:pt>
          <cx:pt idx="351">101</cx:pt>
          <cx:pt idx="352">101</cx:pt>
          <cx:pt idx="353">101</cx:pt>
          <cx:pt idx="354">101</cx:pt>
          <cx:pt idx="355">101</cx:pt>
          <cx:pt idx="356">101</cx:pt>
          <cx:pt idx="357">101</cx:pt>
          <cx:pt idx="358">104</cx:pt>
          <cx:pt idx="359">104</cx:pt>
          <cx:pt idx="360">104</cx:pt>
          <cx:pt idx="361">104</cx:pt>
          <cx:pt idx="362">104</cx:pt>
          <cx:pt idx="363">104</cx:pt>
          <cx:pt idx="364">104</cx:pt>
          <cx:pt idx="365">104</cx:pt>
          <cx:pt idx="366">105</cx:pt>
          <cx:pt idx="367">106</cx:pt>
          <cx:pt idx="368">106</cx:pt>
          <cx:pt idx="369">106</cx:pt>
          <cx:pt idx="370">108</cx:pt>
          <cx:pt idx="371">108</cx:pt>
          <cx:pt idx="372">108</cx:pt>
          <cx:pt idx="373">108</cx:pt>
          <cx:pt idx="374">108</cx:pt>
          <cx:pt idx="375">108</cx:pt>
          <cx:pt idx="376">110</cx:pt>
          <cx:pt idx="377">110</cx:pt>
          <cx:pt idx="378">110</cx:pt>
          <cx:pt idx="379">113</cx:pt>
          <cx:pt idx="380">113</cx:pt>
          <cx:pt idx="381">113</cx:pt>
          <cx:pt idx="382">113</cx:pt>
          <cx:pt idx="383">115</cx:pt>
          <cx:pt idx="384">116</cx:pt>
          <cx:pt idx="385">117</cx:pt>
          <cx:pt idx="386">117</cx:pt>
          <cx:pt idx="387">117</cx:pt>
          <cx:pt idx="388">117</cx:pt>
          <cx:pt idx="389">117</cx:pt>
          <cx:pt idx="390">117</cx:pt>
          <cx:pt idx="391">119</cx:pt>
          <cx:pt idx="392">122</cx:pt>
          <cx:pt idx="393">122</cx:pt>
          <cx:pt idx="394">124</cx:pt>
          <cx:pt idx="395">125</cx:pt>
          <cx:pt idx="396">126</cx:pt>
          <cx:pt idx="397">128</cx:pt>
          <cx:pt idx="398">131</cx:pt>
          <cx:pt idx="399">132</cx:pt>
          <cx:pt idx="400">133</cx:pt>
          <cx:pt idx="401">135</cx:pt>
          <cx:pt idx="402">135</cx:pt>
          <cx:pt idx="403">135</cx:pt>
          <cx:pt idx="404">135</cx:pt>
          <cx:pt idx="405">135</cx:pt>
          <cx:pt idx="406">135</cx:pt>
          <cx:pt idx="407">135</cx:pt>
          <cx:pt idx="408">135</cx:pt>
          <cx:pt idx="409">140</cx:pt>
          <cx:pt idx="410">143</cx:pt>
          <cx:pt idx="411">146</cx:pt>
          <cx:pt idx="412">146</cx:pt>
          <cx:pt idx="413">146</cx:pt>
          <cx:pt idx="414">146</cx:pt>
          <cx:pt idx="415">149</cx:pt>
          <cx:pt idx="416">149</cx:pt>
          <cx:pt idx="417">153</cx:pt>
          <cx:pt idx="418">155</cx:pt>
          <cx:pt idx="419">158</cx:pt>
          <cx:pt idx="420">158</cx:pt>
          <cx:pt idx="421">158</cx:pt>
          <cx:pt idx="422">158</cx:pt>
          <cx:pt idx="423">158</cx:pt>
          <cx:pt idx="424">162</cx:pt>
          <cx:pt idx="425">167</cx:pt>
          <cx:pt idx="426">169</cx:pt>
          <cx:pt idx="427">170</cx:pt>
          <cx:pt idx="428">171</cx:pt>
          <cx:pt idx="429">171</cx:pt>
          <cx:pt idx="430">171</cx:pt>
          <cx:pt idx="431">173</cx:pt>
          <cx:pt idx="432">173</cx:pt>
          <cx:pt idx="433">176</cx:pt>
          <cx:pt idx="434">178</cx:pt>
          <cx:pt idx="435">180</cx:pt>
          <cx:pt idx="436">180</cx:pt>
          <cx:pt idx="437">181</cx:pt>
          <cx:pt idx="438">187</cx:pt>
          <cx:pt idx="439">191</cx:pt>
          <cx:pt idx="440">191</cx:pt>
          <cx:pt idx="441">191</cx:pt>
          <cx:pt idx="442">191</cx:pt>
          <cx:pt idx="443">198</cx:pt>
          <cx:pt idx="444">203</cx:pt>
          <cx:pt idx="445">203</cx:pt>
          <cx:pt idx="446">203</cx:pt>
          <cx:pt idx="447">203</cx:pt>
          <cx:pt idx="448">207</cx:pt>
          <cx:pt idx="449">214</cx:pt>
          <cx:pt idx="450">216</cx:pt>
          <cx:pt idx="451">225</cx:pt>
          <cx:pt idx="452">225</cx:pt>
          <cx:pt idx="453">225</cx:pt>
          <cx:pt idx="454">225</cx:pt>
          <cx:pt idx="455">230</cx:pt>
          <cx:pt idx="456">230</cx:pt>
          <cx:pt idx="457">234</cx:pt>
          <cx:pt idx="458">236</cx:pt>
          <cx:pt idx="459">248</cx:pt>
          <cx:pt idx="460">268</cx:pt>
          <cx:pt idx="461">270</cx:pt>
          <cx:pt idx="462">270</cx:pt>
          <cx:pt idx="463">288</cx:pt>
          <cx:pt idx="464">288</cx:pt>
          <cx:pt idx="465">288</cx:pt>
          <cx:pt idx="466">293</cx:pt>
          <cx:pt idx="467">306</cx:pt>
          <cx:pt idx="468">310</cx:pt>
          <cx:pt idx="469">315</cx:pt>
          <cx:pt idx="470">320</cx:pt>
          <cx:pt idx="471">324</cx:pt>
          <cx:pt idx="472">331</cx:pt>
          <cx:pt idx="473">334</cx:pt>
          <cx:pt idx="474">338</cx:pt>
          <cx:pt idx="475">356</cx:pt>
          <cx:pt idx="476">358</cx:pt>
          <cx:pt idx="477">360</cx:pt>
          <cx:pt idx="478">383</cx:pt>
          <cx:pt idx="479">383</cx:pt>
          <cx:pt idx="480">405</cx:pt>
          <cx:pt idx="481">405</cx:pt>
          <cx:pt idx="482">412</cx:pt>
          <cx:pt idx="483">437</cx:pt>
          <cx:pt idx="484">441</cx:pt>
          <cx:pt idx="485">441</cx:pt>
          <cx:pt idx="486">443</cx:pt>
          <cx:pt idx="487">473</cx:pt>
          <cx:pt idx="488">495</cx:pt>
          <cx:pt idx="489">630</cx:pt>
          <cx:pt idx="490">630</cx:pt>
          <cx:pt idx="491">630</cx:pt>
          <cx:pt idx="492">817</cx:pt>
          <cx:pt idx="493">855</cx:pt>
          <cx:pt idx="494">900</cx:pt>
        </cx:lvl>
      </cx:numDim>
    </cx:data>
  </cx:chartData>
  <cx:chart>
    <cx:title pos="t" align="ctr" overlay="0">
      <cx:tx>
        <cx:txData>
          <cx:v>Superhero Weight</cx:v>
        </cx:txData>
      </cx:tx>
      <cx:txPr>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Superhero Weight</a:t>
          </a:r>
        </a:p>
      </cx:txPr>
    </cx:title>
    <cx:plotArea>
      <cx:plotAreaRegion>
        <cx:series layoutId="clusteredColumn" uniqueId="{27308153-3572-4CBD-9053-1EEA37032C20}">
          <cx:tx>
            <cx:txData>
              <cx:f>'Cleaned Data'!$J$1</cx:f>
              <cx:v>Weight</cx:v>
            </cx:txData>
          </cx:tx>
          <cx:dataLabels>
            <cx:visibility seriesName="0" categoryName="0" value="1"/>
          </cx:dataLabels>
          <cx:dataId val="0"/>
          <cx:layoutPr>
            <cx:binning intervalClosed="r">
              <cx:binCount val="25"/>
            </cx:binning>
          </cx:layoutPr>
        </cx:series>
      </cx:plotAreaRegion>
      <cx:axis id="0">
        <cx:catScaling gapWidth="0"/>
        <cx:tickLabels/>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AB44155-3A6F-43F5-A936-FF33551944D2}" type="datetimeFigureOut">
              <a:rPr lang="en-US" smtClean="0"/>
              <a:t>11/3/2020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0C66B2C-C68E-48F9-A466-5EF41AA79F3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63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B44155-3A6F-43F5-A936-FF33551944D2}"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337659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849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48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54107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1549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635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44155-3A6F-43F5-A936-FF33551944D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0035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44155-3A6F-43F5-A936-FF33551944D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782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44155-3A6F-43F5-A936-FF33551944D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245564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44155-3A6F-43F5-A936-FF33551944D2}"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C66B2C-C68E-48F9-A466-5EF41AA79F3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575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B44155-3A6F-43F5-A936-FF33551944D2}"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332408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B44155-3A6F-43F5-A936-FF33551944D2}"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C66B2C-C68E-48F9-A466-5EF41AA79F3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77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B44155-3A6F-43F5-A936-FF33551944D2}"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C66B2C-C68E-48F9-A466-5EF41AA79F3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173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44155-3A6F-43F5-A936-FF33551944D2}"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217673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B44155-3A6F-43F5-A936-FF33551944D2}"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C66B2C-C68E-48F9-A466-5EF41AA79F3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45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B44155-3A6F-43F5-A936-FF33551944D2}"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C66B2C-C68E-48F9-A466-5EF41AA79F31}" type="slidenum">
              <a:rPr lang="en-US" smtClean="0"/>
              <a:t>‹#›</a:t>
            </a:fld>
            <a:endParaRPr lang="en-US"/>
          </a:p>
        </p:txBody>
      </p:sp>
    </p:spTree>
    <p:extLst>
      <p:ext uri="{BB962C8B-B14F-4D97-AF65-F5344CB8AC3E}">
        <p14:creationId xmlns:p14="http://schemas.microsoft.com/office/powerpoint/2010/main" val="3224139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B44155-3A6F-43F5-A936-FF33551944D2}" type="datetimeFigureOut">
              <a:rPr lang="en-US" smtClean="0"/>
              <a:t>11/3/2020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C66B2C-C68E-48F9-A466-5EF41AA79F31}" type="slidenum">
              <a:rPr lang="en-US" smtClean="0"/>
              <a:t>‹#›</a:t>
            </a:fld>
            <a:endParaRPr lang="en-US"/>
          </a:p>
        </p:txBody>
      </p:sp>
    </p:spTree>
    <p:extLst>
      <p:ext uri="{BB962C8B-B14F-4D97-AF65-F5344CB8AC3E}">
        <p14:creationId xmlns:p14="http://schemas.microsoft.com/office/powerpoint/2010/main" val="15311347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hyperlink" Target="https://www.superherodb.com/" TargetMode="Externa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4/relationships/chartEx" Target="../charts/chartEx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8341-FB65-4F9F-9E1A-637BE6BEDE75}"/>
              </a:ext>
            </a:extLst>
          </p:cNvPr>
          <p:cNvSpPr>
            <a:spLocks noGrp="1"/>
          </p:cNvSpPr>
          <p:nvPr>
            <p:ph type="ctrTitle"/>
          </p:nvPr>
        </p:nvSpPr>
        <p:spPr/>
        <p:txBody>
          <a:bodyPr/>
          <a:lstStyle/>
          <a:p>
            <a:r>
              <a:rPr lang="en-US" dirty="0"/>
              <a:t>A Few Presentation Guidelines</a:t>
            </a:r>
          </a:p>
        </p:txBody>
      </p:sp>
      <p:sp>
        <p:nvSpPr>
          <p:cNvPr id="3" name="Subtitle 2">
            <a:extLst>
              <a:ext uri="{FF2B5EF4-FFF2-40B4-BE49-F238E27FC236}">
                <a16:creationId xmlns:a16="http://schemas.microsoft.com/office/drawing/2014/main" id="{9783CD13-F037-4233-8BDC-4F9D57AAC2E6}"/>
              </a:ext>
            </a:extLst>
          </p:cNvPr>
          <p:cNvSpPr>
            <a:spLocks noGrp="1"/>
          </p:cNvSpPr>
          <p:nvPr>
            <p:ph type="subTitle" idx="1"/>
          </p:nvPr>
        </p:nvSpPr>
        <p:spPr/>
        <p:txBody>
          <a:bodyPr/>
          <a:lstStyle/>
          <a:p>
            <a:r>
              <a:rPr lang="en-US" dirty="0"/>
              <a:t>DSCI 101</a:t>
            </a:r>
          </a:p>
          <a:p>
            <a:r>
              <a:rPr lang="en-US" dirty="0"/>
              <a:t>Fall 2020</a:t>
            </a:r>
          </a:p>
        </p:txBody>
      </p:sp>
    </p:spTree>
    <p:extLst>
      <p:ext uri="{BB962C8B-B14F-4D97-AF65-F5344CB8AC3E}">
        <p14:creationId xmlns:p14="http://schemas.microsoft.com/office/powerpoint/2010/main" val="136662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82F2-2BC4-4162-AA84-2F43845EC1E7}"/>
              </a:ext>
            </a:extLst>
          </p:cNvPr>
          <p:cNvSpPr>
            <a:spLocks noGrp="1"/>
          </p:cNvSpPr>
          <p:nvPr>
            <p:ph type="title"/>
          </p:nvPr>
        </p:nvSpPr>
        <p:spPr/>
        <p:txBody>
          <a:bodyPr/>
          <a:lstStyle/>
          <a:p>
            <a:r>
              <a:rPr lang="en-US" dirty="0"/>
              <a:t>Presentation: Description of Basic Fields</a:t>
            </a:r>
          </a:p>
        </p:txBody>
      </p:sp>
      <p:sp>
        <p:nvSpPr>
          <p:cNvPr id="3" name="Content Placeholder 2">
            <a:extLst>
              <a:ext uri="{FF2B5EF4-FFF2-40B4-BE49-F238E27FC236}">
                <a16:creationId xmlns:a16="http://schemas.microsoft.com/office/drawing/2014/main" id="{9F86F413-D30E-4E29-A28D-5D2BA21921EB}"/>
              </a:ext>
            </a:extLst>
          </p:cNvPr>
          <p:cNvSpPr>
            <a:spLocks noGrp="1"/>
          </p:cNvSpPr>
          <p:nvPr>
            <p:ph idx="1"/>
          </p:nvPr>
        </p:nvSpPr>
        <p:spPr/>
        <p:txBody>
          <a:bodyPr/>
          <a:lstStyle/>
          <a:p>
            <a:r>
              <a:rPr lang="en-US" dirty="0"/>
              <a:t>Describe several important fields.</a:t>
            </a:r>
          </a:p>
          <a:p>
            <a:pPr lvl="1"/>
            <a:r>
              <a:rPr lang="en-US" dirty="0"/>
              <a:t>Give counts </a:t>
            </a:r>
          </a:p>
          <a:p>
            <a:pPr lvl="1"/>
            <a:r>
              <a:rPr lang="en-US" dirty="0"/>
              <a:t>And the five number summary</a:t>
            </a:r>
          </a:p>
          <a:p>
            <a:pPr lvl="1"/>
            <a:r>
              <a:rPr lang="en-US" dirty="0"/>
              <a:t>Or list of unique values and counts.</a:t>
            </a:r>
          </a:p>
          <a:p>
            <a:pPr lvl="1"/>
            <a:r>
              <a:rPr lang="en-US" dirty="0"/>
              <a:t>Include a chart describing the data.</a:t>
            </a:r>
          </a:p>
          <a:p>
            <a:pPr lvl="1"/>
            <a:r>
              <a:rPr lang="en-US" dirty="0"/>
              <a:t>Discuss any problems with the data.</a:t>
            </a:r>
          </a:p>
        </p:txBody>
      </p:sp>
    </p:spTree>
    <p:extLst>
      <p:ext uri="{BB962C8B-B14F-4D97-AF65-F5344CB8AC3E}">
        <p14:creationId xmlns:p14="http://schemas.microsoft.com/office/powerpoint/2010/main" val="371056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FC53-9154-4D38-A6FF-2E4586711FE7}"/>
              </a:ext>
            </a:extLst>
          </p:cNvPr>
          <p:cNvSpPr>
            <a:spLocks noGrp="1"/>
          </p:cNvSpPr>
          <p:nvPr>
            <p:ph type="title"/>
          </p:nvPr>
        </p:nvSpPr>
        <p:spPr/>
        <p:txBody>
          <a:bodyPr/>
          <a:lstStyle/>
          <a:p>
            <a:r>
              <a:rPr lang="en-US" dirty="0"/>
              <a:t>Presentation: Data Analysis Techniques</a:t>
            </a:r>
          </a:p>
        </p:txBody>
      </p:sp>
      <p:sp>
        <p:nvSpPr>
          <p:cNvPr id="3" name="Content Placeholder 2">
            <a:extLst>
              <a:ext uri="{FF2B5EF4-FFF2-40B4-BE49-F238E27FC236}">
                <a16:creationId xmlns:a16="http://schemas.microsoft.com/office/drawing/2014/main" id="{0F490A1F-0F7D-4499-A150-9E2AEB52AB67}"/>
              </a:ext>
            </a:extLst>
          </p:cNvPr>
          <p:cNvSpPr>
            <a:spLocks noGrp="1"/>
          </p:cNvSpPr>
          <p:nvPr>
            <p:ph idx="1"/>
          </p:nvPr>
        </p:nvSpPr>
        <p:spPr/>
        <p:txBody>
          <a:bodyPr/>
          <a:lstStyle/>
          <a:p>
            <a:r>
              <a:rPr lang="en-US" dirty="0"/>
              <a:t>Discuss additional techniques you used to analyze your data.</a:t>
            </a:r>
          </a:p>
          <a:p>
            <a:pPr lvl="1"/>
            <a:r>
              <a:rPr lang="en-US" dirty="0"/>
              <a:t>For most of you I would expect a pivot table.</a:t>
            </a:r>
          </a:p>
          <a:p>
            <a:pPr lvl="1"/>
            <a:r>
              <a:rPr lang="en-US" dirty="0"/>
              <a:t>For some, you may have used a more advanced technique, Discuss it.</a:t>
            </a:r>
          </a:p>
          <a:p>
            <a:r>
              <a:rPr lang="en-US" dirty="0"/>
              <a:t>Don’t stress out over this, just tell us what you did.</a:t>
            </a:r>
          </a:p>
          <a:p>
            <a:r>
              <a:rPr lang="en-US" dirty="0"/>
              <a:t>If you did something clever or novel, we want to hear about it.</a:t>
            </a:r>
          </a:p>
        </p:txBody>
      </p:sp>
    </p:spTree>
    <p:extLst>
      <p:ext uri="{BB962C8B-B14F-4D97-AF65-F5344CB8AC3E}">
        <p14:creationId xmlns:p14="http://schemas.microsoft.com/office/powerpoint/2010/main" val="16831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F4971-7560-4FF9-A78B-39C526B8BACE}"/>
              </a:ext>
            </a:extLst>
          </p:cNvPr>
          <p:cNvSpPr>
            <a:spLocks noGrp="1"/>
          </p:cNvSpPr>
          <p:nvPr>
            <p:ph type="title"/>
          </p:nvPr>
        </p:nvSpPr>
        <p:spPr/>
        <p:txBody>
          <a:bodyPr/>
          <a:lstStyle/>
          <a:p>
            <a:r>
              <a:rPr lang="en-US" dirty="0"/>
              <a:t>Presentation: Findings</a:t>
            </a:r>
          </a:p>
        </p:txBody>
      </p:sp>
      <p:sp>
        <p:nvSpPr>
          <p:cNvPr id="3" name="Content Placeholder 2">
            <a:extLst>
              <a:ext uri="{FF2B5EF4-FFF2-40B4-BE49-F238E27FC236}">
                <a16:creationId xmlns:a16="http://schemas.microsoft.com/office/drawing/2014/main" id="{245D8C7E-2550-40AD-B48D-DD24D5007070}"/>
              </a:ext>
            </a:extLst>
          </p:cNvPr>
          <p:cNvSpPr>
            <a:spLocks noGrp="1"/>
          </p:cNvSpPr>
          <p:nvPr>
            <p:ph idx="1"/>
          </p:nvPr>
        </p:nvSpPr>
        <p:spPr/>
        <p:txBody>
          <a:bodyPr/>
          <a:lstStyle/>
          <a:p>
            <a:r>
              <a:rPr lang="en-US" dirty="0"/>
              <a:t>What did you discover?</a:t>
            </a:r>
          </a:p>
          <a:p>
            <a:r>
              <a:rPr lang="en-US" dirty="0"/>
              <a:t>Give us a chart, table, or something</a:t>
            </a:r>
          </a:p>
          <a:p>
            <a:r>
              <a:rPr lang="en-US" dirty="0"/>
              <a:t>Is this important?</a:t>
            </a:r>
          </a:p>
          <a:p>
            <a:pPr lvl="1"/>
            <a:r>
              <a:rPr lang="en-US" dirty="0"/>
              <a:t>Did it confirm a hunch?</a:t>
            </a:r>
          </a:p>
          <a:p>
            <a:pPr lvl="1"/>
            <a:r>
              <a:rPr lang="en-US" dirty="0"/>
              <a:t>Is it new information?</a:t>
            </a:r>
          </a:p>
          <a:p>
            <a:pPr lvl="1"/>
            <a:r>
              <a:rPr lang="en-US" dirty="0"/>
              <a:t>Did it refute “common knowledge”?</a:t>
            </a:r>
          </a:p>
          <a:p>
            <a:pPr lvl="1"/>
            <a:r>
              <a:rPr lang="en-US" dirty="0"/>
              <a:t>Was it a surprise?</a:t>
            </a:r>
          </a:p>
        </p:txBody>
      </p:sp>
    </p:spTree>
    <p:extLst>
      <p:ext uri="{BB962C8B-B14F-4D97-AF65-F5344CB8AC3E}">
        <p14:creationId xmlns:p14="http://schemas.microsoft.com/office/powerpoint/2010/main" val="269940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3DB18-B0BF-41A0-A77C-D714E707BF12}"/>
              </a:ext>
            </a:extLst>
          </p:cNvPr>
          <p:cNvSpPr>
            <a:spLocks noGrp="1"/>
          </p:cNvSpPr>
          <p:nvPr>
            <p:ph type="title"/>
          </p:nvPr>
        </p:nvSpPr>
        <p:spPr/>
        <p:txBody>
          <a:bodyPr/>
          <a:lstStyle/>
          <a:p>
            <a:r>
              <a:rPr lang="en-US" dirty="0"/>
              <a:t>Presentation: Future Work</a:t>
            </a:r>
          </a:p>
        </p:txBody>
      </p:sp>
      <p:sp>
        <p:nvSpPr>
          <p:cNvPr id="3" name="Content Placeholder 2">
            <a:extLst>
              <a:ext uri="{FF2B5EF4-FFF2-40B4-BE49-F238E27FC236}">
                <a16:creationId xmlns:a16="http://schemas.microsoft.com/office/drawing/2014/main" id="{3C7CA549-19B6-4400-8D35-2671ABDA7E40}"/>
              </a:ext>
            </a:extLst>
          </p:cNvPr>
          <p:cNvSpPr>
            <a:spLocks noGrp="1"/>
          </p:cNvSpPr>
          <p:nvPr>
            <p:ph idx="1"/>
          </p:nvPr>
        </p:nvSpPr>
        <p:spPr/>
        <p:txBody>
          <a:bodyPr/>
          <a:lstStyle/>
          <a:p>
            <a:r>
              <a:rPr lang="en-US" dirty="0"/>
              <a:t>What would you look at if you had more time?</a:t>
            </a:r>
          </a:p>
          <a:p>
            <a:pPr lvl="1"/>
            <a:r>
              <a:rPr lang="en-US" dirty="0"/>
              <a:t>What other investigations on your data might you perform?</a:t>
            </a:r>
          </a:p>
          <a:p>
            <a:pPr lvl="1"/>
            <a:r>
              <a:rPr lang="en-US" dirty="0"/>
              <a:t>What other data might you want to collect to further your investigation?</a:t>
            </a:r>
          </a:p>
          <a:p>
            <a:pPr lvl="1"/>
            <a:r>
              <a:rPr lang="en-US" dirty="0"/>
              <a:t>What would you do differently if you had the chance?</a:t>
            </a:r>
          </a:p>
        </p:txBody>
      </p:sp>
    </p:spTree>
    <p:extLst>
      <p:ext uri="{BB962C8B-B14F-4D97-AF65-F5344CB8AC3E}">
        <p14:creationId xmlns:p14="http://schemas.microsoft.com/office/powerpoint/2010/main" val="25906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3FE71-B01B-41A9-93D1-93B86A0D1B32}"/>
              </a:ext>
            </a:extLst>
          </p:cNvPr>
          <p:cNvSpPr>
            <a:spLocks noGrp="1"/>
          </p:cNvSpPr>
          <p:nvPr>
            <p:ph type="title"/>
          </p:nvPr>
        </p:nvSpPr>
        <p:spPr/>
        <p:txBody>
          <a:bodyPr/>
          <a:lstStyle/>
          <a:p>
            <a:r>
              <a:rPr lang="en-US" dirty="0"/>
              <a:t>Presentation: Required Components</a:t>
            </a:r>
          </a:p>
        </p:txBody>
      </p:sp>
      <p:sp>
        <p:nvSpPr>
          <p:cNvPr id="3" name="Content Placeholder 2">
            <a:extLst>
              <a:ext uri="{FF2B5EF4-FFF2-40B4-BE49-F238E27FC236}">
                <a16:creationId xmlns:a16="http://schemas.microsoft.com/office/drawing/2014/main" id="{F3C7F928-1537-4365-B9AE-00E2086AA4C1}"/>
              </a:ext>
            </a:extLst>
          </p:cNvPr>
          <p:cNvSpPr>
            <a:spLocks noGrp="1"/>
          </p:cNvSpPr>
          <p:nvPr>
            <p:ph idx="1"/>
          </p:nvPr>
        </p:nvSpPr>
        <p:spPr/>
        <p:txBody>
          <a:bodyPr/>
          <a:lstStyle/>
          <a:p>
            <a:r>
              <a:rPr lang="en-US" dirty="0"/>
              <a:t>At least one chart</a:t>
            </a:r>
          </a:p>
          <a:p>
            <a:pPr lvl="1"/>
            <a:r>
              <a:rPr lang="en-US" dirty="0"/>
              <a:t>Readable</a:t>
            </a:r>
          </a:p>
          <a:p>
            <a:pPr lvl="1"/>
            <a:r>
              <a:rPr lang="en-US" dirty="0"/>
              <a:t>Well labeled</a:t>
            </a:r>
          </a:p>
          <a:p>
            <a:r>
              <a:rPr lang="en-US" dirty="0"/>
              <a:t>A single transformation applied to all slides</a:t>
            </a:r>
          </a:p>
          <a:p>
            <a:r>
              <a:rPr lang="en-US" dirty="0"/>
              <a:t>At least one set of animations beyond just text appearing.</a:t>
            </a:r>
          </a:p>
          <a:p>
            <a:pPr lvl="2"/>
            <a:endParaRPr lang="en-US" dirty="0"/>
          </a:p>
        </p:txBody>
      </p:sp>
    </p:spTree>
    <p:extLst>
      <p:ext uri="{BB962C8B-B14F-4D97-AF65-F5344CB8AC3E}">
        <p14:creationId xmlns:p14="http://schemas.microsoft.com/office/powerpoint/2010/main" val="385282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B3E5-2034-441D-A9AD-5877A6AA3BA8}"/>
              </a:ext>
            </a:extLst>
          </p:cNvPr>
          <p:cNvSpPr>
            <a:spLocks noGrp="1"/>
          </p:cNvSpPr>
          <p:nvPr>
            <p:ph type="title"/>
          </p:nvPr>
        </p:nvSpPr>
        <p:spPr/>
        <p:txBody>
          <a:bodyPr/>
          <a:lstStyle/>
          <a:p>
            <a:r>
              <a:rPr lang="en-US" dirty="0"/>
              <a:t>Animation</a:t>
            </a:r>
          </a:p>
        </p:txBody>
      </p:sp>
      <p:sp>
        <p:nvSpPr>
          <p:cNvPr id="3" name="Content Placeholder 2">
            <a:extLst>
              <a:ext uri="{FF2B5EF4-FFF2-40B4-BE49-F238E27FC236}">
                <a16:creationId xmlns:a16="http://schemas.microsoft.com/office/drawing/2014/main" id="{AC586B15-E1C8-4EBA-B812-C69AB89329E6}"/>
              </a:ext>
            </a:extLst>
          </p:cNvPr>
          <p:cNvSpPr>
            <a:spLocks noGrp="1"/>
          </p:cNvSpPr>
          <p:nvPr>
            <p:ph idx="1"/>
          </p:nvPr>
        </p:nvSpPr>
        <p:spPr>
          <a:xfrm>
            <a:off x="1295401" y="2556932"/>
            <a:ext cx="3511730" cy="3318936"/>
          </a:xfrm>
        </p:spPr>
        <p:txBody>
          <a:bodyPr/>
          <a:lstStyle/>
          <a:p>
            <a:r>
              <a:rPr lang="en-US" dirty="0"/>
              <a:t>Not just text appearing</a:t>
            </a:r>
          </a:p>
          <a:p>
            <a:r>
              <a:rPr lang="en-US" dirty="0"/>
              <a:t>Have a chart appear with some text</a:t>
            </a:r>
          </a:p>
          <a:p>
            <a:r>
              <a:rPr lang="en-US" dirty="0"/>
              <a:t>Then have a shape point out some important factor.</a:t>
            </a:r>
          </a:p>
        </p:txBody>
      </p:sp>
      <p:graphicFrame>
        <p:nvGraphicFramePr>
          <p:cNvPr id="4" name="Chart 3">
            <a:extLst>
              <a:ext uri="{FF2B5EF4-FFF2-40B4-BE49-F238E27FC236}">
                <a16:creationId xmlns:a16="http://schemas.microsoft.com/office/drawing/2014/main" id="{F5805A4A-084F-4D28-8B70-AA7546D72D13}"/>
              </a:ext>
            </a:extLst>
          </p:cNvPr>
          <p:cNvGraphicFramePr>
            <a:graphicFrameLocks/>
          </p:cNvGraphicFramePr>
          <p:nvPr>
            <p:extLst>
              <p:ext uri="{D42A27DB-BD31-4B8C-83A1-F6EECF244321}">
                <p14:modId xmlns:p14="http://schemas.microsoft.com/office/powerpoint/2010/main" val="851218521"/>
              </p:ext>
            </p:extLst>
          </p:nvPr>
        </p:nvGraphicFramePr>
        <p:xfrm>
          <a:off x="4937760" y="2403566"/>
          <a:ext cx="6596743" cy="3735977"/>
        </p:xfrm>
        <a:graphic>
          <a:graphicData uri="http://schemas.openxmlformats.org/drawingml/2006/chart">
            <c:chart xmlns:c="http://schemas.openxmlformats.org/drawingml/2006/chart" xmlns:r="http://schemas.openxmlformats.org/officeDocument/2006/relationships" r:id="rId2"/>
          </a:graphicData>
        </a:graphic>
      </p:graphicFrame>
      <p:sp>
        <p:nvSpPr>
          <p:cNvPr id="5" name="Arrow: Left 4">
            <a:extLst>
              <a:ext uri="{FF2B5EF4-FFF2-40B4-BE49-F238E27FC236}">
                <a16:creationId xmlns:a16="http://schemas.microsoft.com/office/drawing/2014/main" id="{455F3EE9-C1E2-48FD-840C-96FA17DE5C82}"/>
              </a:ext>
            </a:extLst>
          </p:cNvPr>
          <p:cNvSpPr/>
          <p:nvPr/>
        </p:nvSpPr>
        <p:spPr>
          <a:xfrm rot="20365997">
            <a:off x="8061813" y="2875387"/>
            <a:ext cx="3471246" cy="638011"/>
          </a:xfrm>
          <a:prstGeom prst="leftArrow">
            <a:avLst/>
          </a:prstGeom>
          <a:solidFill>
            <a:srgbClr val="BC22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Nearly 50% BAD, 100% Bald!</a:t>
            </a:r>
          </a:p>
        </p:txBody>
      </p:sp>
    </p:spTree>
    <p:extLst>
      <p:ext uri="{BB962C8B-B14F-4D97-AF65-F5344CB8AC3E}">
        <p14:creationId xmlns:p14="http://schemas.microsoft.com/office/powerpoint/2010/main" val="21915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3F38-4C09-4237-9102-4E659EE44E95}"/>
              </a:ext>
            </a:extLst>
          </p:cNvPr>
          <p:cNvSpPr>
            <a:spLocks noGrp="1"/>
          </p:cNvSpPr>
          <p:nvPr>
            <p:ph type="title"/>
          </p:nvPr>
        </p:nvSpPr>
        <p:spPr/>
        <p:txBody>
          <a:bodyPr/>
          <a:lstStyle/>
          <a:p>
            <a:r>
              <a:rPr lang="en-US" dirty="0"/>
              <a:t>Presentation Guidelines</a:t>
            </a:r>
          </a:p>
        </p:txBody>
      </p:sp>
      <p:sp>
        <p:nvSpPr>
          <p:cNvPr id="3" name="Content Placeholder 2">
            <a:extLst>
              <a:ext uri="{FF2B5EF4-FFF2-40B4-BE49-F238E27FC236}">
                <a16:creationId xmlns:a16="http://schemas.microsoft.com/office/drawing/2014/main" id="{603AF221-949C-4D9F-A7BE-E2972B10E100}"/>
              </a:ext>
            </a:extLst>
          </p:cNvPr>
          <p:cNvSpPr>
            <a:spLocks noGrp="1"/>
          </p:cNvSpPr>
          <p:nvPr>
            <p:ph idx="1"/>
          </p:nvPr>
        </p:nvSpPr>
        <p:spPr/>
        <p:txBody>
          <a:bodyPr/>
          <a:lstStyle/>
          <a:p>
            <a:r>
              <a:rPr lang="en-US" dirty="0"/>
              <a:t>These are based on an article by Matthew A Christian</a:t>
            </a:r>
          </a:p>
          <a:p>
            <a:r>
              <a:rPr lang="en-US" dirty="0"/>
              <a:t>“Death by PowerPoint or Twelve Steps to Better E-Presentations”</a:t>
            </a:r>
          </a:p>
          <a:p>
            <a:r>
              <a:rPr lang="en-US" dirty="0"/>
              <a:t>Self published in 2002</a:t>
            </a:r>
          </a:p>
        </p:txBody>
      </p:sp>
    </p:spTree>
    <p:extLst>
      <p:ext uri="{BB962C8B-B14F-4D97-AF65-F5344CB8AC3E}">
        <p14:creationId xmlns:p14="http://schemas.microsoft.com/office/powerpoint/2010/main" val="101819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826FA-7D61-41E5-884C-4F7D7B9E2187}"/>
              </a:ext>
            </a:extLst>
          </p:cNvPr>
          <p:cNvSpPr>
            <a:spLocks noGrp="1"/>
          </p:cNvSpPr>
          <p:nvPr>
            <p:ph type="title"/>
          </p:nvPr>
        </p:nvSpPr>
        <p:spPr/>
        <p:txBody>
          <a:bodyPr/>
          <a:lstStyle/>
          <a:p>
            <a:r>
              <a:rPr lang="en-US" dirty="0"/>
              <a:t>Know your audience</a:t>
            </a:r>
          </a:p>
        </p:txBody>
      </p:sp>
      <p:sp>
        <p:nvSpPr>
          <p:cNvPr id="3" name="Content Placeholder 2">
            <a:extLst>
              <a:ext uri="{FF2B5EF4-FFF2-40B4-BE49-F238E27FC236}">
                <a16:creationId xmlns:a16="http://schemas.microsoft.com/office/drawing/2014/main" id="{91C50F13-CFE1-46E7-825C-B897C1C5A613}"/>
              </a:ext>
            </a:extLst>
          </p:cNvPr>
          <p:cNvSpPr>
            <a:spLocks noGrp="1"/>
          </p:cNvSpPr>
          <p:nvPr>
            <p:ph idx="1"/>
          </p:nvPr>
        </p:nvSpPr>
        <p:spPr/>
        <p:txBody>
          <a:bodyPr>
            <a:normAutofit lnSpcReduction="10000"/>
          </a:bodyPr>
          <a:lstStyle/>
          <a:p>
            <a:r>
              <a:rPr lang="en-US" dirty="0"/>
              <a:t>We all should understand counts, five number summaries and pivot tables.</a:t>
            </a:r>
          </a:p>
          <a:p>
            <a:r>
              <a:rPr lang="en-US" dirty="0"/>
              <a:t>We don’t know the data</a:t>
            </a:r>
          </a:p>
          <a:p>
            <a:pPr lvl="1"/>
            <a:r>
              <a:rPr lang="en-US" dirty="0"/>
              <a:t>If your data involves specialized knowledge, please share!</a:t>
            </a:r>
          </a:p>
          <a:p>
            <a:r>
              <a:rPr lang="en-US" dirty="0"/>
              <a:t>We don’t know statistics</a:t>
            </a:r>
          </a:p>
          <a:p>
            <a:pPr lvl="1"/>
            <a:r>
              <a:rPr lang="en-US" dirty="0"/>
              <a:t>If you decided to use a test to verify your findings, please let us know.</a:t>
            </a:r>
          </a:p>
          <a:p>
            <a:r>
              <a:rPr lang="en-US" dirty="0"/>
              <a:t>We are probably curious about data sizes</a:t>
            </a:r>
          </a:p>
          <a:p>
            <a:pPr lvl="1"/>
            <a:r>
              <a:rPr lang="en-US" dirty="0"/>
              <a:t>Fill us in on those details.</a:t>
            </a:r>
          </a:p>
        </p:txBody>
      </p:sp>
    </p:spTree>
    <p:extLst>
      <p:ext uri="{BB962C8B-B14F-4D97-AF65-F5344CB8AC3E}">
        <p14:creationId xmlns:p14="http://schemas.microsoft.com/office/powerpoint/2010/main" val="318464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FABC-6602-48CD-8223-7B3C63AD7C28}"/>
              </a:ext>
            </a:extLst>
          </p:cNvPr>
          <p:cNvSpPr>
            <a:spLocks noGrp="1"/>
          </p:cNvSpPr>
          <p:nvPr>
            <p:ph type="title"/>
          </p:nvPr>
        </p:nvSpPr>
        <p:spPr/>
        <p:txBody>
          <a:bodyPr/>
          <a:lstStyle/>
          <a:p>
            <a:r>
              <a:rPr lang="en-US" dirty="0"/>
              <a:t>Content is King</a:t>
            </a:r>
          </a:p>
        </p:txBody>
      </p:sp>
      <p:sp>
        <p:nvSpPr>
          <p:cNvPr id="3" name="Content Placeholder 2">
            <a:extLst>
              <a:ext uri="{FF2B5EF4-FFF2-40B4-BE49-F238E27FC236}">
                <a16:creationId xmlns:a16="http://schemas.microsoft.com/office/drawing/2014/main" id="{13ADDB7E-CB8A-48F4-AEC7-CFFDB468D631}"/>
              </a:ext>
            </a:extLst>
          </p:cNvPr>
          <p:cNvSpPr>
            <a:spLocks noGrp="1"/>
          </p:cNvSpPr>
          <p:nvPr>
            <p:ph idx="1"/>
          </p:nvPr>
        </p:nvSpPr>
        <p:spPr>
          <a:xfrm>
            <a:off x="1295401" y="2556932"/>
            <a:ext cx="4405165" cy="3318936"/>
          </a:xfrm>
        </p:spPr>
        <p:txBody>
          <a:bodyPr/>
          <a:lstStyle/>
          <a:p>
            <a:r>
              <a:rPr lang="en-US" dirty="0"/>
              <a:t>Focus on your message</a:t>
            </a:r>
          </a:p>
          <a:p>
            <a:pPr lvl="1"/>
            <a:r>
              <a:rPr lang="en-US" dirty="0"/>
              <a:t>Kittens are nice!</a:t>
            </a:r>
          </a:p>
          <a:p>
            <a:pPr lvl="1"/>
            <a:r>
              <a:rPr lang="en-US" dirty="0"/>
              <a:t>Cartoons are funny!</a:t>
            </a:r>
          </a:p>
          <a:p>
            <a:pPr lvl="1"/>
            <a:r>
              <a:rPr lang="en-US" dirty="0"/>
              <a:t>Balloons are great!</a:t>
            </a:r>
          </a:p>
          <a:p>
            <a:r>
              <a:rPr lang="en-US" dirty="0"/>
              <a:t>But make sure they contribute to the message.</a:t>
            </a:r>
          </a:p>
          <a:p>
            <a:pPr lvl="1"/>
            <a:endParaRPr lang="en-US" dirty="0"/>
          </a:p>
        </p:txBody>
      </p:sp>
      <p:pic>
        <p:nvPicPr>
          <p:cNvPr id="1028" name="Picture 4" descr="Image result for kittens">
            <a:extLst>
              <a:ext uri="{FF2B5EF4-FFF2-40B4-BE49-F238E27FC236}">
                <a16:creationId xmlns:a16="http://schemas.microsoft.com/office/drawing/2014/main" id="{FBE06EB7-6A7F-40AC-BE39-ED1D93C5F5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218" y="2505102"/>
            <a:ext cx="2447925" cy="18477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unny data science">
            <a:extLst>
              <a:ext uri="{FF2B5EF4-FFF2-40B4-BE49-F238E27FC236}">
                <a16:creationId xmlns:a16="http://schemas.microsoft.com/office/drawing/2014/main" id="{C7ABA8D2-8F1F-4DC0-B766-90B78A7C62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435" y="4532944"/>
            <a:ext cx="5566953" cy="17313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alloon fun">
            <a:extLst>
              <a:ext uri="{FF2B5EF4-FFF2-40B4-BE49-F238E27FC236}">
                <a16:creationId xmlns:a16="http://schemas.microsoft.com/office/drawing/2014/main" id="{2E132BF5-9EF4-4B7A-9BF0-CC03157F21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4877"/>
          <a:stretch/>
        </p:blipFill>
        <p:spPr bwMode="auto">
          <a:xfrm>
            <a:off x="8477795" y="720317"/>
            <a:ext cx="2981594" cy="343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36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02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3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1591-4B72-40FD-B3B8-92EB33CA15FF}"/>
              </a:ext>
            </a:extLst>
          </p:cNvPr>
          <p:cNvSpPr>
            <a:spLocks noGrp="1"/>
          </p:cNvSpPr>
          <p:nvPr>
            <p:ph type="title"/>
          </p:nvPr>
        </p:nvSpPr>
        <p:spPr/>
        <p:txBody>
          <a:bodyPr/>
          <a:lstStyle/>
          <a:p>
            <a:r>
              <a:rPr lang="en-US" dirty="0"/>
              <a:t>Purchase a color wheel, and use it.</a:t>
            </a:r>
          </a:p>
        </p:txBody>
      </p:sp>
      <p:sp>
        <p:nvSpPr>
          <p:cNvPr id="3" name="Content Placeholder 2">
            <a:extLst>
              <a:ext uri="{FF2B5EF4-FFF2-40B4-BE49-F238E27FC236}">
                <a16:creationId xmlns:a16="http://schemas.microsoft.com/office/drawing/2014/main" id="{7FE61CE8-1748-49B8-8510-D4F08F7819E6}"/>
              </a:ext>
            </a:extLst>
          </p:cNvPr>
          <p:cNvSpPr>
            <a:spLocks noGrp="1"/>
          </p:cNvSpPr>
          <p:nvPr>
            <p:ph idx="1"/>
          </p:nvPr>
        </p:nvSpPr>
        <p:spPr/>
        <p:txBody>
          <a:bodyPr/>
          <a:lstStyle/>
          <a:p>
            <a:r>
              <a:rPr lang="en-US" dirty="0">
                <a:solidFill>
                  <a:schemeClr val="accent6">
                    <a:lumMod val="40000"/>
                    <a:lumOff val="60000"/>
                  </a:schemeClr>
                </a:solidFill>
              </a:rPr>
              <a:t>This is just wrong.</a:t>
            </a:r>
          </a:p>
          <a:p>
            <a:r>
              <a:rPr lang="en-US" dirty="0">
                <a:solidFill>
                  <a:srgbClr val="FFFF00"/>
                </a:solidFill>
              </a:rPr>
              <a:t>And so is this.</a:t>
            </a:r>
          </a:p>
          <a:p>
            <a:r>
              <a:rPr lang="en-US" dirty="0">
                <a:solidFill>
                  <a:srgbClr val="FF0000"/>
                </a:solidFill>
              </a:rPr>
              <a:t>You should probably avoid red!</a:t>
            </a:r>
          </a:p>
          <a:p>
            <a:r>
              <a:rPr lang="en-US" dirty="0">
                <a:solidFill>
                  <a:srgbClr val="FFC000"/>
                </a:solidFill>
              </a:rPr>
              <a:t>And orange is not the best.</a:t>
            </a:r>
          </a:p>
          <a:p>
            <a:r>
              <a:rPr lang="en-US" dirty="0">
                <a:solidFill>
                  <a:schemeClr val="tx1"/>
                </a:solidFill>
              </a:rPr>
              <a:t>Contrast is everything.</a:t>
            </a:r>
          </a:p>
        </p:txBody>
      </p:sp>
    </p:spTree>
    <p:extLst>
      <p:ext uri="{BB962C8B-B14F-4D97-AF65-F5344CB8AC3E}">
        <p14:creationId xmlns:p14="http://schemas.microsoft.com/office/powerpoint/2010/main" val="19618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5563-1422-4D5F-9A1B-96315975492A}"/>
              </a:ext>
            </a:extLst>
          </p:cNvPr>
          <p:cNvSpPr>
            <a:spLocks noGrp="1"/>
          </p:cNvSpPr>
          <p:nvPr>
            <p:ph type="title"/>
          </p:nvPr>
        </p:nvSpPr>
        <p:spPr/>
        <p:txBody>
          <a:bodyPr/>
          <a:lstStyle/>
          <a:p>
            <a:r>
              <a:rPr lang="en-US" dirty="0"/>
              <a:t>Upcoming Dates</a:t>
            </a:r>
          </a:p>
        </p:txBody>
      </p:sp>
      <p:sp>
        <p:nvSpPr>
          <p:cNvPr id="3" name="Content Placeholder 2">
            <a:extLst>
              <a:ext uri="{FF2B5EF4-FFF2-40B4-BE49-F238E27FC236}">
                <a16:creationId xmlns:a16="http://schemas.microsoft.com/office/drawing/2014/main" id="{4A9C075B-CD98-4FA3-8CE4-D063BF0846F4}"/>
              </a:ext>
            </a:extLst>
          </p:cNvPr>
          <p:cNvSpPr>
            <a:spLocks noGrp="1"/>
          </p:cNvSpPr>
          <p:nvPr>
            <p:ph idx="1"/>
          </p:nvPr>
        </p:nvSpPr>
        <p:spPr/>
        <p:txBody>
          <a:bodyPr/>
          <a:lstStyle/>
          <a:p>
            <a:r>
              <a:rPr lang="en-US" dirty="0"/>
              <a:t>No more homework</a:t>
            </a:r>
          </a:p>
          <a:p>
            <a:r>
              <a:rPr lang="en-US" dirty="0"/>
              <a:t>11/10 Lab Day</a:t>
            </a:r>
          </a:p>
          <a:p>
            <a:pPr lvl="1"/>
            <a:r>
              <a:rPr lang="en-US" dirty="0"/>
              <a:t>Sign up for a time slot</a:t>
            </a:r>
          </a:p>
          <a:p>
            <a:pPr lvl="1"/>
            <a:r>
              <a:rPr lang="en-US" dirty="0"/>
              <a:t>we will discuss your project</a:t>
            </a:r>
          </a:p>
          <a:p>
            <a:r>
              <a:rPr lang="en-US" dirty="0"/>
              <a:t>11/12 Excel Test</a:t>
            </a:r>
          </a:p>
        </p:txBody>
      </p:sp>
    </p:spTree>
    <p:extLst>
      <p:ext uri="{BB962C8B-B14F-4D97-AF65-F5344CB8AC3E}">
        <p14:creationId xmlns:p14="http://schemas.microsoft.com/office/powerpoint/2010/main" val="248598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A4F5A-F4D7-4144-A8A0-DCA3632B003D}"/>
              </a:ext>
            </a:extLst>
          </p:cNvPr>
          <p:cNvSpPr>
            <a:spLocks noGrp="1"/>
          </p:cNvSpPr>
          <p:nvPr>
            <p:ph type="title"/>
          </p:nvPr>
        </p:nvSpPr>
        <p:spPr/>
        <p:txBody>
          <a:bodyPr/>
          <a:lstStyle/>
          <a:p>
            <a:r>
              <a:rPr lang="en-US" dirty="0"/>
              <a:t>KISS: Keep it Simple Stupid!</a:t>
            </a:r>
          </a:p>
        </p:txBody>
      </p:sp>
      <p:sp>
        <p:nvSpPr>
          <p:cNvPr id="3" name="Content Placeholder 2">
            <a:extLst>
              <a:ext uri="{FF2B5EF4-FFF2-40B4-BE49-F238E27FC236}">
                <a16:creationId xmlns:a16="http://schemas.microsoft.com/office/drawing/2014/main" id="{42777F1A-EE53-4B3B-B6B4-EF3E05BCEEB6}"/>
              </a:ext>
            </a:extLst>
          </p:cNvPr>
          <p:cNvSpPr>
            <a:spLocks noGrp="1"/>
          </p:cNvSpPr>
          <p:nvPr>
            <p:ph idx="1"/>
          </p:nvPr>
        </p:nvSpPr>
        <p:spPr/>
        <p:txBody>
          <a:bodyPr>
            <a:normAutofit lnSpcReduction="10000"/>
          </a:bodyPr>
          <a:lstStyle/>
          <a:p>
            <a:r>
              <a:rPr lang="en-US" dirty="0"/>
              <a:t>Christian says three bullet points.</a:t>
            </a:r>
          </a:p>
          <a:p>
            <a:pPr lvl="1"/>
            <a:r>
              <a:rPr lang="en-US" dirty="0"/>
              <a:t>I feel a few more is acceptable.</a:t>
            </a:r>
          </a:p>
          <a:p>
            <a:pPr lvl="1"/>
            <a:r>
              <a:rPr lang="en-US" dirty="0"/>
              <a:t>But probably not more than 8</a:t>
            </a:r>
          </a:p>
          <a:p>
            <a:r>
              <a:rPr lang="en-US" dirty="0"/>
              <a:t>Simple statements</a:t>
            </a:r>
          </a:p>
          <a:p>
            <a:pPr lvl="1"/>
            <a:r>
              <a:rPr lang="en-US" dirty="0"/>
              <a:t>Not paragraphs</a:t>
            </a:r>
          </a:p>
          <a:p>
            <a:r>
              <a:rPr lang="en-US" dirty="0"/>
              <a:t>Keep the animations simple and discrete.</a:t>
            </a:r>
          </a:p>
          <a:p>
            <a:r>
              <a:rPr lang="en-US" dirty="0"/>
              <a:t>And just one </a:t>
            </a:r>
            <a:r>
              <a:rPr lang="en-US" dirty="0" err="1"/>
              <a:t>transistion</a:t>
            </a:r>
            <a:r>
              <a:rPr lang="en-US" dirty="0"/>
              <a:t>.</a:t>
            </a:r>
          </a:p>
        </p:txBody>
      </p:sp>
    </p:spTree>
    <p:extLst>
      <p:ext uri="{BB962C8B-B14F-4D97-AF65-F5344CB8AC3E}">
        <p14:creationId xmlns:p14="http://schemas.microsoft.com/office/powerpoint/2010/main" val="228054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B8436-5AAC-46EC-841A-5329CDC72C53}"/>
              </a:ext>
            </a:extLst>
          </p:cNvPr>
          <p:cNvSpPr>
            <a:spLocks noGrp="1"/>
          </p:cNvSpPr>
          <p:nvPr>
            <p:ph type="title"/>
          </p:nvPr>
        </p:nvSpPr>
        <p:spPr>
          <a:xfrm>
            <a:off x="1295402" y="685898"/>
            <a:ext cx="9601196" cy="1303867"/>
          </a:xfrm>
        </p:spPr>
        <p:txBody>
          <a:bodyPr>
            <a:normAutofit/>
          </a:bodyPr>
          <a:lstStyle/>
          <a:p>
            <a:r>
              <a:rPr lang="en-US" dirty="0"/>
              <a:t>KISS: Not This</a:t>
            </a:r>
          </a:p>
        </p:txBody>
      </p:sp>
      <p:sp>
        <p:nvSpPr>
          <p:cNvPr id="3" name="Content Placeholder 2">
            <a:extLst>
              <a:ext uri="{FF2B5EF4-FFF2-40B4-BE49-F238E27FC236}">
                <a16:creationId xmlns:a16="http://schemas.microsoft.com/office/drawing/2014/main" id="{BD1BDC03-B6C4-4265-9F23-B45A6AC26537}"/>
              </a:ext>
            </a:extLst>
          </p:cNvPr>
          <p:cNvSpPr>
            <a:spLocks noGrp="1"/>
          </p:cNvSpPr>
          <p:nvPr>
            <p:ph idx="1"/>
          </p:nvPr>
        </p:nvSpPr>
        <p:spPr>
          <a:xfrm>
            <a:off x="803637" y="2409685"/>
            <a:ext cx="9601196" cy="3318936"/>
          </a:xfrm>
        </p:spPr>
        <p:txBody>
          <a:bodyPr>
            <a:normAutofit fontScale="77500" lnSpcReduction="20000"/>
          </a:bodyPr>
          <a:lstStyle/>
          <a:p>
            <a:pPr fontAlgn="base"/>
            <a:r>
              <a:rPr lang="en-US" dirty="0"/>
              <a:t>Context</a:t>
            </a:r>
          </a:p>
          <a:p>
            <a:pPr lvl="1" fontAlgn="base"/>
            <a:r>
              <a:rPr lang="en-US" dirty="0"/>
              <a:t>Super Heroes have been in popular culture for a long time and now more than ever. Since its creation, super heroes have not been very diverse, but that is changing rapidly. This dataset aims to provide an overview about heroes and their physical as well as power characteristics, helping researchers and curious minds identify trends and patterns.</a:t>
            </a:r>
          </a:p>
          <a:p>
            <a:pPr fontAlgn="base"/>
            <a:r>
              <a:rPr lang="en-US" dirty="0"/>
              <a:t>Content</a:t>
            </a:r>
          </a:p>
          <a:p>
            <a:pPr lvl="1" fontAlgn="base"/>
            <a:r>
              <a:rPr lang="en-US" dirty="0"/>
              <a:t>This data was collected in June/2017 from </a:t>
            </a:r>
            <a:r>
              <a:rPr lang="en-US" dirty="0" err="1"/>
              <a:t>superherodb</a:t>
            </a:r>
            <a:r>
              <a:rPr lang="en-US" dirty="0"/>
              <a:t> and not updated since, so it may not be up to date. There are two datasets here. The first one lists the characteristics of every super hero found on my source, the second contains information about every superpower and lists if they are present in any given hero.</a:t>
            </a:r>
          </a:p>
          <a:p>
            <a:pPr fontAlgn="base"/>
            <a:r>
              <a:rPr lang="en-US" dirty="0"/>
              <a:t>Acknowledgements</a:t>
            </a:r>
          </a:p>
          <a:p>
            <a:pPr lvl="1" fontAlgn="base"/>
            <a:r>
              <a:rPr lang="en-US" dirty="0"/>
              <a:t>This data was scraped from </a:t>
            </a:r>
            <a:r>
              <a:rPr lang="en-US" dirty="0" err="1">
                <a:hlinkClick r:id="rId2"/>
              </a:rPr>
              <a:t>SuperHeroDb</a:t>
            </a:r>
            <a:r>
              <a:rPr lang="en-US" dirty="0"/>
              <a:t>.</a:t>
            </a:r>
          </a:p>
          <a:p>
            <a:endParaRPr lang="en-US" dirty="0"/>
          </a:p>
        </p:txBody>
      </p:sp>
      <p:pic>
        <p:nvPicPr>
          <p:cNvPr id="4" name="Picture 3">
            <a:extLst>
              <a:ext uri="{FF2B5EF4-FFF2-40B4-BE49-F238E27FC236}">
                <a16:creationId xmlns:a16="http://schemas.microsoft.com/office/drawing/2014/main" id="{76C6C48B-721A-4EFF-90C3-550232E37FB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142786" y="692017"/>
            <a:ext cx="3650203" cy="1692367"/>
          </a:xfrm>
          <a:prstGeom prst="rect">
            <a:avLst/>
          </a:prstGeom>
        </p:spPr>
      </p:pic>
      <p:pic>
        <p:nvPicPr>
          <p:cNvPr id="2050" name="Picture 2" descr="Image result for super hero images">
            <a:extLst>
              <a:ext uri="{FF2B5EF4-FFF2-40B4-BE49-F238E27FC236}">
                <a16:creationId xmlns:a16="http://schemas.microsoft.com/office/drawing/2014/main" id="{73007130-FCC0-474B-862A-8F4D48ED520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4754" b="84153" l="6154" r="92513">
                        <a14:foregroundMark x1="19487" y1="49545" x2="13949" y2="37887"/>
                        <a14:foregroundMark x1="13949" y1="37887" x2="9744" y2="19308"/>
                        <a14:foregroundMark x1="9744" y1="19308" x2="8513" y2="17122"/>
                        <a14:foregroundMark x1="15179" y1="46084" x2="18667" y2="35519"/>
                        <a14:foregroundMark x1="18667" y1="35519" x2="22769" y2="30055"/>
                        <a14:foregroundMark x1="22769" y1="30055" x2="29949" y2="27687"/>
                        <a14:foregroundMark x1="22051" y1="29144" x2="21333" y2="22222"/>
                        <a14:foregroundMark x1="20821" y1="25865" x2="21744" y2="17668"/>
                        <a14:foregroundMark x1="22051" y1="22404" x2="21949" y2="15847"/>
                        <a14:foregroundMark x1="21949" y1="22951" x2="21949" y2="15665"/>
                        <a14:foregroundMark x1="50872" y1="54827" x2="86564" y2="56648"/>
                        <a14:foregroundMark x1="86564" y1="56648" x2="91795" y2="66667"/>
                        <a14:foregroundMark x1="92821" y1="73588" x2="92513" y2="17851"/>
                        <a14:foregroundMark x1="92513" y1="17851" x2="92103" y2="15665"/>
                        <a14:foregroundMark x1="73231" y1="29144" x2="81846" y2="20401"/>
                        <a14:foregroundMark x1="86154" y1="27687" x2="87179" y2="21129"/>
                        <a14:foregroundMark x1="55282" y1="31330" x2="51590" y2="15118"/>
                        <a14:foregroundMark x1="12308" y1="49180" x2="6154" y2="66302"/>
                        <a14:foregroundMark x1="45026" y1="80328" x2="43590" y2="84153"/>
                      </a14:backgroundRemoval>
                    </a14:imgEffect>
                  </a14:imgLayer>
                </a14:imgProps>
              </a:ext>
              <a:ext uri="{28A0092B-C50C-407E-A947-70E740481C1C}">
                <a14:useLocalDpi xmlns:a14="http://schemas.microsoft.com/office/drawing/2010/main" val="0"/>
              </a:ext>
            </a:extLst>
          </a:blip>
          <a:srcRect l="5173" t="8407" r="4946" b="7659"/>
          <a:stretch/>
        </p:blipFill>
        <p:spPr bwMode="auto">
          <a:xfrm>
            <a:off x="5604235" y="4572000"/>
            <a:ext cx="5569040" cy="18184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upervillains">
            <a:extLst>
              <a:ext uri="{FF2B5EF4-FFF2-40B4-BE49-F238E27FC236}">
                <a16:creationId xmlns:a16="http://schemas.microsoft.com/office/drawing/2014/main" id="{C4BFFC28-6F86-44D0-92BA-AF3C563C01DE}"/>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8333" b="85556" l="1458" r="97292">
                        <a14:foregroundMark x1="7292" y1="26667" x2="61458" y2="57222"/>
                        <a14:foregroundMark x1="61458" y1="57222" x2="73542" y2="61111"/>
                        <a14:foregroundMark x1="73542" y1="61111" x2="85417" y2="77222"/>
                        <a14:foregroundMark x1="60625" y1="84167" x2="60625" y2="65833"/>
                        <a14:foregroundMark x1="51667" y1="83333" x2="52708" y2="66667"/>
                        <a14:foregroundMark x1="52708" y1="66667" x2="54167" y2="54722"/>
                        <a14:foregroundMark x1="88542" y1="81944" x2="78750" y2="78333"/>
                        <a14:foregroundMark x1="71042" y1="85000" x2="77083" y2="78056"/>
                        <a14:foregroundMark x1="81875" y1="85556" x2="81875" y2="80833"/>
                        <a14:foregroundMark x1="87083" y1="85278" x2="87083" y2="85000"/>
                        <a14:foregroundMark x1="86042" y1="67500" x2="92708" y2="61389"/>
                        <a14:foregroundMark x1="84583" y1="55278" x2="97292" y2="36944"/>
                        <a14:foregroundMark x1="96042" y1="38889" x2="96458" y2="27500"/>
                        <a14:foregroundMark x1="41042" y1="25833" x2="80208" y2="30000"/>
                        <a14:foregroundMark x1="65000" y1="27778" x2="61875" y2="19444"/>
                        <a14:foregroundMark x1="67917" y1="35278" x2="67917" y2="21389"/>
                        <a14:foregroundMark x1="32292" y1="75833" x2="30000" y2="81111"/>
                        <a14:foregroundMark x1="16250" y1="73889" x2="16250" y2="78889"/>
                        <a14:foregroundMark x1="17708" y1="66667" x2="3958" y2="49444"/>
                        <a14:foregroundMark x1="4167" y1="34167" x2="1875" y2="28611"/>
                        <a14:foregroundMark x1="7708" y1="27500" x2="8750" y2="20833"/>
                        <a14:foregroundMark x1="29167" y1="28056" x2="29583" y2="21389"/>
                        <a14:foregroundMark x1="36250" y1="30833" x2="35000" y2="18611"/>
                        <a14:foregroundMark x1="68542" y1="29167" x2="75417" y2="21389"/>
                        <a14:foregroundMark x1="82292" y1="30556" x2="81458" y2="22778"/>
                        <a14:foregroundMark x1="90000" y1="27500" x2="90208" y2="21944"/>
                        <a14:foregroundMark x1="6458" y1="62778" x2="6042" y2="69722"/>
                        <a14:foregroundMark x1="15417" y1="82500" x2="13750" y2="83056"/>
                        <a14:foregroundMark x1="6042" y1="74167" x2="6042" y2="71944"/>
                        <a14:foregroundMark x1="2500" y1="61389" x2="1458" y2="62500"/>
                        <a14:foregroundMark x1="38750" y1="83333" x2="35625" y2="76111"/>
                        <a14:foregroundMark x1="60000" y1="66944" x2="56042" y2="61667"/>
                        <a14:foregroundMark x1="32292" y1="83333" x2="36250" y2="81944"/>
                      </a14:backgroundRemoval>
                    </a14:imgEffect>
                  </a14:imgLayer>
                </a14:imgProps>
              </a:ext>
              <a:ext uri="{28A0092B-C50C-407E-A947-70E740481C1C}">
                <a14:useLocalDpi xmlns:a14="http://schemas.microsoft.com/office/drawing/2010/main" val="0"/>
              </a:ext>
            </a:extLst>
          </a:blip>
          <a:srcRect t="13750" b="14662"/>
          <a:stretch/>
        </p:blipFill>
        <p:spPr bwMode="auto">
          <a:xfrm>
            <a:off x="707572" y="711199"/>
            <a:ext cx="3080656" cy="165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448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1AEB-3833-485C-A2F6-D3ACAD723143}"/>
              </a:ext>
            </a:extLst>
          </p:cNvPr>
          <p:cNvSpPr>
            <a:spLocks noGrp="1"/>
          </p:cNvSpPr>
          <p:nvPr>
            <p:ph type="title"/>
          </p:nvPr>
        </p:nvSpPr>
        <p:spPr/>
        <p:txBody>
          <a:bodyPr/>
          <a:lstStyle/>
          <a:p>
            <a:r>
              <a:rPr lang="en-US" dirty="0"/>
              <a:t>KISS: Not This!</a:t>
            </a:r>
          </a:p>
        </p:txBody>
      </p:sp>
      <p:sp>
        <p:nvSpPr>
          <p:cNvPr id="3" name="Content Placeholder 2">
            <a:extLst>
              <a:ext uri="{FF2B5EF4-FFF2-40B4-BE49-F238E27FC236}">
                <a16:creationId xmlns:a16="http://schemas.microsoft.com/office/drawing/2014/main" id="{2FB11D7E-0657-4023-83DF-FAAB2985A6E5}"/>
              </a:ext>
            </a:extLst>
          </p:cNvPr>
          <p:cNvSpPr>
            <a:spLocks noGrp="1"/>
          </p:cNvSpPr>
          <p:nvPr>
            <p:ph idx="1"/>
          </p:nvPr>
        </p:nvSpPr>
        <p:spPr>
          <a:xfrm>
            <a:off x="1295402" y="2556932"/>
            <a:ext cx="9601196" cy="3318936"/>
          </a:xfrm>
        </p:spPr>
        <p:txBody>
          <a:bodyPr/>
          <a:lstStyle/>
          <a:p>
            <a:r>
              <a:rPr lang="en-US" dirty="0"/>
              <a:t>Animations are nice</a:t>
            </a:r>
          </a:p>
          <a:p>
            <a:r>
              <a:rPr lang="en-US" dirty="0"/>
              <a:t>But don’t use the slow ones.</a:t>
            </a:r>
          </a:p>
          <a:p>
            <a:r>
              <a:rPr lang="en-US" dirty="0"/>
              <a:t>Or the Strange Ones</a:t>
            </a:r>
          </a:p>
          <a:p>
            <a:r>
              <a:rPr lang="en-US" dirty="0"/>
              <a:t>Don’t let the animations distract from the message</a:t>
            </a:r>
          </a:p>
        </p:txBody>
      </p:sp>
    </p:spTree>
    <p:extLst>
      <p:ext uri="{BB962C8B-B14F-4D97-AF65-F5344CB8AC3E}">
        <p14:creationId xmlns:p14="http://schemas.microsoft.com/office/powerpoint/2010/main" val="29705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nodeType="clickEffect">
                                  <p:stCondLst>
                                    <p:cond delay="0"/>
                                  </p:stCondLst>
                                  <p:iterate type="lt">
                                    <p:tmPct val="10000"/>
                                  </p:iterate>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3"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06BC-2041-4FD2-A41C-1290DC36419D}"/>
              </a:ext>
            </a:extLst>
          </p:cNvPr>
          <p:cNvSpPr>
            <a:spLocks noGrp="1"/>
          </p:cNvSpPr>
          <p:nvPr>
            <p:ph type="title"/>
          </p:nvPr>
        </p:nvSpPr>
        <p:spPr/>
        <p:txBody>
          <a:bodyPr/>
          <a:lstStyle/>
          <a:p>
            <a:r>
              <a:rPr lang="en-US" dirty="0"/>
              <a:t>Fonts are like Donuts</a:t>
            </a:r>
          </a:p>
        </p:txBody>
      </p:sp>
      <p:sp>
        <p:nvSpPr>
          <p:cNvPr id="3" name="Content Placeholder 2">
            <a:extLst>
              <a:ext uri="{FF2B5EF4-FFF2-40B4-BE49-F238E27FC236}">
                <a16:creationId xmlns:a16="http://schemas.microsoft.com/office/drawing/2014/main" id="{B8E0296D-2DEF-4D85-A414-EF4175CD5944}"/>
              </a:ext>
            </a:extLst>
          </p:cNvPr>
          <p:cNvSpPr>
            <a:spLocks noGrp="1"/>
          </p:cNvSpPr>
          <p:nvPr>
            <p:ph idx="1"/>
          </p:nvPr>
        </p:nvSpPr>
        <p:spPr/>
        <p:txBody>
          <a:bodyPr/>
          <a:lstStyle/>
          <a:p>
            <a:r>
              <a:rPr lang="en-US" dirty="0">
                <a:latin typeface="Adobe Devanagari" panose="02040503050201020203" pitchFamily="18" charset="0"/>
                <a:cs typeface="Adobe Devanagari" panose="02040503050201020203" pitchFamily="18" charset="0"/>
              </a:rPr>
              <a:t>No</a:t>
            </a:r>
            <a:r>
              <a:rPr lang="en-US" dirty="0"/>
              <a:t> </a:t>
            </a:r>
            <a:r>
              <a:rPr lang="en-US" dirty="0">
                <a:latin typeface="Adobe Arabic" panose="02040503050201020203" pitchFamily="18" charset="-78"/>
                <a:cs typeface="Adobe Arabic" panose="02040503050201020203" pitchFamily="18" charset="-78"/>
              </a:rPr>
              <a:t>more</a:t>
            </a:r>
            <a:r>
              <a:rPr lang="en-US" dirty="0"/>
              <a:t> </a:t>
            </a:r>
            <a:r>
              <a:rPr lang="en-US" dirty="0">
                <a:latin typeface="Adobe Fan Heiti Std B" panose="020B0700000000000000" pitchFamily="34" charset="-128"/>
                <a:ea typeface="Adobe Fan Heiti Std B" panose="020B0700000000000000" pitchFamily="34" charset="-128"/>
              </a:rPr>
              <a:t>than</a:t>
            </a:r>
            <a:r>
              <a:rPr lang="en-US" dirty="0"/>
              <a:t> </a:t>
            </a:r>
            <a:r>
              <a:rPr lang="en-US" dirty="0">
                <a:latin typeface="Adobe Myungjo Std M" panose="02020600000000000000" pitchFamily="18" charset="-128"/>
                <a:ea typeface="Adobe Myungjo Std M" panose="02020600000000000000" pitchFamily="18" charset="-128"/>
              </a:rPr>
              <a:t>two</a:t>
            </a:r>
            <a:r>
              <a:rPr lang="en-US" dirty="0"/>
              <a:t> </a:t>
            </a:r>
            <a:r>
              <a:rPr lang="en-US" dirty="0">
                <a:latin typeface="Algerian" panose="04020705040A02060702" pitchFamily="82" charset="0"/>
              </a:rPr>
              <a:t>or</a:t>
            </a:r>
            <a:r>
              <a:rPr lang="en-US" dirty="0"/>
              <a:t> </a:t>
            </a:r>
            <a:r>
              <a:rPr lang="en-US" dirty="0">
                <a:latin typeface="Arial" panose="020B0604020202020204" pitchFamily="34" charset="0"/>
                <a:cs typeface="Arial" panose="020B0604020202020204" pitchFamily="34" charset="0"/>
              </a:rPr>
              <a:t>three</a:t>
            </a:r>
            <a:r>
              <a:rPr lang="en-US" dirty="0"/>
              <a:t> </a:t>
            </a:r>
            <a:r>
              <a:rPr lang="en-US" dirty="0">
                <a:latin typeface="Arial Black" panose="020B0A04020102020204" pitchFamily="34" charset="0"/>
              </a:rPr>
              <a:t>at</a:t>
            </a:r>
            <a:r>
              <a:rPr lang="en-US" dirty="0"/>
              <a:t> </a:t>
            </a:r>
            <a:r>
              <a:rPr lang="en-US" dirty="0">
                <a:latin typeface="Bahnschrift SemiBold" panose="020B0502040204020203" pitchFamily="34" charset="0"/>
              </a:rPr>
              <a:t>a</a:t>
            </a:r>
            <a:r>
              <a:rPr lang="en-US" dirty="0"/>
              <a:t> </a:t>
            </a:r>
            <a:r>
              <a:rPr lang="en-US" dirty="0">
                <a:latin typeface="Bahnschrift Light" panose="020B0502040204020203" pitchFamily="34" charset="0"/>
              </a:rPr>
              <a:t>time</a:t>
            </a:r>
            <a:r>
              <a:rPr lang="en-US" dirty="0"/>
              <a:t>.</a:t>
            </a:r>
          </a:p>
          <a:p>
            <a:r>
              <a:rPr lang="en-US" dirty="0">
                <a:latin typeface="Brush Script MT" panose="03060802040406070304" pitchFamily="66" charset="0"/>
              </a:rPr>
              <a:t>Stay away from the “fun” ones that are hard to read.</a:t>
            </a:r>
          </a:p>
          <a:p>
            <a:pPr lvl="1"/>
            <a:r>
              <a:rPr lang="en-US" dirty="0">
                <a:latin typeface="French Script MT" panose="03020402040607040605" pitchFamily="66" charset="0"/>
              </a:rPr>
              <a:t>They don’t help with the message.</a:t>
            </a:r>
          </a:p>
          <a:p>
            <a:pPr lvl="1"/>
            <a:r>
              <a:rPr lang="en-US" dirty="0">
                <a:latin typeface="Webdings" panose="05030102010509060703" pitchFamily="18" charset="2"/>
              </a:rPr>
              <a:t>And they might just render incorrectly!</a:t>
            </a:r>
          </a:p>
        </p:txBody>
      </p:sp>
    </p:spTree>
    <p:extLst>
      <p:ext uri="{BB962C8B-B14F-4D97-AF65-F5344CB8AC3E}">
        <p14:creationId xmlns:p14="http://schemas.microsoft.com/office/powerpoint/2010/main" val="209055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1450-D194-4C4D-98B4-B260B5067209}"/>
              </a:ext>
            </a:extLst>
          </p:cNvPr>
          <p:cNvSpPr>
            <a:spLocks noGrp="1"/>
          </p:cNvSpPr>
          <p:nvPr>
            <p:ph type="title"/>
          </p:nvPr>
        </p:nvSpPr>
        <p:spPr/>
        <p:txBody>
          <a:bodyPr/>
          <a:lstStyle/>
          <a:p>
            <a:r>
              <a:rPr lang="en-US" dirty="0"/>
              <a:t>Careful With Charts</a:t>
            </a:r>
          </a:p>
        </p:txBody>
      </p:sp>
      <mc:AlternateContent xmlns:mc="http://schemas.openxmlformats.org/markup-compatibility/2006" xmlns:cx1="http://schemas.microsoft.com/office/drawing/2015/9/8/chartex">
        <mc:Choice Requires="cx1">
          <p:graphicFrame>
            <p:nvGraphicFramePr>
              <p:cNvPr id="4" name="Content Placeholder 3">
                <a:extLst>
                  <a:ext uri="{FF2B5EF4-FFF2-40B4-BE49-F238E27FC236}">
                    <a16:creationId xmlns:a16="http://schemas.microsoft.com/office/drawing/2014/main" id="{EEFB93A7-D97E-4E82-8287-1E58A6EFC6F0}"/>
                  </a:ext>
                </a:extLst>
              </p:cNvPr>
              <p:cNvGraphicFramePr>
                <a:graphicFrameLocks noGrp="1"/>
              </p:cNvGraphicFramePr>
              <p:nvPr>
                <p:ph idx="1"/>
                <p:extLst>
                  <p:ext uri="{D42A27DB-BD31-4B8C-83A1-F6EECF244321}">
                    <p14:modId xmlns:p14="http://schemas.microsoft.com/office/powerpoint/2010/main" val="984428327"/>
                  </p:ext>
                </p:extLst>
              </p:nvPr>
            </p:nvGraphicFramePr>
            <p:xfrm>
              <a:off x="1136469" y="2429691"/>
              <a:ext cx="10267405" cy="370985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EEFB93A7-D97E-4E82-8287-1E58A6EFC6F0}"/>
                  </a:ext>
                </a:extLst>
              </p:cNvPr>
              <p:cNvPicPr>
                <a:picLocks noGrp="1" noRot="1" noChangeAspect="1" noMove="1" noResize="1" noEditPoints="1" noAdjustHandles="1" noChangeArrowheads="1" noChangeShapeType="1"/>
              </p:cNvPicPr>
              <p:nvPr/>
            </p:nvPicPr>
            <p:blipFill>
              <a:blip r:embed="rId3"/>
              <a:stretch>
                <a:fillRect/>
              </a:stretch>
            </p:blipFill>
            <p:spPr>
              <a:xfrm>
                <a:off x="1136469" y="2429691"/>
                <a:ext cx="10267405" cy="3709851"/>
              </a:xfrm>
              <a:prstGeom prst="rect">
                <a:avLst/>
              </a:prstGeom>
            </p:spPr>
          </p:pic>
        </mc:Fallback>
      </mc:AlternateContent>
    </p:spTree>
    <p:extLst>
      <p:ext uri="{BB962C8B-B14F-4D97-AF65-F5344CB8AC3E}">
        <p14:creationId xmlns:p14="http://schemas.microsoft.com/office/powerpoint/2010/main" val="285566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618C-60F9-46E3-AFC7-9563CE580B77}"/>
              </a:ext>
            </a:extLst>
          </p:cNvPr>
          <p:cNvSpPr>
            <a:spLocks noGrp="1"/>
          </p:cNvSpPr>
          <p:nvPr>
            <p:ph type="title"/>
          </p:nvPr>
        </p:nvSpPr>
        <p:spPr/>
        <p:txBody>
          <a:bodyPr/>
          <a:lstStyle/>
          <a:p>
            <a:r>
              <a:rPr lang="en-US" dirty="0"/>
              <a:t>Careful with Charts.</a:t>
            </a:r>
          </a:p>
        </p:txBody>
      </p:sp>
      <p:graphicFrame>
        <p:nvGraphicFramePr>
          <p:cNvPr id="4" name="Content Placeholder 3">
            <a:extLst>
              <a:ext uri="{FF2B5EF4-FFF2-40B4-BE49-F238E27FC236}">
                <a16:creationId xmlns:a16="http://schemas.microsoft.com/office/drawing/2014/main" id="{EEFB93A7-D97E-4E82-8287-1E58A6EFC6F0}"/>
              </a:ext>
            </a:extLst>
          </p:cNvPr>
          <p:cNvGraphicFramePr>
            <a:graphicFrameLocks noGrp="1"/>
          </p:cNvGraphicFramePr>
          <p:nvPr>
            <p:ph idx="1"/>
            <p:extLst>
              <p:ext uri="{D42A27DB-BD31-4B8C-83A1-F6EECF244321}">
                <p14:modId xmlns:p14="http://schemas.microsoft.com/office/powerpoint/2010/main" val="3187008577"/>
              </p:ext>
            </p:extLst>
          </p:nvPr>
        </p:nvGraphicFramePr>
        <p:xfrm>
          <a:off x="1295400" y="2403567"/>
          <a:ext cx="9742714" cy="34717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4530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8BC7E-AD85-4E16-8F38-DDECF860D713}"/>
              </a:ext>
            </a:extLst>
          </p:cNvPr>
          <p:cNvSpPr>
            <a:spLocks noGrp="1"/>
          </p:cNvSpPr>
          <p:nvPr>
            <p:ph type="title"/>
          </p:nvPr>
        </p:nvSpPr>
        <p:spPr/>
        <p:txBody>
          <a:bodyPr/>
          <a:lstStyle/>
          <a:p>
            <a:r>
              <a:rPr lang="en-US" dirty="0"/>
              <a:t>And with Tables</a:t>
            </a:r>
          </a:p>
        </p:txBody>
      </p:sp>
      <p:graphicFrame>
        <p:nvGraphicFramePr>
          <p:cNvPr id="4" name="Content Placeholder 3">
            <a:extLst>
              <a:ext uri="{FF2B5EF4-FFF2-40B4-BE49-F238E27FC236}">
                <a16:creationId xmlns:a16="http://schemas.microsoft.com/office/drawing/2014/main" id="{F1432537-2C34-4D1A-9E0D-2D0AF4EC9DF7}"/>
              </a:ext>
            </a:extLst>
          </p:cNvPr>
          <p:cNvGraphicFramePr>
            <a:graphicFrameLocks noGrp="1"/>
          </p:cNvGraphicFramePr>
          <p:nvPr>
            <p:ph idx="1"/>
            <p:extLst>
              <p:ext uri="{D42A27DB-BD31-4B8C-83A1-F6EECF244321}">
                <p14:modId xmlns:p14="http://schemas.microsoft.com/office/powerpoint/2010/main" val="3644708996"/>
              </p:ext>
            </p:extLst>
          </p:nvPr>
        </p:nvGraphicFramePr>
        <p:xfrm>
          <a:off x="1436914" y="2508069"/>
          <a:ext cx="9601196" cy="3670654"/>
        </p:xfrm>
        <a:graphic>
          <a:graphicData uri="http://schemas.openxmlformats.org/drawingml/2006/table">
            <a:tbl>
              <a:tblPr>
                <a:tableStyleId>{5C22544A-7EE6-4342-B048-85BDC9FD1C3A}</a:tableStyleId>
              </a:tblPr>
              <a:tblGrid>
                <a:gridCol w="1434626">
                  <a:extLst>
                    <a:ext uri="{9D8B030D-6E8A-4147-A177-3AD203B41FA5}">
                      <a16:colId xmlns:a16="http://schemas.microsoft.com/office/drawing/2014/main" val="2256901703"/>
                    </a:ext>
                  </a:extLst>
                </a:gridCol>
                <a:gridCol w="1091840">
                  <a:extLst>
                    <a:ext uri="{9D8B030D-6E8A-4147-A177-3AD203B41FA5}">
                      <a16:colId xmlns:a16="http://schemas.microsoft.com/office/drawing/2014/main" val="3946012246"/>
                    </a:ext>
                  </a:extLst>
                </a:gridCol>
                <a:gridCol w="371352">
                  <a:extLst>
                    <a:ext uri="{9D8B030D-6E8A-4147-A177-3AD203B41FA5}">
                      <a16:colId xmlns:a16="http://schemas.microsoft.com/office/drawing/2014/main" val="3756829433"/>
                    </a:ext>
                  </a:extLst>
                </a:gridCol>
                <a:gridCol w="253915">
                  <a:extLst>
                    <a:ext uri="{9D8B030D-6E8A-4147-A177-3AD203B41FA5}">
                      <a16:colId xmlns:a16="http://schemas.microsoft.com/office/drawing/2014/main" val="3607262087"/>
                    </a:ext>
                  </a:extLst>
                </a:gridCol>
                <a:gridCol w="609399">
                  <a:extLst>
                    <a:ext uri="{9D8B030D-6E8A-4147-A177-3AD203B41FA5}">
                      <a16:colId xmlns:a16="http://schemas.microsoft.com/office/drawing/2014/main" val="1069302040"/>
                    </a:ext>
                  </a:extLst>
                </a:gridCol>
                <a:gridCol w="507832">
                  <a:extLst>
                    <a:ext uri="{9D8B030D-6E8A-4147-A177-3AD203B41FA5}">
                      <a16:colId xmlns:a16="http://schemas.microsoft.com/office/drawing/2014/main" val="3556175423"/>
                    </a:ext>
                  </a:extLst>
                </a:gridCol>
                <a:gridCol w="371352">
                  <a:extLst>
                    <a:ext uri="{9D8B030D-6E8A-4147-A177-3AD203B41FA5}">
                      <a16:colId xmlns:a16="http://schemas.microsoft.com/office/drawing/2014/main" val="1838353701"/>
                    </a:ext>
                  </a:extLst>
                </a:gridCol>
                <a:gridCol w="253915">
                  <a:extLst>
                    <a:ext uri="{9D8B030D-6E8A-4147-A177-3AD203B41FA5}">
                      <a16:colId xmlns:a16="http://schemas.microsoft.com/office/drawing/2014/main" val="2033337591"/>
                    </a:ext>
                  </a:extLst>
                </a:gridCol>
                <a:gridCol w="685572">
                  <a:extLst>
                    <a:ext uri="{9D8B030D-6E8A-4147-A177-3AD203B41FA5}">
                      <a16:colId xmlns:a16="http://schemas.microsoft.com/office/drawing/2014/main" val="2264404394"/>
                    </a:ext>
                  </a:extLst>
                </a:gridCol>
                <a:gridCol w="371352">
                  <a:extLst>
                    <a:ext uri="{9D8B030D-6E8A-4147-A177-3AD203B41FA5}">
                      <a16:colId xmlns:a16="http://schemas.microsoft.com/office/drawing/2014/main" val="1131333246"/>
                    </a:ext>
                  </a:extLst>
                </a:gridCol>
                <a:gridCol w="253915">
                  <a:extLst>
                    <a:ext uri="{9D8B030D-6E8A-4147-A177-3AD203B41FA5}">
                      <a16:colId xmlns:a16="http://schemas.microsoft.com/office/drawing/2014/main" val="1251648659"/>
                    </a:ext>
                  </a:extLst>
                </a:gridCol>
                <a:gridCol w="571312">
                  <a:extLst>
                    <a:ext uri="{9D8B030D-6E8A-4147-A177-3AD203B41FA5}">
                      <a16:colId xmlns:a16="http://schemas.microsoft.com/office/drawing/2014/main" val="2589908743"/>
                    </a:ext>
                  </a:extLst>
                </a:gridCol>
                <a:gridCol w="622094">
                  <a:extLst>
                    <a:ext uri="{9D8B030D-6E8A-4147-A177-3AD203B41FA5}">
                      <a16:colId xmlns:a16="http://schemas.microsoft.com/office/drawing/2014/main" val="1707982608"/>
                    </a:ext>
                  </a:extLst>
                </a:gridCol>
                <a:gridCol w="371352">
                  <a:extLst>
                    <a:ext uri="{9D8B030D-6E8A-4147-A177-3AD203B41FA5}">
                      <a16:colId xmlns:a16="http://schemas.microsoft.com/office/drawing/2014/main" val="1712736512"/>
                    </a:ext>
                  </a:extLst>
                </a:gridCol>
                <a:gridCol w="253915">
                  <a:extLst>
                    <a:ext uri="{9D8B030D-6E8A-4147-A177-3AD203B41FA5}">
                      <a16:colId xmlns:a16="http://schemas.microsoft.com/office/drawing/2014/main" val="3174007463"/>
                    </a:ext>
                  </a:extLst>
                </a:gridCol>
                <a:gridCol w="825227">
                  <a:extLst>
                    <a:ext uri="{9D8B030D-6E8A-4147-A177-3AD203B41FA5}">
                      <a16:colId xmlns:a16="http://schemas.microsoft.com/office/drawing/2014/main" val="3633923644"/>
                    </a:ext>
                  </a:extLst>
                </a:gridCol>
                <a:gridCol w="752226">
                  <a:extLst>
                    <a:ext uri="{9D8B030D-6E8A-4147-A177-3AD203B41FA5}">
                      <a16:colId xmlns:a16="http://schemas.microsoft.com/office/drawing/2014/main" val="3651205663"/>
                    </a:ext>
                  </a:extLst>
                </a:gridCol>
              </a:tblGrid>
              <a:tr h="141179">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bad</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bad Total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good</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good Total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 Total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neutral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neutral Total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Grand Total</a:t>
                      </a:r>
                      <a:endParaRPr lang="en-US" sz="700" b="1"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84566114"/>
                  </a:ext>
                </a:extLst>
              </a:tr>
              <a:tr h="141179">
                <a:tc>
                  <a:txBody>
                    <a:bodyPr/>
                    <a:lstStyle/>
                    <a:p>
                      <a:pPr algn="l" fontAlgn="b"/>
                      <a:r>
                        <a:rPr lang="en-US" sz="700" u="none" strike="noStrike">
                          <a:effectLst/>
                        </a:rPr>
                        <a:t>Hair Color</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Female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Female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Female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Male</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r>
                        <a:rPr lang="en-US" sz="700" u="none" strike="noStrike">
                          <a:effectLst/>
                        </a:rPr>
                        <a:t>NA</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1"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644695014"/>
                  </a:ext>
                </a:extLst>
              </a:tr>
              <a:tr h="141179">
                <a:tc>
                  <a:txBody>
                    <a:bodyPr/>
                    <a:lstStyle/>
                    <a:p>
                      <a:pPr algn="l" fontAlgn="b"/>
                      <a:r>
                        <a:rPr lang="en-US" sz="700" u="none" strike="noStrike">
                          <a:effectLst/>
                        </a:rPr>
                        <a:t>amber</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40661742"/>
                  </a:ext>
                </a:extLst>
              </a:tr>
              <a:tr h="141179">
                <a:tc>
                  <a:txBody>
                    <a:bodyPr/>
                    <a:lstStyle/>
                    <a:p>
                      <a:pPr algn="l" fontAlgn="b"/>
                      <a:r>
                        <a:rPr lang="en-US" sz="700" u="none" strike="noStrike">
                          <a:effectLst/>
                        </a:rPr>
                        <a:t>black</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23</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93944043"/>
                  </a:ext>
                </a:extLst>
              </a:tr>
              <a:tr h="141179">
                <a:tc>
                  <a:txBody>
                    <a:bodyPr/>
                    <a:lstStyle/>
                    <a:p>
                      <a:pPr algn="l" fontAlgn="b"/>
                      <a:r>
                        <a:rPr lang="en-US" sz="700" u="none" strike="noStrike">
                          <a:effectLst/>
                        </a:rPr>
                        <a:t>blue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49</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101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167</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225</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969364671"/>
                  </a:ext>
                </a:extLst>
              </a:tr>
              <a:tr h="141179">
                <a:tc>
                  <a:txBody>
                    <a:bodyPr/>
                    <a:lstStyle/>
                    <a:p>
                      <a:pPr algn="l" fontAlgn="b"/>
                      <a:r>
                        <a:rPr lang="en-US" sz="700" u="none" strike="noStrike">
                          <a:effectLst/>
                        </a:rPr>
                        <a:t>blue / white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4151274729"/>
                  </a:ext>
                </a:extLst>
              </a:tr>
              <a:tr h="141179">
                <a:tc>
                  <a:txBody>
                    <a:bodyPr/>
                    <a:lstStyle/>
                    <a:p>
                      <a:pPr algn="l" fontAlgn="b"/>
                      <a:r>
                        <a:rPr lang="en-US" sz="700" u="none" strike="noStrike">
                          <a:effectLst/>
                        </a:rPr>
                        <a:t>bown</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558744975"/>
                  </a:ext>
                </a:extLst>
              </a:tr>
              <a:tr h="141179">
                <a:tc>
                  <a:txBody>
                    <a:bodyPr/>
                    <a:lstStyle/>
                    <a:p>
                      <a:pPr algn="l" fontAlgn="b"/>
                      <a:r>
                        <a:rPr lang="en-US" sz="700" u="none" strike="noStrike">
                          <a:effectLst/>
                        </a:rPr>
                        <a:t>brown</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30</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10</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86</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126</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353109020"/>
                  </a:ext>
                </a:extLst>
              </a:tr>
              <a:tr h="141179">
                <a:tc>
                  <a:txBody>
                    <a:bodyPr/>
                    <a:lstStyle/>
                    <a:p>
                      <a:pPr algn="l" fontAlgn="b"/>
                      <a:r>
                        <a:rPr lang="en-US" sz="700" u="none" strike="noStrike">
                          <a:effectLst/>
                        </a:rPr>
                        <a:t>gold</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393342536"/>
                  </a:ext>
                </a:extLst>
              </a:tr>
              <a:tr h="141179">
                <a:tc>
                  <a:txBody>
                    <a:bodyPr/>
                    <a:lstStyle/>
                    <a:p>
                      <a:pPr algn="l" fontAlgn="b"/>
                      <a:r>
                        <a:rPr lang="en-US" sz="700" u="none" strike="noStrike">
                          <a:effectLst/>
                        </a:rPr>
                        <a:t>green</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17</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73</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951146908"/>
                  </a:ext>
                </a:extLst>
              </a:tr>
              <a:tr h="141179">
                <a:tc>
                  <a:txBody>
                    <a:bodyPr/>
                    <a:lstStyle/>
                    <a:p>
                      <a:pPr algn="l" fontAlgn="b"/>
                      <a:r>
                        <a:rPr lang="en-US" sz="700" u="none" strike="noStrike">
                          <a:effectLst/>
                        </a:rPr>
                        <a:t>green / blue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970516781"/>
                  </a:ext>
                </a:extLst>
              </a:tr>
              <a:tr h="141179">
                <a:tc>
                  <a:txBody>
                    <a:bodyPr/>
                    <a:lstStyle/>
                    <a:p>
                      <a:pPr algn="l" fontAlgn="b"/>
                      <a:r>
                        <a:rPr lang="en-US" sz="700" u="none" strike="noStrike">
                          <a:effectLst/>
                        </a:rPr>
                        <a:t>grey</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875802050"/>
                  </a:ext>
                </a:extLst>
              </a:tr>
              <a:tr h="141179">
                <a:tc>
                  <a:txBody>
                    <a:bodyPr/>
                    <a:lstStyle/>
                    <a:p>
                      <a:pPr algn="l" fontAlgn="b"/>
                      <a:r>
                        <a:rPr lang="en-US" sz="700" u="none" strike="noStrike">
                          <a:effectLst/>
                        </a:rPr>
                        <a:t>hazel</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613991303"/>
                  </a:ext>
                </a:extLst>
              </a:tr>
              <a:tr h="141179">
                <a:tc>
                  <a:txBody>
                    <a:bodyPr/>
                    <a:lstStyle/>
                    <a:p>
                      <a:pPr algn="l" fontAlgn="b"/>
                      <a:r>
                        <a:rPr lang="en-US" sz="700" u="none" strike="noStrike">
                          <a:effectLst/>
                        </a:rPr>
                        <a:t>indigo</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044823770"/>
                  </a:ext>
                </a:extLst>
              </a:tr>
              <a:tr h="141179">
                <a:tc>
                  <a:txBody>
                    <a:bodyPr/>
                    <a:lstStyle/>
                    <a:p>
                      <a:pPr algn="l" fontAlgn="b"/>
                      <a:r>
                        <a:rPr lang="en-US" sz="700" u="none" strike="noStrike">
                          <a:effectLst/>
                        </a:rPr>
                        <a:t>NA</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39</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118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172</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788621458"/>
                  </a:ext>
                </a:extLst>
              </a:tr>
              <a:tr h="141179">
                <a:tc>
                  <a:txBody>
                    <a:bodyPr/>
                    <a:lstStyle/>
                    <a:p>
                      <a:pPr algn="l" fontAlgn="b"/>
                      <a:r>
                        <a:rPr lang="en-US" sz="700" u="none" strike="noStrike">
                          <a:effectLst/>
                        </a:rPr>
                        <a:t>purple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444749891"/>
                  </a:ext>
                </a:extLst>
              </a:tr>
              <a:tr h="141179">
                <a:tc>
                  <a:txBody>
                    <a:bodyPr/>
                    <a:lstStyle/>
                    <a:p>
                      <a:pPr algn="l" fontAlgn="b"/>
                      <a:r>
                        <a:rPr lang="en-US" sz="700" u="none" strike="noStrike">
                          <a:effectLst/>
                        </a:rPr>
                        <a:t>red</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19</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46</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619664724"/>
                  </a:ext>
                </a:extLst>
              </a:tr>
              <a:tr h="141179">
                <a:tc>
                  <a:txBody>
                    <a:bodyPr/>
                    <a:lstStyle/>
                    <a:p>
                      <a:pPr algn="l" fontAlgn="b"/>
                      <a:r>
                        <a:rPr lang="en-US" sz="700" u="none" strike="noStrike">
                          <a:effectLst/>
                        </a:rPr>
                        <a:t>silver</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105376047"/>
                  </a:ext>
                </a:extLst>
              </a:tr>
              <a:tr h="141179">
                <a:tc>
                  <a:txBody>
                    <a:bodyPr/>
                    <a:lstStyle/>
                    <a:p>
                      <a:pPr algn="l" fontAlgn="b"/>
                      <a:r>
                        <a:rPr lang="en-US" sz="700" u="none" strike="noStrike">
                          <a:effectLst/>
                        </a:rPr>
                        <a:t>violet</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338475563"/>
                  </a:ext>
                </a:extLst>
              </a:tr>
              <a:tr h="141179">
                <a:tc>
                  <a:txBody>
                    <a:bodyPr/>
                    <a:lstStyle/>
                    <a:p>
                      <a:pPr algn="l" fontAlgn="b"/>
                      <a:r>
                        <a:rPr lang="en-US" sz="700" u="none" strike="noStrike">
                          <a:effectLst/>
                        </a:rPr>
                        <a:t>white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5</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17</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771971802"/>
                  </a:ext>
                </a:extLst>
              </a:tr>
              <a:tr h="141179">
                <a:tc>
                  <a:txBody>
                    <a:bodyPr/>
                    <a:lstStyle/>
                    <a:p>
                      <a:pPr algn="l" fontAlgn="b"/>
                      <a:r>
                        <a:rPr lang="en-US" sz="700" u="none" strike="noStrike">
                          <a:effectLst/>
                        </a:rPr>
                        <a:t>white / red</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4007837638"/>
                  </a:ext>
                </a:extLst>
              </a:tr>
              <a:tr h="141179">
                <a:tc>
                  <a:txBody>
                    <a:bodyPr/>
                    <a:lstStyle/>
                    <a:p>
                      <a:pPr algn="l" fontAlgn="b"/>
                      <a:r>
                        <a:rPr lang="en-US" sz="700" u="none" strike="noStrike">
                          <a:effectLst/>
                        </a:rPr>
                        <a:t>yellow</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8</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10</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19</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1992809122"/>
                  </a:ext>
                </a:extLst>
              </a:tr>
              <a:tr h="141179">
                <a:tc>
                  <a:txBody>
                    <a:bodyPr/>
                    <a:lstStyle/>
                    <a:p>
                      <a:pPr algn="l" fontAlgn="b"/>
                      <a:r>
                        <a:rPr lang="en-US" sz="700" u="none" strike="noStrike">
                          <a:effectLst/>
                        </a:rPr>
                        <a:t>yellow (without irises)</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2030965944"/>
                  </a:ext>
                </a:extLst>
              </a:tr>
              <a:tr h="141179">
                <a:tc>
                  <a:txBody>
                    <a:bodyPr/>
                    <a:lstStyle/>
                    <a:p>
                      <a:pPr algn="l" fontAlgn="b"/>
                      <a:r>
                        <a:rPr lang="en-US" sz="700" u="none" strike="noStrike">
                          <a:effectLst/>
                        </a:rPr>
                        <a:t>yellow / blue</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84377511"/>
                  </a:ext>
                </a:extLst>
              </a:tr>
              <a:tr h="141179">
                <a:tc>
                  <a:txBody>
                    <a:bodyPr/>
                    <a:lstStyle/>
                    <a:p>
                      <a:pPr algn="l" fontAlgn="b"/>
                      <a:r>
                        <a:rPr lang="en-US" sz="700" u="none" strike="noStrike">
                          <a:effectLst/>
                        </a:rPr>
                        <a:t>yellow / red</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0" i="0" u="none" strike="noStrike">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3137568466"/>
                  </a:ext>
                </a:extLst>
              </a:tr>
              <a:tr h="141179">
                <a:tc>
                  <a:txBody>
                    <a:bodyPr/>
                    <a:lstStyle/>
                    <a:p>
                      <a:pPr algn="l" fontAlgn="b"/>
                      <a:r>
                        <a:rPr lang="en-US" sz="700" u="none" strike="noStrike">
                          <a:effectLst/>
                        </a:rPr>
                        <a:t>Grand Total</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35</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165</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207</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161</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316</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19</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496</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6</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7</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4</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18</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a:effectLst/>
                        </a:rPr>
                        <a:t>24</a:t>
                      </a:r>
                      <a:endParaRPr lang="en-US" sz="700" b="1" i="0" u="none" strike="noStrike">
                        <a:solidFill>
                          <a:srgbClr val="000000"/>
                        </a:solidFill>
                        <a:effectLst/>
                        <a:latin typeface="Calibri" panose="020F0502020204030204" pitchFamily="34" charset="0"/>
                      </a:endParaRPr>
                    </a:p>
                  </a:txBody>
                  <a:tcPr marL="6381" marR="6381" marT="6381" marB="0" anchor="b"/>
                </a:tc>
                <a:tc>
                  <a:txBody>
                    <a:bodyPr/>
                    <a:lstStyle/>
                    <a:p>
                      <a:pPr algn="r" fontAlgn="b"/>
                      <a:r>
                        <a:rPr lang="en-US" sz="700" u="none" strike="noStrike" dirty="0">
                          <a:effectLst/>
                        </a:rPr>
                        <a:t>734</a:t>
                      </a:r>
                      <a:endParaRPr lang="en-US" sz="700" b="1" i="0" u="none" strike="noStrike" dirty="0">
                        <a:solidFill>
                          <a:srgbClr val="000000"/>
                        </a:solidFill>
                        <a:effectLst/>
                        <a:latin typeface="Calibri" panose="020F0502020204030204" pitchFamily="34" charset="0"/>
                      </a:endParaRPr>
                    </a:p>
                  </a:txBody>
                  <a:tcPr marL="6381" marR="6381" marT="6381" marB="0" anchor="b"/>
                </a:tc>
                <a:extLst>
                  <a:ext uri="{0D108BD9-81ED-4DB2-BD59-A6C34878D82A}">
                    <a16:rowId xmlns:a16="http://schemas.microsoft.com/office/drawing/2014/main" val="582938163"/>
                  </a:ext>
                </a:extLst>
              </a:tr>
            </a:tbl>
          </a:graphicData>
        </a:graphic>
      </p:graphicFrame>
    </p:spTree>
    <p:extLst>
      <p:ext uri="{BB962C8B-B14F-4D97-AF65-F5344CB8AC3E}">
        <p14:creationId xmlns:p14="http://schemas.microsoft.com/office/powerpoint/2010/main" val="355304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C38B-4A7E-4960-BA31-083E6453F44A}"/>
              </a:ext>
            </a:extLst>
          </p:cNvPr>
          <p:cNvSpPr>
            <a:spLocks noGrp="1"/>
          </p:cNvSpPr>
          <p:nvPr>
            <p:ph type="title"/>
          </p:nvPr>
        </p:nvSpPr>
        <p:spPr/>
        <p:txBody>
          <a:bodyPr/>
          <a:lstStyle/>
          <a:p>
            <a:r>
              <a:rPr lang="en-US" dirty="0"/>
              <a:t>A Suggestion</a:t>
            </a:r>
          </a:p>
        </p:txBody>
      </p:sp>
      <p:sp>
        <p:nvSpPr>
          <p:cNvPr id="3" name="Content Placeholder 2">
            <a:extLst>
              <a:ext uri="{FF2B5EF4-FFF2-40B4-BE49-F238E27FC236}">
                <a16:creationId xmlns:a16="http://schemas.microsoft.com/office/drawing/2014/main" id="{4B0C2C9E-4917-48F4-A654-1C1F87D3055E}"/>
              </a:ext>
            </a:extLst>
          </p:cNvPr>
          <p:cNvSpPr>
            <a:spLocks noGrp="1"/>
          </p:cNvSpPr>
          <p:nvPr>
            <p:ph idx="1"/>
          </p:nvPr>
        </p:nvSpPr>
        <p:spPr/>
        <p:txBody>
          <a:bodyPr/>
          <a:lstStyle/>
          <a:p>
            <a:r>
              <a:rPr lang="en-US" dirty="0"/>
              <a:t>I will be happy to arrange a private zoom session where you can </a:t>
            </a:r>
            <a:r>
              <a:rPr lang="en-US" dirty="0" err="1"/>
              <a:t>practive</a:t>
            </a:r>
            <a:r>
              <a:rPr lang="en-US" dirty="0"/>
              <a:t>.</a:t>
            </a:r>
          </a:p>
          <a:p>
            <a:r>
              <a:rPr lang="en-US" dirty="0"/>
              <a:t>Come in and try your Charts/Tables on the screen BEFORE you present.</a:t>
            </a:r>
          </a:p>
          <a:p>
            <a:r>
              <a:rPr lang="en-US" dirty="0"/>
              <a:t>Bring your slide up.</a:t>
            </a:r>
          </a:p>
          <a:p>
            <a:r>
              <a:rPr lang="en-US" dirty="0"/>
              <a:t>Take a look, can you read it?</a:t>
            </a:r>
          </a:p>
          <a:p>
            <a:r>
              <a:rPr lang="en-US" dirty="0"/>
              <a:t>Make sure you can use screen share and any other tool you might need.</a:t>
            </a:r>
          </a:p>
        </p:txBody>
      </p:sp>
    </p:spTree>
    <p:extLst>
      <p:ext uri="{BB962C8B-B14F-4D97-AF65-F5344CB8AC3E}">
        <p14:creationId xmlns:p14="http://schemas.microsoft.com/office/powerpoint/2010/main" val="41475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C9E38-5C30-4C2B-8835-7BE18824C94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6746230-D5F1-445B-9186-909F361517A9}"/>
              </a:ext>
            </a:extLst>
          </p:cNvPr>
          <p:cNvSpPr>
            <a:spLocks noGrp="1"/>
          </p:cNvSpPr>
          <p:nvPr>
            <p:ph idx="1"/>
          </p:nvPr>
        </p:nvSpPr>
        <p:spPr/>
        <p:txBody>
          <a:bodyPr/>
          <a:lstStyle/>
          <a:p>
            <a:r>
              <a:rPr lang="en-US" dirty="0"/>
              <a:t>Thanks.</a:t>
            </a:r>
          </a:p>
          <a:p>
            <a:r>
              <a:rPr lang="en-US" dirty="0"/>
              <a:t>Please watch</a:t>
            </a:r>
          </a:p>
          <a:p>
            <a:pPr marL="0" indent="0">
              <a:buNone/>
            </a:pPr>
            <a:r>
              <a:rPr lang="en-US" dirty="0"/>
              <a:t>	How to avoid death By PowerPoint by David JP Phillips</a:t>
            </a:r>
          </a:p>
          <a:p>
            <a:pPr marL="0" indent="0">
              <a:buNone/>
            </a:pPr>
            <a:r>
              <a:rPr lang="en-US" dirty="0"/>
              <a:t>      https://www.youtube.com/watch?v=Iwpi1Lm6dFo</a:t>
            </a:r>
          </a:p>
        </p:txBody>
      </p:sp>
    </p:spTree>
    <p:extLst>
      <p:ext uri="{BB962C8B-B14F-4D97-AF65-F5344CB8AC3E}">
        <p14:creationId xmlns:p14="http://schemas.microsoft.com/office/powerpoint/2010/main" val="224979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341C-AA97-4B56-A844-135554BCBD9D}"/>
              </a:ext>
            </a:extLst>
          </p:cNvPr>
          <p:cNvSpPr>
            <a:spLocks noGrp="1"/>
          </p:cNvSpPr>
          <p:nvPr>
            <p:ph type="title"/>
          </p:nvPr>
        </p:nvSpPr>
        <p:spPr/>
        <p:txBody>
          <a:bodyPr/>
          <a:lstStyle/>
          <a:p>
            <a:r>
              <a:rPr lang="en-US" dirty="0"/>
              <a:t>Upcoming Dates</a:t>
            </a:r>
          </a:p>
        </p:txBody>
      </p:sp>
      <p:sp>
        <p:nvSpPr>
          <p:cNvPr id="3" name="Content Placeholder 2">
            <a:extLst>
              <a:ext uri="{FF2B5EF4-FFF2-40B4-BE49-F238E27FC236}">
                <a16:creationId xmlns:a16="http://schemas.microsoft.com/office/drawing/2014/main" id="{8A2D8063-CA80-4A59-9E5C-046A30F54941}"/>
              </a:ext>
            </a:extLst>
          </p:cNvPr>
          <p:cNvSpPr>
            <a:spLocks noGrp="1"/>
          </p:cNvSpPr>
          <p:nvPr>
            <p:ph idx="1"/>
          </p:nvPr>
        </p:nvSpPr>
        <p:spPr/>
        <p:txBody>
          <a:bodyPr/>
          <a:lstStyle/>
          <a:p>
            <a:r>
              <a:rPr lang="en-US" dirty="0"/>
              <a:t>11/19 All work due</a:t>
            </a:r>
          </a:p>
          <a:p>
            <a:pPr lvl="1"/>
            <a:r>
              <a:rPr lang="en-US" dirty="0"/>
              <a:t>Except for PPT slides (Due 12/3)</a:t>
            </a:r>
          </a:p>
          <a:p>
            <a:r>
              <a:rPr lang="en-US" dirty="0"/>
              <a:t>12/3 Presentations</a:t>
            </a:r>
          </a:p>
          <a:p>
            <a:pPr lvl="1"/>
            <a:r>
              <a:rPr lang="en-US" dirty="0"/>
              <a:t>Sign up for a time slot.</a:t>
            </a:r>
          </a:p>
        </p:txBody>
      </p:sp>
    </p:spTree>
    <p:extLst>
      <p:ext uri="{BB962C8B-B14F-4D97-AF65-F5344CB8AC3E}">
        <p14:creationId xmlns:p14="http://schemas.microsoft.com/office/powerpoint/2010/main" val="275667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6EBB-9138-4F03-8632-AD2C991F4C0B}"/>
              </a:ext>
            </a:extLst>
          </p:cNvPr>
          <p:cNvSpPr>
            <a:spLocks noGrp="1"/>
          </p:cNvSpPr>
          <p:nvPr>
            <p:ph type="title"/>
          </p:nvPr>
        </p:nvSpPr>
        <p:spPr/>
        <p:txBody>
          <a:bodyPr/>
          <a:lstStyle/>
          <a:p>
            <a:r>
              <a:rPr lang="en-US" dirty="0"/>
              <a:t>Other Important Items</a:t>
            </a:r>
          </a:p>
        </p:txBody>
      </p:sp>
      <p:sp>
        <p:nvSpPr>
          <p:cNvPr id="3" name="Content Placeholder 2">
            <a:extLst>
              <a:ext uri="{FF2B5EF4-FFF2-40B4-BE49-F238E27FC236}">
                <a16:creationId xmlns:a16="http://schemas.microsoft.com/office/drawing/2014/main" id="{C8941F74-8713-48FD-9788-BFB71A5EC1CE}"/>
              </a:ext>
            </a:extLst>
          </p:cNvPr>
          <p:cNvSpPr>
            <a:spLocks noGrp="1"/>
          </p:cNvSpPr>
          <p:nvPr>
            <p:ph idx="1"/>
          </p:nvPr>
        </p:nvSpPr>
        <p:spPr/>
        <p:txBody>
          <a:bodyPr/>
          <a:lstStyle/>
          <a:p>
            <a:r>
              <a:rPr lang="en-US" dirty="0"/>
              <a:t>Review the rubric on the assignment pages</a:t>
            </a:r>
          </a:p>
          <a:p>
            <a:r>
              <a:rPr lang="en-US" dirty="0"/>
              <a:t>For the report also review</a:t>
            </a:r>
          </a:p>
          <a:p>
            <a:pPr lvl="1"/>
            <a:r>
              <a:rPr lang="en-US" b="1" dirty="0"/>
              <a:t>Expectations for basic statistics </a:t>
            </a:r>
            <a:r>
              <a:rPr lang="en-US" dirty="0"/>
              <a:t>in the notes.</a:t>
            </a:r>
          </a:p>
          <a:p>
            <a:r>
              <a:rPr lang="en-US" dirty="0"/>
              <a:t>Remember, I expect a summary of all fields used in the project.</a:t>
            </a:r>
          </a:p>
        </p:txBody>
      </p:sp>
    </p:spTree>
    <p:extLst>
      <p:ext uri="{BB962C8B-B14F-4D97-AF65-F5344CB8AC3E}">
        <p14:creationId xmlns:p14="http://schemas.microsoft.com/office/powerpoint/2010/main" val="208387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0F76-F16F-4E9F-BA20-60BD51CEA122}"/>
              </a:ext>
            </a:extLst>
          </p:cNvPr>
          <p:cNvSpPr>
            <a:spLocks noGrp="1"/>
          </p:cNvSpPr>
          <p:nvPr>
            <p:ph type="title"/>
          </p:nvPr>
        </p:nvSpPr>
        <p:spPr/>
        <p:txBody>
          <a:bodyPr/>
          <a:lstStyle/>
          <a:p>
            <a:r>
              <a:rPr lang="en-US" dirty="0"/>
              <a:t>Presentations</a:t>
            </a:r>
          </a:p>
        </p:txBody>
      </p:sp>
      <p:sp>
        <p:nvSpPr>
          <p:cNvPr id="3" name="Content Placeholder 2">
            <a:extLst>
              <a:ext uri="{FF2B5EF4-FFF2-40B4-BE49-F238E27FC236}">
                <a16:creationId xmlns:a16="http://schemas.microsoft.com/office/drawing/2014/main" id="{7A1A5BBC-B689-4D8F-8C49-8E42F9442795}"/>
              </a:ext>
            </a:extLst>
          </p:cNvPr>
          <p:cNvSpPr>
            <a:spLocks noGrp="1"/>
          </p:cNvSpPr>
          <p:nvPr>
            <p:ph idx="1"/>
          </p:nvPr>
        </p:nvSpPr>
        <p:spPr/>
        <p:txBody>
          <a:bodyPr/>
          <a:lstStyle/>
          <a:p>
            <a:r>
              <a:rPr lang="en-US" dirty="0"/>
              <a:t>Due on Dec 3</a:t>
            </a:r>
          </a:p>
          <a:p>
            <a:r>
              <a:rPr lang="en-US" dirty="0"/>
              <a:t>Please be prepared to present when class starts.</a:t>
            </a:r>
          </a:p>
          <a:p>
            <a:r>
              <a:rPr lang="en-US" dirty="0"/>
              <a:t>You need to attend all presentation sessions</a:t>
            </a:r>
          </a:p>
          <a:p>
            <a:pPr lvl="1"/>
            <a:r>
              <a:rPr lang="en-US" dirty="0"/>
              <a:t>You will lose 10% by skipping a session.</a:t>
            </a:r>
          </a:p>
          <a:p>
            <a:pPr lvl="1"/>
            <a:r>
              <a:rPr lang="en-US" dirty="0"/>
              <a:t>In addition, that would be very rude to your classmates.</a:t>
            </a:r>
          </a:p>
        </p:txBody>
      </p:sp>
    </p:spTree>
    <p:extLst>
      <p:ext uri="{BB962C8B-B14F-4D97-AF65-F5344CB8AC3E}">
        <p14:creationId xmlns:p14="http://schemas.microsoft.com/office/powerpoint/2010/main" val="197005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B9A0-F0B4-4D77-9D81-D11D4217C7CB}"/>
              </a:ext>
            </a:extLst>
          </p:cNvPr>
          <p:cNvSpPr>
            <a:spLocks noGrp="1"/>
          </p:cNvSpPr>
          <p:nvPr>
            <p:ph type="title"/>
          </p:nvPr>
        </p:nvSpPr>
        <p:spPr/>
        <p:txBody>
          <a:bodyPr/>
          <a:lstStyle/>
          <a:p>
            <a:r>
              <a:rPr lang="en-US" dirty="0"/>
              <a:t>Presentations</a:t>
            </a:r>
          </a:p>
        </p:txBody>
      </p:sp>
      <p:sp>
        <p:nvSpPr>
          <p:cNvPr id="3" name="Content Placeholder 2">
            <a:extLst>
              <a:ext uri="{FF2B5EF4-FFF2-40B4-BE49-F238E27FC236}">
                <a16:creationId xmlns:a16="http://schemas.microsoft.com/office/drawing/2014/main" id="{AD9FB29D-FA94-4F4F-87E0-D900A97A0188}"/>
              </a:ext>
            </a:extLst>
          </p:cNvPr>
          <p:cNvSpPr>
            <a:spLocks noGrp="1"/>
          </p:cNvSpPr>
          <p:nvPr>
            <p:ph idx="1"/>
          </p:nvPr>
        </p:nvSpPr>
        <p:spPr/>
        <p:txBody>
          <a:bodyPr/>
          <a:lstStyle/>
          <a:p>
            <a:r>
              <a:rPr lang="en-US" dirty="0"/>
              <a:t>You have fifteen minutes</a:t>
            </a:r>
          </a:p>
          <a:p>
            <a:pPr lvl="1"/>
            <a:r>
              <a:rPr lang="en-US" dirty="0"/>
              <a:t>For your presentation and questions.</a:t>
            </a:r>
          </a:p>
          <a:p>
            <a:pPr lvl="1"/>
            <a:r>
              <a:rPr lang="en-US" dirty="0"/>
              <a:t>You should fill at least ½ of that time.</a:t>
            </a:r>
          </a:p>
          <a:p>
            <a:pPr lvl="1"/>
            <a:r>
              <a:rPr lang="en-US" dirty="0"/>
              <a:t>You should allow some time for questions.</a:t>
            </a:r>
          </a:p>
          <a:p>
            <a:r>
              <a:rPr lang="en-US" dirty="0"/>
              <a:t>Look at the presentation page for guidelines.</a:t>
            </a:r>
          </a:p>
        </p:txBody>
      </p:sp>
    </p:spTree>
    <p:extLst>
      <p:ext uri="{BB962C8B-B14F-4D97-AF65-F5344CB8AC3E}">
        <p14:creationId xmlns:p14="http://schemas.microsoft.com/office/powerpoint/2010/main" val="28123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4DDB-A1AE-44E6-9856-1F46DCA5B2AD}"/>
              </a:ext>
            </a:extLst>
          </p:cNvPr>
          <p:cNvSpPr>
            <a:spLocks noGrp="1"/>
          </p:cNvSpPr>
          <p:nvPr>
            <p:ph type="title"/>
          </p:nvPr>
        </p:nvSpPr>
        <p:spPr/>
        <p:txBody>
          <a:bodyPr/>
          <a:lstStyle/>
          <a:p>
            <a:r>
              <a:rPr lang="en-US" dirty="0"/>
              <a:t>Presentation: Overview</a:t>
            </a:r>
          </a:p>
        </p:txBody>
      </p:sp>
      <p:sp>
        <p:nvSpPr>
          <p:cNvPr id="3" name="Content Placeholder 2">
            <a:extLst>
              <a:ext uri="{FF2B5EF4-FFF2-40B4-BE49-F238E27FC236}">
                <a16:creationId xmlns:a16="http://schemas.microsoft.com/office/drawing/2014/main" id="{FADFC8D1-F8C6-47F2-B8CA-8568F43C67CB}"/>
              </a:ext>
            </a:extLst>
          </p:cNvPr>
          <p:cNvSpPr>
            <a:spLocks noGrp="1"/>
          </p:cNvSpPr>
          <p:nvPr>
            <p:ph idx="1"/>
          </p:nvPr>
        </p:nvSpPr>
        <p:spPr/>
        <p:txBody>
          <a:bodyPr>
            <a:normAutofit/>
          </a:bodyPr>
          <a:lstStyle/>
          <a:p>
            <a:r>
              <a:rPr lang="en-US" dirty="0"/>
              <a:t>What is the basic subject?</a:t>
            </a:r>
          </a:p>
          <a:p>
            <a:r>
              <a:rPr lang="en-US" dirty="0"/>
              <a:t>What is your question?</a:t>
            </a:r>
          </a:p>
          <a:p>
            <a:r>
              <a:rPr lang="en-US" dirty="0"/>
              <a:t>Did you answer your question?</a:t>
            </a:r>
          </a:p>
          <a:p>
            <a:r>
              <a:rPr lang="en-US" dirty="0"/>
              <a:t>What is the answer?</a:t>
            </a:r>
          </a:p>
          <a:p>
            <a:r>
              <a:rPr lang="en-US" dirty="0"/>
              <a:t>Remember, most of the audience has no knowledge of your data.</a:t>
            </a:r>
          </a:p>
          <a:p>
            <a:r>
              <a:rPr lang="en-US" dirty="0"/>
              <a:t>Talk about any unique terms associated with your data.</a:t>
            </a:r>
          </a:p>
        </p:txBody>
      </p:sp>
    </p:spTree>
    <p:extLst>
      <p:ext uri="{BB962C8B-B14F-4D97-AF65-F5344CB8AC3E}">
        <p14:creationId xmlns:p14="http://schemas.microsoft.com/office/powerpoint/2010/main" val="305859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E731-55CA-4A7D-A44E-FDF06EBAB524}"/>
              </a:ext>
            </a:extLst>
          </p:cNvPr>
          <p:cNvSpPr>
            <a:spLocks noGrp="1"/>
          </p:cNvSpPr>
          <p:nvPr>
            <p:ph type="title"/>
          </p:nvPr>
        </p:nvSpPr>
        <p:spPr/>
        <p:txBody>
          <a:bodyPr/>
          <a:lstStyle/>
          <a:p>
            <a:r>
              <a:rPr lang="en-US" dirty="0"/>
              <a:t>Presentation: Data Overview</a:t>
            </a:r>
          </a:p>
        </p:txBody>
      </p:sp>
      <p:sp>
        <p:nvSpPr>
          <p:cNvPr id="3" name="Content Placeholder 2">
            <a:extLst>
              <a:ext uri="{FF2B5EF4-FFF2-40B4-BE49-F238E27FC236}">
                <a16:creationId xmlns:a16="http://schemas.microsoft.com/office/drawing/2014/main" id="{5F603174-CD66-44DB-BA44-67DA92FAAF31}"/>
              </a:ext>
            </a:extLst>
          </p:cNvPr>
          <p:cNvSpPr>
            <a:spLocks noGrp="1"/>
          </p:cNvSpPr>
          <p:nvPr>
            <p:ph idx="1"/>
          </p:nvPr>
        </p:nvSpPr>
        <p:spPr/>
        <p:txBody>
          <a:bodyPr>
            <a:normAutofit lnSpcReduction="10000"/>
          </a:bodyPr>
          <a:lstStyle/>
          <a:p>
            <a:r>
              <a:rPr lang="en-US" dirty="0"/>
              <a:t>Where did the data come from?</a:t>
            </a:r>
          </a:p>
          <a:p>
            <a:r>
              <a:rPr lang="en-US" dirty="0"/>
              <a:t>What is the basic subject?</a:t>
            </a:r>
          </a:p>
          <a:p>
            <a:r>
              <a:rPr lang="en-US" dirty="0"/>
              <a:t>Describe size  (rows and columns)</a:t>
            </a:r>
          </a:p>
          <a:p>
            <a:r>
              <a:rPr lang="en-US" dirty="0"/>
              <a:t>Give a basic overview of the fields you used.</a:t>
            </a:r>
          </a:p>
          <a:p>
            <a:pPr lvl="1"/>
            <a:r>
              <a:rPr lang="en-US" dirty="0"/>
              <a:t>Just a general overview so the audience understands what you are working with. </a:t>
            </a:r>
          </a:p>
          <a:p>
            <a:pPr lvl="1"/>
            <a:r>
              <a:rPr lang="en-US" dirty="0"/>
              <a:t>You will cover import fields in more depth later.</a:t>
            </a:r>
          </a:p>
          <a:p>
            <a:r>
              <a:rPr lang="en-US" dirty="0"/>
              <a:t>Remember, most of the audience has no idea what your dataset contains.</a:t>
            </a:r>
          </a:p>
          <a:p>
            <a:endParaRPr lang="en-US" dirty="0"/>
          </a:p>
        </p:txBody>
      </p:sp>
    </p:spTree>
    <p:extLst>
      <p:ext uri="{BB962C8B-B14F-4D97-AF65-F5344CB8AC3E}">
        <p14:creationId xmlns:p14="http://schemas.microsoft.com/office/powerpoint/2010/main" val="329632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BF065-5B09-4DC5-B4FB-ED673E9BFFDF}"/>
              </a:ext>
            </a:extLst>
          </p:cNvPr>
          <p:cNvSpPr>
            <a:spLocks noGrp="1"/>
          </p:cNvSpPr>
          <p:nvPr>
            <p:ph type="title"/>
          </p:nvPr>
        </p:nvSpPr>
        <p:spPr/>
        <p:txBody>
          <a:bodyPr/>
          <a:lstStyle/>
          <a:p>
            <a:r>
              <a:rPr lang="en-US" dirty="0"/>
              <a:t>Presentation: Problems with Data</a:t>
            </a:r>
          </a:p>
        </p:txBody>
      </p:sp>
      <p:sp>
        <p:nvSpPr>
          <p:cNvPr id="3" name="Content Placeholder 2">
            <a:extLst>
              <a:ext uri="{FF2B5EF4-FFF2-40B4-BE49-F238E27FC236}">
                <a16:creationId xmlns:a16="http://schemas.microsoft.com/office/drawing/2014/main" id="{FF55F046-183E-4DDA-A3C8-07D74F260734}"/>
              </a:ext>
            </a:extLst>
          </p:cNvPr>
          <p:cNvSpPr>
            <a:spLocks noGrp="1"/>
          </p:cNvSpPr>
          <p:nvPr>
            <p:ph idx="1"/>
          </p:nvPr>
        </p:nvSpPr>
        <p:spPr/>
        <p:txBody>
          <a:bodyPr/>
          <a:lstStyle/>
          <a:p>
            <a:r>
              <a:rPr lang="en-US" dirty="0"/>
              <a:t>Describe any problems with your data.</a:t>
            </a:r>
          </a:p>
          <a:p>
            <a:pPr lvl="1"/>
            <a:r>
              <a:rPr lang="en-US" dirty="0"/>
              <a:t>Describe what you did to solve these problems and why.</a:t>
            </a:r>
          </a:p>
          <a:p>
            <a:r>
              <a:rPr lang="en-US" dirty="0"/>
              <a:t>If there are no problems, simply state that.</a:t>
            </a:r>
          </a:p>
          <a:p>
            <a:r>
              <a:rPr lang="en-US" dirty="0"/>
              <a:t>You can discuss specific problems with the data field discussion (next).</a:t>
            </a:r>
          </a:p>
        </p:txBody>
      </p:sp>
    </p:spTree>
    <p:extLst>
      <p:ext uri="{BB962C8B-B14F-4D97-AF65-F5344CB8AC3E}">
        <p14:creationId xmlns:p14="http://schemas.microsoft.com/office/powerpoint/2010/main" val="70517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574</TotalTime>
  <Words>1348</Words>
  <Application>Microsoft Office PowerPoint</Application>
  <PresentationFormat>Widescreen</PresentationFormat>
  <Paragraphs>362</Paragraphs>
  <Slides>28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Adobe Fan Heiti Std B</vt:lpstr>
      <vt:lpstr>Adobe Myungjo Std M</vt:lpstr>
      <vt:lpstr>Adobe Arabic</vt:lpstr>
      <vt:lpstr>Adobe Devanagari</vt:lpstr>
      <vt:lpstr>Algerian</vt:lpstr>
      <vt:lpstr>Arial</vt:lpstr>
      <vt:lpstr>Arial Black</vt:lpstr>
      <vt:lpstr>Bahnschrift Light</vt:lpstr>
      <vt:lpstr>Bahnschrift SemiBold</vt:lpstr>
      <vt:lpstr>Brush Script MT</vt:lpstr>
      <vt:lpstr>Calibri</vt:lpstr>
      <vt:lpstr>French Script MT</vt:lpstr>
      <vt:lpstr>Garamond</vt:lpstr>
      <vt:lpstr>Webdings</vt:lpstr>
      <vt:lpstr>Organic</vt:lpstr>
      <vt:lpstr>A Few Presentation Guidelines</vt:lpstr>
      <vt:lpstr>Upcoming Dates</vt:lpstr>
      <vt:lpstr>Upcoming Dates</vt:lpstr>
      <vt:lpstr>Other Important Items</vt:lpstr>
      <vt:lpstr>Presentations</vt:lpstr>
      <vt:lpstr>Presentations</vt:lpstr>
      <vt:lpstr>Presentation: Overview</vt:lpstr>
      <vt:lpstr>Presentation: Data Overview</vt:lpstr>
      <vt:lpstr>Presentation: Problems with Data</vt:lpstr>
      <vt:lpstr>Presentation: Description of Basic Fields</vt:lpstr>
      <vt:lpstr>Presentation: Data Analysis Techniques</vt:lpstr>
      <vt:lpstr>Presentation: Findings</vt:lpstr>
      <vt:lpstr>Presentation: Future Work</vt:lpstr>
      <vt:lpstr>Presentation: Required Components</vt:lpstr>
      <vt:lpstr>Animation</vt:lpstr>
      <vt:lpstr>Presentation Guidelines</vt:lpstr>
      <vt:lpstr>Know your audience</vt:lpstr>
      <vt:lpstr>Content is King</vt:lpstr>
      <vt:lpstr>Purchase a color wheel, and use it.</vt:lpstr>
      <vt:lpstr>KISS: Keep it Simple Stupid!</vt:lpstr>
      <vt:lpstr>KISS: Not This</vt:lpstr>
      <vt:lpstr>KISS: Not This!</vt:lpstr>
      <vt:lpstr>Fonts are like Donuts</vt:lpstr>
      <vt:lpstr>Careful With Charts</vt:lpstr>
      <vt:lpstr>Careful with Charts.</vt:lpstr>
      <vt:lpstr>And with Tables</vt:lpstr>
      <vt:lpstr>A Suggestion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Few Presentation Guidelines</dc:title>
  <dc:creator>Daniel Bennett</dc:creator>
  <cp:lastModifiedBy>Daniel Bennett</cp:lastModifiedBy>
  <cp:revision>17</cp:revision>
  <dcterms:created xsi:type="dcterms:W3CDTF">2019-11-18T12:53:14Z</dcterms:created>
  <dcterms:modified xsi:type="dcterms:W3CDTF">2020-11-03T21:20:56Z</dcterms:modified>
</cp:coreProperties>
</file>