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odi\Documents\School%20Work%20and%20Class%20Folders\DSCI%20101\Project%20Workshee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Codi\Documents\School%20Work%20and%20Class%20Folders\DSCI%20101\Project%20Workshe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10 Genres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'Analysis of Genre'!$A$11:$A$20</c:f>
              <c:strCache>
                <c:ptCount val="10"/>
                <c:pt idx="0">
                  <c:v>Action</c:v>
                </c:pt>
                <c:pt idx="1">
                  <c:v>Shooter</c:v>
                </c:pt>
                <c:pt idx="2">
                  <c:v>Role-Playing</c:v>
                </c:pt>
                <c:pt idx="3">
                  <c:v>Platform</c:v>
                </c:pt>
                <c:pt idx="4">
                  <c:v>Adventure</c:v>
                </c:pt>
                <c:pt idx="5">
                  <c:v>Fighting</c:v>
                </c:pt>
                <c:pt idx="6">
                  <c:v>Strategy</c:v>
                </c:pt>
                <c:pt idx="7">
                  <c:v>Racing</c:v>
                </c:pt>
                <c:pt idx="8">
                  <c:v>Misc</c:v>
                </c:pt>
                <c:pt idx="9">
                  <c:v>Action-Adventure</c:v>
                </c:pt>
              </c:strCache>
            </c:strRef>
          </c:cat>
          <c:val>
            <c:numRef>
              <c:f>'Analysis of Genre'!$B$11:$B$20</c:f>
              <c:numCache>
                <c:formatCode>General</c:formatCode>
                <c:ptCount val="10"/>
                <c:pt idx="0">
                  <c:v>45</c:v>
                </c:pt>
                <c:pt idx="1">
                  <c:v>44</c:v>
                </c:pt>
                <c:pt idx="2">
                  <c:v>41</c:v>
                </c:pt>
                <c:pt idx="3">
                  <c:v>25</c:v>
                </c:pt>
                <c:pt idx="4">
                  <c:v>20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B-4FDD-AA04-29877CAC4E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28366864"/>
        <c:axId val="528363912"/>
      </c:barChart>
      <c:catAx>
        <c:axId val="52836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363912"/>
        <c:crosses val="autoZero"/>
        <c:auto val="1"/>
        <c:lblAlgn val="ctr"/>
        <c:lblOffset val="100"/>
        <c:noMultiLvlLbl val="0"/>
      </c:catAx>
      <c:valAx>
        <c:axId val="5283639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Games in Genre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2836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'Cleaned Data'!$I$2:$I$219</cx:f>
        <cx:lvl ptCount="218" formatCode="General">
          <cx:pt idx="0">3.7999999999999998</cx:pt>
          <cx:pt idx="1">4.5</cx:pt>
          <cx:pt idx="2">4.7999999999999998</cx:pt>
          <cx:pt idx="3">5.7000000000000002</cx:pt>
          <cx:pt idx="4">6</cx:pt>
          <cx:pt idx="5">6</cx:pt>
          <cx:pt idx="6">6</cx:pt>
          <cx:pt idx="7">6</cx:pt>
          <cx:pt idx="8">6</cx:pt>
          <cx:pt idx="9">6.2999999999999998</cx:pt>
          <cx:pt idx="10">6.4000000000000004</cx:pt>
          <cx:pt idx="11">6.5</cx:pt>
          <cx:pt idx="12">6.7000000000000002</cx:pt>
          <cx:pt idx="13">6.7999999999999998</cx:pt>
          <cx:pt idx="14">6.7999999999999998</cx:pt>
          <cx:pt idx="15">6.7999999999999998</cx:pt>
          <cx:pt idx="16">6.9000000000000004</cx:pt>
          <cx:pt idx="17">6.9000000000000004</cx:pt>
          <cx:pt idx="18">7</cx:pt>
          <cx:pt idx="19">7</cx:pt>
          <cx:pt idx="20">7</cx:pt>
          <cx:pt idx="21">7</cx:pt>
          <cx:pt idx="22">7.2000000000000002</cx:pt>
          <cx:pt idx="23">7.2000000000000002</cx:pt>
          <cx:pt idx="24">7.2000000000000002</cx:pt>
          <cx:pt idx="25">7.2999999999999998</cx:pt>
          <cx:pt idx="26">7.2999999999999998</cx:pt>
          <cx:pt idx="27">7.4000000000000004</cx:pt>
          <cx:pt idx="28">7.5</cx:pt>
          <cx:pt idx="29">7.5</cx:pt>
          <cx:pt idx="30">7.5</cx:pt>
          <cx:pt idx="31">7.5</cx:pt>
          <cx:pt idx="32">7.5999999999999996</cx:pt>
          <cx:pt idx="33">7.5999999999999996</cx:pt>
          <cx:pt idx="34">7.5999999999999996</cx:pt>
          <cx:pt idx="35">7.5999999999999996</cx:pt>
          <cx:pt idx="36">7.7999999999999998</cx:pt>
          <cx:pt idx="37">7.7999999999999998</cx:pt>
          <cx:pt idx="38">7.7999999999999998</cx:pt>
          <cx:pt idx="39">7.9000000000000004</cx:pt>
          <cx:pt idx="40">7.9000000000000004</cx:pt>
          <cx:pt idx="41">7.9000000000000004</cx:pt>
          <cx:pt idx="42">7.9000000000000004</cx:pt>
          <cx:pt idx="43">8</cx:pt>
          <cx:pt idx="44">8</cx:pt>
          <cx:pt idx="45">8</cx:pt>
          <cx:pt idx="46">8</cx:pt>
          <cx:pt idx="47">8</cx:pt>
          <cx:pt idx="48">8</cx:pt>
          <cx:pt idx="49">8</cx:pt>
          <cx:pt idx="50">8</cx:pt>
          <cx:pt idx="51">8</cx:pt>
          <cx:pt idx="52">8</cx:pt>
          <cx:pt idx="53">8</cx:pt>
          <cx:pt idx="54">8</cx:pt>
          <cx:pt idx="55">8</cx:pt>
          <cx:pt idx="56">8</cx:pt>
          <cx:pt idx="57">8</cx:pt>
          <cx:pt idx="58">8</cx:pt>
          <cx:pt idx="59">8</cx:pt>
          <cx:pt idx="60">8</cx:pt>
          <cx:pt idx="61">8.0999999999999996</cx:pt>
          <cx:pt idx="62">8.0999999999999996</cx:pt>
          <cx:pt idx="63">8.0999999999999996</cx:pt>
          <cx:pt idx="64">8.1999999999999993</cx:pt>
          <cx:pt idx="65">8.1999999999999993</cx:pt>
          <cx:pt idx="66">8.1999999999999993</cx:pt>
          <cx:pt idx="67">8.1999999999999993</cx:pt>
          <cx:pt idx="68">8.1999999999999993</cx:pt>
          <cx:pt idx="69">8.1999999999999993</cx:pt>
          <cx:pt idx="70">8.3000000000000007</cx:pt>
          <cx:pt idx="71">8.3000000000000007</cx:pt>
          <cx:pt idx="72">8.3000000000000007</cx:pt>
          <cx:pt idx="73">8.3000000000000007</cx:pt>
          <cx:pt idx="74">8.3000000000000007</cx:pt>
          <cx:pt idx="75">8.4000000000000004</cx:pt>
          <cx:pt idx="76">8.4000000000000004</cx:pt>
          <cx:pt idx="77">8.4000000000000004</cx:pt>
          <cx:pt idx="78">8.5</cx:pt>
          <cx:pt idx="79">8.5</cx:pt>
          <cx:pt idx="80">8.5</cx:pt>
          <cx:pt idx="81">8.5</cx:pt>
          <cx:pt idx="82">8.5</cx:pt>
          <cx:pt idx="83">8.5</cx:pt>
          <cx:pt idx="84">8.5</cx:pt>
          <cx:pt idx="85">8.5</cx:pt>
          <cx:pt idx="86">8.5</cx:pt>
          <cx:pt idx="87">8.5</cx:pt>
          <cx:pt idx="88">8.5</cx:pt>
          <cx:pt idx="89">8.5</cx:pt>
          <cx:pt idx="90">8.5999999999999996</cx:pt>
          <cx:pt idx="91">8.5999999999999996</cx:pt>
          <cx:pt idx="92">8.5999999999999996</cx:pt>
          <cx:pt idx="93">8.5999999999999996</cx:pt>
          <cx:pt idx="94">8.5999999999999996</cx:pt>
          <cx:pt idx="95">8.6999999999999993</cx:pt>
          <cx:pt idx="96">8.6999999999999993</cx:pt>
          <cx:pt idx="97">8.6999999999999993</cx:pt>
          <cx:pt idx="98">8.6999999999999993</cx:pt>
          <cx:pt idx="99">8.6999999999999993</cx:pt>
          <cx:pt idx="100">8.6999999999999993</cx:pt>
          <cx:pt idx="101">8.8000000000000007</cx:pt>
          <cx:pt idx="102">8.8000000000000007</cx:pt>
          <cx:pt idx="103">8.8000000000000007</cx:pt>
          <cx:pt idx="104">8.8000000000000007</cx:pt>
          <cx:pt idx="105">8.8000000000000007</cx:pt>
          <cx:pt idx="106">8.8000000000000007</cx:pt>
          <cx:pt idx="107">8.9000000000000004</cx:pt>
          <cx:pt idx="108">8.9000000000000004</cx:pt>
          <cx:pt idx="109">8.9000000000000004</cx:pt>
          <cx:pt idx="110">8.9000000000000004</cx:pt>
          <cx:pt idx="111">8.9000000000000004</cx:pt>
          <cx:pt idx="112">8.9000000000000004</cx:pt>
          <cx:pt idx="113">9</cx:pt>
          <cx:pt idx="114">9</cx:pt>
          <cx:pt idx="115">9</cx:pt>
          <cx:pt idx="116">9</cx:pt>
          <cx:pt idx="117">9</cx:pt>
          <cx:pt idx="118">9</cx:pt>
          <cx:pt idx="119">9</cx:pt>
          <cx:pt idx="120">9</cx:pt>
          <cx:pt idx="121">9</cx:pt>
          <cx:pt idx="122">9</cx:pt>
          <cx:pt idx="123">9</cx:pt>
          <cx:pt idx="124">9</cx:pt>
          <cx:pt idx="125">9</cx:pt>
          <cx:pt idx="126">9</cx:pt>
          <cx:pt idx="127">9</cx:pt>
          <cx:pt idx="128">9</cx:pt>
          <cx:pt idx="129">9</cx:pt>
          <cx:pt idx="130">9</cx:pt>
          <cx:pt idx="131">9</cx:pt>
          <cx:pt idx="132">9</cx:pt>
          <cx:pt idx="133">9</cx:pt>
          <cx:pt idx="134">9</cx:pt>
          <cx:pt idx="135">9</cx:pt>
          <cx:pt idx="136">9.0999999999999996</cx:pt>
          <cx:pt idx="137">9.0999999999999996</cx:pt>
          <cx:pt idx="138">9.0999999999999996</cx:pt>
          <cx:pt idx="139">9.0999999999999996</cx:pt>
          <cx:pt idx="140">9.0999999999999996</cx:pt>
          <cx:pt idx="141">9.0999999999999996</cx:pt>
          <cx:pt idx="142">9.0999999999999996</cx:pt>
          <cx:pt idx="143">9.0999999999999996</cx:pt>
          <cx:pt idx="144">9.0999999999999996</cx:pt>
          <cx:pt idx="145">9.0999999999999996</cx:pt>
          <cx:pt idx="146">9.0999999999999996</cx:pt>
          <cx:pt idx="147">9.0999999999999996</cx:pt>
          <cx:pt idx="148">9.0999999999999996</cx:pt>
          <cx:pt idx="149">9.0999999999999996</cx:pt>
          <cx:pt idx="150">9.1999999999999993</cx:pt>
          <cx:pt idx="151">9.1999999999999993</cx:pt>
          <cx:pt idx="152">9.1999999999999993</cx:pt>
          <cx:pt idx="153">9.1999999999999993</cx:pt>
          <cx:pt idx="154">9.1999999999999993</cx:pt>
          <cx:pt idx="155">9.3000000000000007</cx:pt>
          <cx:pt idx="156">9.3000000000000007</cx:pt>
          <cx:pt idx="157">9.3000000000000007</cx:pt>
          <cx:pt idx="158">9.3000000000000007</cx:pt>
          <cx:pt idx="159">9.3000000000000007</cx:pt>
          <cx:pt idx="160">9.3000000000000007</cx:pt>
          <cx:pt idx="161">9.3000000000000007</cx:pt>
          <cx:pt idx="162">9.3000000000000007</cx:pt>
          <cx:pt idx="163">9.3000000000000007</cx:pt>
          <cx:pt idx="164">9.3000000000000007</cx:pt>
          <cx:pt idx="165">9.3000000000000007</cx:pt>
          <cx:pt idx="166">9.4000000000000004</cx:pt>
          <cx:pt idx="167">9.4000000000000004</cx:pt>
          <cx:pt idx="168">9.4000000000000004</cx:pt>
          <cx:pt idx="169">9.4000000000000004</cx:pt>
          <cx:pt idx="170">9.4000000000000004</cx:pt>
          <cx:pt idx="171">9.4000000000000004</cx:pt>
          <cx:pt idx="172">9.5</cx:pt>
          <cx:pt idx="173">9.5</cx:pt>
          <cx:pt idx="174">9.5</cx:pt>
          <cx:pt idx="175">9.5</cx:pt>
          <cx:pt idx="176">9.5</cx:pt>
          <cx:pt idx="177">9.5</cx:pt>
          <cx:pt idx="178">9.5</cx:pt>
          <cx:pt idx="179">9.5</cx:pt>
          <cx:pt idx="180">9.5</cx:pt>
          <cx:pt idx="181">9.5</cx:pt>
          <cx:pt idx="182">9.5</cx:pt>
          <cx:pt idx="183">9.5</cx:pt>
          <cx:pt idx="184">9.5</cx:pt>
          <cx:pt idx="185">9.5</cx:pt>
          <cx:pt idx="186">9.5</cx:pt>
          <cx:pt idx="187">9.5999999999999996</cx:pt>
          <cx:pt idx="188">9.5999999999999996</cx:pt>
          <cx:pt idx="189">9.5999999999999996</cx:pt>
          <cx:pt idx="190">9.5999999999999996</cx:pt>
          <cx:pt idx="191">9.5999999999999996</cx:pt>
          <cx:pt idx="192">9.5999999999999996</cx:pt>
          <cx:pt idx="193">9.5999999999999996</cx:pt>
          <cx:pt idx="194">9.5999999999999996</cx:pt>
          <cx:pt idx="195">9.5999999999999996</cx:pt>
          <cx:pt idx="196">9.6999999999999993</cx:pt>
          <cx:pt idx="197">9.6999999999999993</cx:pt>
          <cx:pt idx="198">9.6999999999999993</cx:pt>
          <cx:pt idx="199">9.6999999999999993</cx:pt>
          <cx:pt idx="200">9.6999999999999993</cx:pt>
          <cx:pt idx="201">9.6999999999999993</cx:pt>
          <cx:pt idx="202">9.6999999999999993</cx:pt>
          <cx:pt idx="203">9.8000000000000007</cx:pt>
          <cx:pt idx="204">9.8000000000000007</cx:pt>
          <cx:pt idx="205">9.8000000000000007</cx:pt>
          <cx:pt idx="206">9.8000000000000007</cx:pt>
          <cx:pt idx="207">9.8000000000000007</cx:pt>
          <cx:pt idx="208">10</cx:pt>
          <cx:pt idx="209">10</cx:pt>
          <cx:pt idx="210">10</cx:pt>
          <cx:pt idx="211">10</cx:pt>
          <cx:pt idx="212">10</cx:pt>
          <cx:pt idx="213">10</cx:pt>
          <cx:pt idx="214">10</cx:pt>
          <cx:pt idx="215">10</cx:pt>
          <cx:pt idx="216">10</cx:pt>
          <cx:pt idx="217">10</cx:pt>
        </cx:lvl>
      </cx:numDim>
    </cx:data>
  </cx:chartData>
  <cx:chart>
    <cx:title pos="t" align="ctr" overlay="0">
      <cx:tx>
        <cx:txData>
          <cx:v>User Reviews for Selected Games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User Reviews for Selected Games</a:t>
          </a:r>
        </a:p>
      </cx:txPr>
    </cx:title>
    <cx:plotArea>
      <cx:plotAreaRegion>
        <cx:series layoutId="clusteredColumn" uniqueId="{E36BD634-45C5-492D-A69A-067C799B5D92}">
          <cx:dataLabels>
            <cx:visibility seriesName="0" categoryName="0" value="1"/>
          </cx:dataLabels>
          <cx:dataId val="0"/>
          <cx:layoutPr>
            <cx:binning intervalClosed="r">
              <cx:binCount val="10"/>
            </cx:binning>
          </cx:layoutPr>
        </cx:series>
      </cx:plotAreaRegion>
      <cx:axis id="0">
        <cx:catScaling gapWidth="0"/>
        <cx:title>
          <cx:tx>
            <cx:txData>
              <cx:v>Review Score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Review Score</a:t>
              </a:r>
            </a:p>
          </cx:txPr>
        </cx:title>
        <cx:tickLabels/>
      </cx:axis>
      <cx:axis id="1">
        <cx:valScaling max="200"/>
        <cx:title>
          <cx:tx>
            <cx:txData>
              <cx:v>Number of Reviews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Number of Reviews</a:t>
              </a:r>
            </a:p>
          </cx:txPr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'Cleaned Data'!$H$2:$H$219</cx:f>
        <cx:lvl ptCount="218" formatCode="General">
          <cx:pt idx="0">6</cx:pt>
          <cx:pt idx="1">5.9000000000000004</cx:pt>
          <cx:pt idx="2">4.7999999999999998</cx:pt>
          <cx:pt idx="3">3.7999999999999998</cx:pt>
          <cx:pt idx="4">7.4000000000000004</cx:pt>
          <cx:pt idx="5">8.1999999999999993</cx:pt>
          <cx:pt idx="6">7.5</cx:pt>
          <cx:pt idx="7">6.7000000000000002</cx:pt>
          <cx:pt idx="8">6.5</cx:pt>
          <cx:pt idx="9">9.3000000000000007</cx:pt>
          <cx:pt idx="10">7.4000000000000004</cx:pt>
          <cx:pt idx="11">7.7999999999999998</cx:pt>
          <cx:pt idx="12">8.5</cx:pt>
          <cx:pt idx="13">7.2999999999999998</cx:pt>
          <cx:pt idx="14">6.9000000000000004</cx:pt>
          <cx:pt idx="15">7.5</cx:pt>
          <cx:pt idx="16">7.4000000000000004</cx:pt>
          <cx:pt idx="17">8</cx:pt>
          <cx:pt idx="18">9.5</cx:pt>
          <cx:pt idx="19">8.4000000000000004</cx:pt>
          <cx:pt idx="20">6.5</cx:pt>
          <cx:pt idx="21">4</cx:pt>
          <cx:pt idx="22">8.5999999999999996</cx:pt>
          <cx:pt idx="23">6.7000000000000002</cx:pt>
          <cx:pt idx="24">6.4000000000000004</cx:pt>
          <cx:pt idx="25">6.7999999999999998</cx:pt>
          <cx:pt idx="26">8.6999999999999993</cx:pt>
          <cx:pt idx="27">6.7999999999999998</cx:pt>
          <cx:pt idx="28">7.7000000000000002</cx:pt>
          <cx:pt idx="29">4.5999999999999996</cx:pt>
          <cx:pt idx="30">7.4000000000000004</cx:pt>
          <cx:pt idx="31">7.5</cx:pt>
          <cx:pt idx="32">8</cx:pt>
          <cx:pt idx="33">8.1999999999999993</cx:pt>
          <cx:pt idx="34">8.3000000000000007</cx:pt>
          <cx:pt idx="35">6.5999999999999996</cx:pt>
          <cx:pt idx="36">8.5</cx:pt>
          <cx:pt idx="37">5.9000000000000004</cx:pt>
          <cx:pt idx="38">6</cx:pt>
          <cx:pt idx="39">6.2999999999999998</cx:pt>
          <cx:pt idx="40">3.5</cx:pt>
          <cx:pt idx="41">7.2000000000000002</cx:pt>
          <cx:pt idx="42">6</cx:pt>
          <cx:pt idx="43">9.0999999999999996</cx:pt>
          <cx:pt idx="44">8.1999999999999993</cx:pt>
          <cx:pt idx="45">8.1999999999999993</cx:pt>
          <cx:pt idx="46">7.5</cx:pt>
          <cx:pt idx="47">9.1999999999999993</cx:pt>
          <cx:pt idx="48">8.0999999999999996</cx:pt>
          <cx:pt idx="49">6.5</cx:pt>
          <cx:pt idx="50">8.1999999999999993</cx:pt>
          <cx:pt idx="51">7.9000000000000004</cx:pt>
          <cx:pt idx="52">7.0999999999999996</cx:pt>
          <cx:pt idx="53">7.7000000000000002</cx:pt>
          <cx:pt idx="54">6</cx:pt>
          <cx:pt idx="55">6.0999999999999996</cx:pt>
          <cx:pt idx="56">7</cx:pt>
          <cx:pt idx="57">6.4000000000000004</cx:pt>
          <cx:pt idx="58">7.2999999999999998</cx:pt>
          <cx:pt idx="59">6.5</cx:pt>
          <cx:pt idx="60">6.4000000000000004</cx:pt>
          <cx:pt idx="61">9.0999999999999996</cx:pt>
          <cx:pt idx="62">7.0999999999999996</cx:pt>
          <cx:pt idx="63">8.0999999999999996</cx:pt>
          <cx:pt idx="64">6.7000000000000002</cx:pt>
          <cx:pt idx="65">8.1999999999999993</cx:pt>
          <cx:pt idx="66">7.7000000000000002</cx:pt>
          <cx:pt idx="67">8.3000000000000007</cx:pt>
          <cx:pt idx="68">7.5</cx:pt>
          <cx:pt idx="69">6.5999999999999996</cx:pt>
          <cx:pt idx="70">8</cx:pt>
          <cx:pt idx="71">7.2999999999999998</cx:pt>
          <cx:pt idx="72">8.5</cx:pt>
          <cx:pt idx="73">8.1999999999999993</cx:pt>
          <cx:pt idx="74">6.7999999999999998</cx:pt>
          <cx:pt idx="75">8</cx:pt>
          <cx:pt idx="76">7.5</cx:pt>
          <cx:pt idx="77">7.9000000000000004</cx:pt>
          <cx:pt idx="78">8.1999999999999993</cx:pt>
          <cx:pt idx="79">9.1999999999999993</cx:pt>
          <cx:pt idx="80">8.0999999999999996</cx:pt>
          <cx:pt idx="81">4.7999999999999998</cx:pt>
          <cx:pt idx="82">6.5999999999999996</cx:pt>
          <cx:pt idx="83">7.7999999999999998</cx:pt>
          <cx:pt idx="84">7.7000000000000002</cx:pt>
          <cx:pt idx="85">8.3000000000000007</cx:pt>
          <cx:pt idx="86">7.7999999999999998</cx:pt>
          <cx:pt idx="87">8.1999999999999993</cx:pt>
          <cx:pt idx="88">8.1999999999999993</cx:pt>
          <cx:pt idx="89">8.5999999999999996</cx:pt>
          <cx:pt idx="90">8.6999999999999993</cx:pt>
          <cx:pt idx="91">9</cx:pt>
          <cx:pt idx="92">8.8000000000000007</cx:pt>
          <cx:pt idx="93">7.5</cx:pt>
          <cx:pt idx="94">8.8000000000000007</cx:pt>
          <cx:pt idx="95">8.5</cx:pt>
          <cx:pt idx="96">8.0999999999999996</cx:pt>
          <cx:pt idx="97">8</cx:pt>
          <cx:pt idx="98">7</cx:pt>
          <cx:pt idx="99">7.5</cx:pt>
          <cx:pt idx="100">7.7000000000000002</cx:pt>
          <cx:pt idx="101">8</cx:pt>
          <cx:pt idx="102">8.5999999999999996</cx:pt>
          <cx:pt idx="103">7.0999999999999996</cx:pt>
          <cx:pt idx="104">8.9000000000000004</cx:pt>
          <cx:pt idx="105">8.4000000000000004</cx:pt>
          <cx:pt idx="106">7.2000000000000002</cx:pt>
          <cx:pt idx="107">8.3000000000000007</cx:pt>
          <cx:pt idx="108">9</cx:pt>
          <cx:pt idx="109">9.5</cx:pt>
          <cx:pt idx="110">8.0999999999999996</cx:pt>
          <cx:pt idx="111">7.2000000000000002</cx:pt>
          <cx:pt idx="112">8.0999999999999996</cx:pt>
          <cx:pt idx="113">8.5999999999999996</cx:pt>
          <cx:pt idx="114">9.5</cx:pt>
          <cx:pt idx="115">10</cx:pt>
          <cx:pt idx="116">9.5999999999999996</cx:pt>
          <cx:pt idx="117">9</cx:pt>
          <cx:pt idx="118">9.3000000000000007</cx:pt>
          <cx:pt idx="119">9.3000000000000007</cx:pt>
          <cx:pt idx="120">8.6999999999999993</cx:pt>
          <cx:pt idx="121">8.0999999999999996</cx:pt>
          <cx:pt idx="122">8.6999999999999993</cx:pt>
          <cx:pt idx="123">8.1999999999999993</cx:pt>
          <cx:pt idx="124">9.1999999999999993</cx:pt>
          <cx:pt idx="125">9.3000000000000007</cx:pt>
          <cx:pt idx="126">8.5</cx:pt>
          <cx:pt idx="127">8.4000000000000004</cx:pt>
          <cx:pt idx="128">9.4000000000000004</cx:pt>
          <cx:pt idx="129">8.5</cx:pt>
          <cx:pt idx="130">8.4000000000000004</cx:pt>
          <cx:pt idx="131">6.0999999999999996</cx:pt>
          <cx:pt idx="132">6.5</cx:pt>
          <cx:pt idx="133">7.5</cx:pt>
          <cx:pt idx="134">8.8000000000000007</cx:pt>
          <cx:pt idx="135">8.4000000000000004</cx:pt>
          <cx:pt idx="136">8.1999999999999993</cx:pt>
          <cx:pt idx="137">8.5</cx:pt>
          <cx:pt idx="138">9.3000000000000007</cx:pt>
          <cx:pt idx="139">8.6999999999999993</cx:pt>
          <cx:pt idx="140">9.1999999999999993</cx:pt>
          <cx:pt idx="141">9</cx:pt>
          <cx:pt idx="142">9.0999999999999996</cx:pt>
          <cx:pt idx="143">8.8000000000000007</cx:pt>
          <cx:pt idx="144">8.8000000000000007</cx:pt>
          <cx:pt idx="145">8.5999999999999996</cx:pt>
          <cx:pt idx="146">5.7999999999999998</cx:pt>
          <cx:pt idx="147">7.0999999999999996</cx:pt>
          <cx:pt idx="148">8.1999999999999993</cx:pt>
          <cx:pt idx="149">7</cx:pt>
          <cx:pt idx="150">8.5999999999999996</cx:pt>
          <cx:pt idx="151">9.4000000000000004</cx:pt>
          <cx:pt idx="152">8</cx:pt>
          <cx:pt idx="153">8.0999999999999996</cx:pt>
          <cx:pt idx="154">8.1999999999999993</cx:pt>
          <cx:pt idx="155">9.3000000000000007</cx:pt>
          <cx:pt idx="156">9</cx:pt>
          <cx:pt idx="157">9</cx:pt>
          <cx:pt idx="158">9.0999999999999996</cx:pt>
          <cx:pt idx="159">9.3000000000000007</cx:pt>
          <cx:pt idx="160">9.5999999999999996</cx:pt>
          <cx:pt idx="161">9.0999999999999996</cx:pt>
          <cx:pt idx="162">7.5</cx:pt>
          <cx:pt idx="163">7.7000000000000002</cx:pt>
          <cx:pt idx="164">8</cx:pt>
          <cx:pt idx="165">9</cx:pt>
          <cx:pt idx="166">9.0999999999999996</cx:pt>
          <cx:pt idx="167">9.1999999999999993</cx:pt>
          <cx:pt idx="168">9.4000000000000004</cx:pt>
          <cx:pt idx="169">9.3000000000000007</cx:pt>
          <cx:pt idx="170">9</cx:pt>
          <cx:pt idx="171">9.0999999999999996</cx:pt>
          <cx:pt idx="172">9.5999999999999996</cx:pt>
          <cx:pt idx="173">9.5999999999999996</cx:pt>
          <cx:pt idx="174">9.4000000000000004</cx:pt>
          <cx:pt idx="175">9.4000000000000004</cx:pt>
          <cx:pt idx="176">7.7000000000000002</cx:pt>
          <cx:pt idx="177">8.9000000000000004</cx:pt>
          <cx:pt idx="178">9.5999999999999996</cx:pt>
          <cx:pt idx="179">9.5999999999999996</cx:pt>
          <cx:pt idx="180">9.0999999999999996</cx:pt>
          <cx:pt idx="181">7.4000000000000004</cx:pt>
          <cx:pt idx="182">8.9000000000000004</cx:pt>
          <cx:pt idx="183">8.0999999999999996</cx:pt>
          <cx:pt idx="184">9.5</cx:pt>
          <cx:pt idx="185">8</cx:pt>
          <cx:pt idx="186">8.6999999999999993</cx:pt>
          <cx:pt idx="187">9.6999999999999993</cx:pt>
          <cx:pt idx="188">9.5</cx:pt>
          <cx:pt idx="189">9.5</cx:pt>
          <cx:pt idx="190">9.5</cx:pt>
          <cx:pt idx="191">9.3000000000000007</cx:pt>
          <cx:pt idx="192">9.5</cx:pt>
          <cx:pt idx="193">9</cx:pt>
          <cx:pt idx="194">9</cx:pt>
          <cx:pt idx="195">7.2999999999999998</cx:pt>
          <cx:pt idx="196">8.9000000000000004</cx:pt>
          <cx:pt idx="197">9.1999999999999993</cx:pt>
          <cx:pt idx="198">9.4000000000000004</cx:pt>
          <cx:pt idx="199">7.7000000000000002</cx:pt>
          <cx:pt idx="200">9.1999999999999993</cx:pt>
          <cx:pt idx="201">8.6999999999999993</cx:pt>
          <cx:pt idx="202">9.0999999999999996</cx:pt>
          <cx:pt idx="203">9.6999999999999993</cx:pt>
          <cx:pt idx="204">9.3000000000000007</cx:pt>
          <cx:pt idx="205">9.1999999999999993</cx:pt>
          <cx:pt idx="206">9.3000000000000007</cx:pt>
          <cx:pt idx="207">8.4000000000000004</cx:pt>
          <cx:pt idx="208">9.9000000000000004</cx:pt>
          <cx:pt idx="209">9</cx:pt>
          <cx:pt idx="210">9.9000000000000004</cx:pt>
          <cx:pt idx="211">9.5</cx:pt>
          <cx:pt idx="212">8.0999999999999996</cx:pt>
          <cx:pt idx="213">8.0999999999999996</cx:pt>
          <cx:pt idx="214">8.0999999999999996</cx:pt>
          <cx:pt idx="215">10</cx:pt>
          <cx:pt idx="216">7.5999999999999996</cx:pt>
          <cx:pt idx="217">10</cx:pt>
        </cx:lvl>
      </cx:numDim>
    </cx:data>
  </cx:chartData>
  <cx:chart>
    <cx:title pos="t" align="ctr" overlay="0">
      <cx:tx>
        <cx:txData>
          <cx:v>Critic Reviews for Selected Games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Critic Reviews for Selected Games</a:t>
          </a:r>
        </a:p>
      </cx:txPr>
    </cx:title>
    <cx:plotArea>
      <cx:plotAreaRegion>
        <cx:series layoutId="clusteredColumn" uniqueId="{887E4FD1-6EDA-4FE8-A887-476B05201148}">
          <cx:dataLabels>
            <cx:visibility seriesName="0" categoryName="0" value="1"/>
          </cx:dataLabels>
          <cx:dataId val="0"/>
          <cx:layoutPr>
            <cx:binning intervalClosed="r">
              <cx:binCount val="10"/>
            </cx:binning>
          </cx:layoutPr>
        </cx:series>
      </cx:plotAreaRegion>
      <cx:axis id="0">
        <cx:catScaling gapWidth="0.330000013"/>
        <cx:title>
          <cx:tx>
            <cx:txData>
              <cx:v>Review Score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Review Score</a:t>
              </a:r>
            </a:p>
          </cx:txPr>
        </cx:title>
        <cx:tickLabels/>
      </cx:axis>
      <cx:axis id="1">
        <cx:valScaling max="200"/>
        <cx:title>
          <cx:tx>
            <cx:txData>
              <cx:v>Number of Reviews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Number of Reviews</a:t>
              </a:r>
            </a:p>
          </cx:txPr>
        </cx:title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7D3-F8EC-4140-BB3D-B69C88549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Users and Critics in Video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2FE45-EAD8-4A92-A64D-57C047359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A Study To Find a Unified or Divided Favorite Genre</a:t>
            </a:r>
          </a:p>
          <a:p>
            <a:pPr algn="ctr"/>
            <a:r>
              <a:rPr lang="en-US" dirty="0"/>
              <a:t>Codi Uhouse </a:t>
            </a:r>
          </a:p>
          <a:p>
            <a:pPr algn="ctr"/>
            <a:r>
              <a:rPr lang="en-US" dirty="0"/>
              <a:t>TR DSCI 101</a:t>
            </a:r>
          </a:p>
        </p:txBody>
      </p:sp>
    </p:spTree>
    <p:extLst>
      <p:ext uri="{BB962C8B-B14F-4D97-AF65-F5344CB8AC3E}">
        <p14:creationId xmlns:p14="http://schemas.microsoft.com/office/powerpoint/2010/main" val="173619703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6C1B-9339-41EE-8E31-0DECC11A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10 Genres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7012-9537-4EB2-B7DF-FD455F549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“Misc.” genre exists to define games that belong in genres that are only represented by a few games. (Wii Play)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520BCC-1167-491D-808C-5C4C154F4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82093"/>
              </p:ext>
            </p:extLst>
          </p:nvPr>
        </p:nvGraphicFramePr>
        <p:xfrm>
          <a:off x="2589212" y="2821486"/>
          <a:ext cx="8915400" cy="308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782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B9F4-C66D-43A9-AFCD-E2B0FDFD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2ED3-5D0A-4C0B-9357-807E076E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analyze the data:</a:t>
            </a:r>
          </a:p>
          <a:p>
            <a:pPr lvl="1"/>
            <a:r>
              <a:rPr lang="en-US" dirty="0"/>
              <a:t>Two Pivot Tables</a:t>
            </a:r>
          </a:p>
          <a:p>
            <a:pPr lvl="1"/>
            <a:r>
              <a:rPr lang="en-US" dirty="0"/>
              <a:t>Aesthetically look better than the mixture of both</a:t>
            </a:r>
          </a:p>
          <a:p>
            <a:pPr lvl="1"/>
            <a:r>
              <a:rPr lang="en-US" dirty="0"/>
              <a:t>One with User Scores vs Genres with Genres as values. Other replaces User Scores with Critic Scores</a:t>
            </a:r>
          </a:p>
          <a:p>
            <a:pPr lvl="1"/>
            <a:r>
              <a:rPr lang="en-US" dirty="0"/>
              <a:t>Tables sorted low to high with scores and left to right.</a:t>
            </a:r>
          </a:p>
          <a:p>
            <a:pPr lvl="1"/>
            <a:endParaRPr lang="en-US" dirty="0"/>
          </a:p>
          <a:p>
            <a:r>
              <a:rPr lang="en-US" dirty="0"/>
              <a:t>For both tables:</a:t>
            </a:r>
          </a:p>
          <a:p>
            <a:pPr lvl="1"/>
            <a:r>
              <a:rPr lang="en-US" dirty="0"/>
              <a:t>Slicers used for user and critic scores to show values between 9 and 10</a:t>
            </a:r>
          </a:p>
          <a:p>
            <a:pPr lvl="1"/>
            <a:r>
              <a:rPr lang="en-US" dirty="0"/>
              <a:t>Misc. category taken out of genres</a:t>
            </a:r>
          </a:p>
        </p:txBody>
      </p:sp>
    </p:spTree>
    <p:extLst>
      <p:ext uri="{BB962C8B-B14F-4D97-AF65-F5344CB8AC3E}">
        <p14:creationId xmlns:p14="http://schemas.microsoft.com/office/powerpoint/2010/main" val="1485191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3536-4F36-4319-B42E-5EED0C28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The Genres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33D27-3013-46FE-8F98-671D0FA1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critics, the genre with the greatest number of high average reviews was the action genre.</a:t>
            </a:r>
          </a:p>
          <a:p>
            <a:r>
              <a:rPr lang="en-US" dirty="0"/>
              <a:t>For users, the role-playing genre was found.</a:t>
            </a:r>
          </a:p>
          <a:p>
            <a:r>
              <a:rPr lang="en-US" dirty="0"/>
              <a:t>Tables in a second, but:</a:t>
            </a:r>
          </a:p>
          <a:p>
            <a:pPr lvl="1"/>
            <a:r>
              <a:rPr lang="en-US" dirty="0"/>
              <a:t>The data proved a hunch that games that have everything on the table will most likely have the highest reviews.</a:t>
            </a:r>
          </a:p>
          <a:p>
            <a:pPr lvl="1"/>
            <a:r>
              <a:rPr lang="en-US" dirty="0"/>
              <a:t>This information could be used to predict what genre would be liked by what group the most given the game is well made.</a:t>
            </a:r>
          </a:p>
        </p:txBody>
      </p:sp>
    </p:spTree>
    <p:extLst>
      <p:ext uri="{BB962C8B-B14F-4D97-AF65-F5344CB8AC3E}">
        <p14:creationId xmlns:p14="http://schemas.microsoft.com/office/powerpoint/2010/main" val="977034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2F91-0589-4C38-B903-5C52EE34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…Shown In This Table (Critics)…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1F41F3-FBEE-4D03-826F-86F2B31CB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66595"/>
              </p:ext>
            </p:extLst>
          </p:nvPr>
        </p:nvGraphicFramePr>
        <p:xfrm>
          <a:off x="2267211" y="2066794"/>
          <a:ext cx="9237401" cy="4167098"/>
        </p:xfrm>
        <a:graphic>
          <a:graphicData uri="http://schemas.openxmlformats.org/drawingml/2006/table">
            <a:tbl>
              <a:tblPr/>
              <a:tblGrid>
                <a:gridCol w="1102921">
                  <a:extLst>
                    <a:ext uri="{9D8B030D-6E8A-4147-A177-3AD203B41FA5}">
                      <a16:colId xmlns:a16="http://schemas.microsoft.com/office/drawing/2014/main" val="835101341"/>
                    </a:ext>
                  </a:extLst>
                </a:gridCol>
                <a:gridCol w="1227847">
                  <a:extLst>
                    <a:ext uri="{9D8B030D-6E8A-4147-A177-3AD203B41FA5}">
                      <a16:colId xmlns:a16="http://schemas.microsoft.com/office/drawing/2014/main" val="526030496"/>
                    </a:ext>
                  </a:extLst>
                </a:gridCol>
                <a:gridCol w="599647">
                  <a:extLst>
                    <a:ext uri="{9D8B030D-6E8A-4147-A177-3AD203B41FA5}">
                      <a16:colId xmlns:a16="http://schemas.microsoft.com/office/drawing/2014/main" val="61931725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val="3251610774"/>
                    </a:ext>
                  </a:extLst>
                </a:gridCol>
                <a:gridCol w="656754">
                  <a:extLst>
                    <a:ext uri="{9D8B030D-6E8A-4147-A177-3AD203B41FA5}">
                      <a16:colId xmlns:a16="http://schemas.microsoft.com/office/drawing/2014/main" val="556602547"/>
                    </a:ext>
                  </a:extLst>
                </a:gridCol>
                <a:gridCol w="785250">
                  <a:extLst>
                    <a:ext uri="{9D8B030D-6E8A-4147-A177-3AD203B41FA5}">
                      <a16:colId xmlns:a16="http://schemas.microsoft.com/office/drawing/2014/main" val="45256549"/>
                    </a:ext>
                  </a:extLst>
                </a:gridCol>
                <a:gridCol w="613923">
                  <a:extLst>
                    <a:ext uri="{9D8B030D-6E8A-4147-A177-3AD203B41FA5}">
                      <a16:colId xmlns:a16="http://schemas.microsoft.com/office/drawing/2014/main" val="1833486046"/>
                    </a:ext>
                  </a:extLst>
                </a:gridCol>
                <a:gridCol w="1274247">
                  <a:extLst>
                    <a:ext uri="{9D8B030D-6E8A-4147-A177-3AD203B41FA5}">
                      <a16:colId xmlns:a16="http://schemas.microsoft.com/office/drawing/2014/main" val="3153816369"/>
                    </a:ext>
                  </a:extLst>
                </a:gridCol>
                <a:gridCol w="503275">
                  <a:extLst>
                    <a:ext uri="{9D8B030D-6E8A-4147-A177-3AD203B41FA5}">
                      <a16:colId xmlns:a16="http://schemas.microsoft.com/office/drawing/2014/main" val="2096856531"/>
                    </a:ext>
                  </a:extLst>
                </a:gridCol>
                <a:gridCol w="460441">
                  <a:extLst>
                    <a:ext uri="{9D8B030D-6E8A-4147-A177-3AD203B41FA5}">
                      <a16:colId xmlns:a16="http://schemas.microsoft.com/office/drawing/2014/main" val="1675546429"/>
                    </a:ext>
                  </a:extLst>
                </a:gridCol>
                <a:gridCol w="628200">
                  <a:extLst>
                    <a:ext uri="{9D8B030D-6E8A-4147-A177-3AD203B41FA5}">
                      <a16:colId xmlns:a16="http://schemas.microsoft.com/office/drawing/2014/main" val="3511295542"/>
                    </a:ext>
                  </a:extLst>
                </a:gridCol>
                <a:gridCol w="471149">
                  <a:extLst>
                    <a:ext uri="{9D8B030D-6E8A-4147-A177-3AD203B41FA5}">
                      <a16:colId xmlns:a16="http://schemas.microsoft.com/office/drawing/2014/main" val="2538559474"/>
                    </a:ext>
                  </a:extLst>
                </a:gridCol>
              </a:tblGrid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of Genre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7200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Role-Playing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Action-Adventure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62976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817426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25880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51963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73291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442793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45922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226980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887007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314824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18907"/>
                  </a:ext>
                </a:extLst>
              </a:tr>
              <a:tr h="32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528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8586EB-E019-4E5C-8469-46C87C47E103}"/>
              </a:ext>
            </a:extLst>
          </p:cNvPr>
          <p:cNvSpPr/>
          <p:nvPr/>
        </p:nvSpPr>
        <p:spPr>
          <a:xfrm>
            <a:off x="3216729" y="2416629"/>
            <a:ext cx="1387928" cy="3817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6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B57-9BC8-420B-AB46-E084CF55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…And This One (Users)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8CE468-00F9-42C6-A112-6C12182D4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306396"/>
              </p:ext>
            </p:extLst>
          </p:nvPr>
        </p:nvGraphicFramePr>
        <p:xfrm>
          <a:off x="2292263" y="2029216"/>
          <a:ext cx="9212350" cy="4204681"/>
        </p:xfrm>
        <a:graphic>
          <a:graphicData uri="http://schemas.openxmlformats.org/drawingml/2006/table">
            <a:tbl>
              <a:tblPr/>
              <a:tblGrid>
                <a:gridCol w="1003389">
                  <a:extLst>
                    <a:ext uri="{9D8B030D-6E8A-4147-A177-3AD203B41FA5}">
                      <a16:colId xmlns:a16="http://schemas.microsoft.com/office/drawing/2014/main" val="3303315339"/>
                    </a:ext>
                  </a:extLst>
                </a:gridCol>
                <a:gridCol w="1117041">
                  <a:extLst>
                    <a:ext uri="{9D8B030D-6E8A-4147-A177-3AD203B41FA5}">
                      <a16:colId xmlns:a16="http://schemas.microsoft.com/office/drawing/2014/main" val="1796390625"/>
                    </a:ext>
                  </a:extLst>
                </a:gridCol>
                <a:gridCol w="545533">
                  <a:extLst>
                    <a:ext uri="{9D8B030D-6E8A-4147-A177-3AD203B41FA5}">
                      <a16:colId xmlns:a16="http://schemas.microsoft.com/office/drawing/2014/main" val="1793978346"/>
                    </a:ext>
                  </a:extLst>
                </a:gridCol>
                <a:gridCol w="457858">
                  <a:extLst>
                    <a:ext uri="{9D8B030D-6E8A-4147-A177-3AD203B41FA5}">
                      <a16:colId xmlns:a16="http://schemas.microsoft.com/office/drawing/2014/main" val="3307271263"/>
                    </a:ext>
                  </a:extLst>
                </a:gridCol>
                <a:gridCol w="597487">
                  <a:extLst>
                    <a:ext uri="{9D8B030D-6E8A-4147-A177-3AD203B41FA5}">
                      <a16:colId xmlns:a16="http://schemas.microsoft.com/office/drawing/2014/main" val="1971197158"/>
                    </a:ext>
                  </a:extLst>
                </a:gridCol>
                <a:gridCol w="714387">
                  <a:extLst>
                    <a:ext uri="{9D8B030D-6E8A-4147-A177-3AD203B41FA5}">
                      <a16:colId xmlns:a16="http://schemas.microsoft.com/office/drawing/2014/main" val="2761285586"/>
                    </a:ext>
                  </a:extLst>
                </a:gridCol>
                <a:gridCol w="558521">
                  <a:extLst>
                    <a:ext uri="{9D8B030D-6E8A-4147-A177-3AD203B41FA5}">
                      <a16:colId xmlns:a16="http://schemas.microsoft.com/office/drawing/2014/main" val="547329664"/>
                    </a:ext>
                  </a:extLst>
                </a:gridCol>
                <a:gridCol w="571510">
                  <a:extLst>
                    <a:ext uri="{9D8B030D-6E8A-4147-A177-3AD203B41FA5}">
                      <a16:colId xmlns:a16="http://schemas.microsoft.com/office/drawing/2014/main" val="3333058187"/>
                    </a:ext>
                  </a:extLst>
                </a:gridCol>
                <a:gridCol w="457858">
                  <a:extLst>
                    <a:ext uri="{9D8B030D-6E8A-4147-A177-3AD203B41FA5}">
                      <a16:colId xmlns:a16="http://schemas.microsoft.com/office/drawing/2014/main" val="968849464"/>
                    </a:ext>
                  </a:extLst>
                </a:gridCol>
                <a:gridCol w="1159255">
                  <a:extLst>
                    <a:ext uri="{9D8B030D-6E8A-4147-A177-3AD203B41FA5}">
                      <a16:colId xmlns:a16="http://schemas.microsoft.com/office/drawing/2014/main" val="439138557"/>
                    </a:ext>
                  </a:extLst>
                </a:gridCol>
                <a:gridCol w="727376">
                  <a:extLst>
                    <a:ext uri="{9D8B030D-6E8A-4147-A177-3AD203B41FA5}">
                      <a16:colId xmlns:a16="http://schemas.microsoft.com/office/drawing/2014/main" val="3409894217"/>
                    </a:ext>
                  </a:extLst>
                </a:gridCol>
                <a:gridCol w="454611">
                  <a:extLst>
                    <a:ext uri="{9D8B030D-6E8A-4147-A177-3AD203B41FA5}">
                      <a16:colId xmlns:a16="http://schemas.microsoft.com/office/drawing/2014/main" val="3917173544"/>
                    </a:ext>
                  </a:extLst>
                </a:gridCol>
                <a:gridCol w="428633">
                  <a:extLst>
                    <a:ext uri="{9D8B030D-6E8A-4147-A177-3AD203B41FA5}">
                      <a16:colId xmlns:a16="http://schemas.microsoft.com/office/drawing/2014/main" val="4004136185"/>
                    </a:ext>
                  </a:extLst>
                </a:gridCol>
                <a:gridCol w="418891">
                  <a:extLst>
                    <a:ext uri="{9D8B030D-6E8A-4147-A177-3AD203B41FA5}">
                      <a16:colId xmlns:a16="http://schemas.microsoft.com/office/drawing/2014/main" val="1420041264"/>
                    </a:ext>
                  </a:extLst>
                </a:gridCol>
              </a:tblGrid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of Genre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Labels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59004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Role-Playing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Shooter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Adventure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Fighting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Racing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Action-Adventure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9966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64723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280486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70531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07691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47721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975469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671229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92853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875519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555964"/>
                  </a:ext>
                </a:extLst>
              </a:tr>
              <a:tr h="323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4" marR="9444" marT="9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3267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66655F-1120-4CA9-B5BC-C2A6BA40BAB0}"/>
              </a:ext>
            </a:extLst>
          </p:cNvPr>
          <p:cNvSpPr/>
          <p:nvPr/>
        </p:nvSpPr>
        <p:spPr>
          <a:xfrm>
            <a:off x="3216729" y="2416629"/>
            <a:ext cx="1208314" cy="3817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1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7F85-DEA0-473B-AC27-724B33E6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2FD9-13E7-4BA9-9676-0EF65659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future:</a:t>
            </a:r>
          </a:p>
          <a:p>
            <a:pPr lvl="1"/>
            <a:r>
              <a:rPr lang="en-US" dirty="0"/>
              <a:t>Could allow the pivot tables to include scores between 7 and 10 to see if the genres change easily.</a:t>
            </a:r>
          </a:p>
          <a:p>
            <a:pPr lvl="1"/>
            <a:r>
              <a:rPr lang="en-US" dirty="0"/>
              <a:t>What genres have the highest total units shipped?</a:t>
            </a:r>
          </a:p>
          <a:p>
            <a:pPr lvl="1"/>
            <a:r>
              <a:rPr lang="en-US" dirty="0"/>
              <a:t>What developer / publisher has the highest users vs. critic reviews?</a:t>
            </a:r>
          </a:p>
        </p:txBody>
      </p:sp>
    </p:spTree>
    <p:extLst>
      <p:ext uri="{BB962C8B-B14F-4D97-AF65-F5344CB8AC3E}">
        <p14:creationId xmlns:p14="http://schemas.microsoft.com/office/powerpoint/2010/main" val="3692314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792E-51E6-46C2-81EB-6A00D022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87296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13A3-6F82-4B80-9242-592C8B16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Overview: Subject and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163A-0725-4F30-ABAA-62425A70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subject of the study was video games.</a:t>
            </a:r>
          </a:p>
          <a:p>
            <a:pPr lvl="1"/>
            <a:r>
              <a:rPr lang="en-US" dirty="0"/>
              <a:t>Specifically, the relation between the genres and user / critic reviews.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Question: What genres have the highest average user and critic reviews? Do critics and users put their highest reviews on the same or different genres?</a:t>
            </a:r>
          </a:p>
          <a:p>
            <a:pPr lvl="1"/>
            <a:r>
              <a:rPr lang="en-US" dirty="0"/>
              <a:t>Want to focus on the genre with the greatest amount of high reviews (9 and 10).</a:t>
            </a:r>
          </a:p>
          <a:p>
            <a:pPr lvl="1"/>
            <a:endParaRPr lang="en-US" dirty="0"/>
          </a:p>
          <a:p>
            <a:r>
              <a:rPr lang="en-US" dirty="0"/>
              <a:t>Through an arduous process involving three years the answer was found.</a:t>
            </a:r>
          </a:p>
          <a:p>
            <a:pPr lvl="1"/>
            <a:r>
              <a:rPr lang="en-US" dirty="0"/>
              <a:t>Just kidding.</a:t>
            </a:r>
          </a:p>
        </p:txBody>
      </p:sp>
    </p:spTree>
    <p:extLst>
      <p:ext uri="{BB962C8B-B14F-4D97-AF65-F5344CB8AC3E}">
        <p14:creationId xmlns:p14="http://schemas.microsoft.com/office/powerpoint/2010/main" val="675802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D644-341E-4AFF-905F-6992EC2B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Overview: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4065B-C72F-409C-A862-061E45C6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(Greatest number of high reviews (9 and 10)):</a:t>
            </a:r>
          </a:p>
          <a:p>
            <a:pPr lvl="1"/>
            <a:r>
              <a:rPr lang="en-US" dirty="0"/>
              <a:t>Critics: Action</a:t>
            </a:r>
          </a:p>
          <a:p>
            <a:pPr lvl="1"/>
            <a:r>
              <a:rPr lang="en-US" dirty="0"/>
              <a:t>Users: Role-Playing</a:t>
            </a:r>
          </a:p>
          <a:p>
            <a:pPr lvl="1"/>
            <a:endParaRPr lang="en-US" dirty="0"/>
          </a:p>
          <a:p>
            <a:r>
              <a:rPr lang="en-US" dirty="0"/>
              <a:t>Some Definitions:</a:t>
            </a:r>
          </a:p>
          <a:p>
            <a:pPr lvl="1"/>
            <a:r>
              <a:rPr lang="en-US" dirty="0"/>
              <a:t>As some people in this group may not be gamers:</a:t>
            </a:r>
          </a:p>
          <a:p>
            <a:pPr lvl="2"/>
            <a:r>
              <a:rPr lang="en-US" dirty="0"/>
              <a:t>Action games typically involve shooters and fighting games.</a:t>
            </a:r>
          </a:p>
          <a:p>
            <a:pPr lvl="2"/>
            <a:r>
              <a:rPr lang="en-US" dirty="0"/>
              <a:t>Role-playing games typically involve the player making a character and going through a large, open world or at least a well designed one. (Skyrim)</a:t>
            </a:r>
          </a:p>
        </p:txBody>
      </p:sp>
    </p:spTree>
    <p:extLst>
      <p:ext uri="{BB962C8B-B14F-4D97-AF65-F5344CB8AC3E}">
        <p14:creationId xmlns:p14="http://schemas.microsoft.com/office/powerpoint/2010/main" val="812745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F5A4-F633-4F7D-A00A-445FB2E2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Overview: File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AB42-5DD4-4ACF-B67D-A00B02F6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came from Kaggle.com</a:t>
            </a:r>
          </a:p>
          <a:p>
            <a:pPr lvl="1"/>
            <a:r>
              <a:rPr lang="en-US" dirty="0"/>
              <a:t>Originally from Video Game Sales dataset.</a:t>
            </a:r>
          </a:p>
          <a:p>
            <a:pPr lvl="2"/>
            <a:r>
              <a:rPr lang="en-US" dirty="0"/>
              <a:t>Dataset expanded from 2016 game sales dataset.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CSV Format</a:t>
            </a:r>
          </a:p>
          <a:p>
            <a:pPr lvl="1"/>
            <a:r>
              <a:rPr lang="en-US" dirty="0"/>
              <a:t>16 Fields</a:t>
            </a:r>
          </a:p>
          <a:p>
            <a:pPr lvl="1"/>
            <a:r>
              <a:rPr lang="en-US" dirty="0"/>
              <a:t>55792 Records</a:t>
            </a:r>
          </a:p>
          <a:p>
            <a:pPr lvl="1"/>
            <a:r>
              <a:rPr lang="en-US" dirty="0"/>
              <a:t>~3,300KB</a:t>
            </a:r>
          </a:p>
        </p:txBody>
      </p:sp>
    </p:spTree>
    <p:extLst>
      <p:ext uri="{BB962C8B-B14F-4D97-AF65-F5344CB8AC3E}">
        <p14:creationId xmlns:p14="http://schemas.microsoft.com/office/powerpoint/2010/main" val="21762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B003-560C-484F-8931-235EAFD8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Overview: Data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4C67-ABA8-4769-8BF3-4E14F7F3A5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</a:t>
            </a:r>
          </a:p>
          <a:p>
            <a:r>
              <a:rPr lang="en-US" dirty="0"/>
              <a:t>Name</a:t>
            </a:r>
          </a:p>
          <a:p>
            <a:r>
              <a:rPr lang="en-US" b="1" dirty="0"/>
              <a:t>Genre</a:t>
            </a:r>
          </a:p>
          <a:p>
            <a:r>
              <a:rPr lang="en-US" dirty="0"/>
              <a:t>ESRB Rating</a:t>
            </a:r>
          </a:p>
          <a:p>
            <a:r>
              <a:rPr lang="en-US" dirty="0"/>
              <a:t>Platform</a:t>
            </a:r>
          </a:p>
          <a:p>
            <a:r>
              <a:rPr lang="en-US" dirty="0"/>
              <a:t>Publisher</a:t>
            </a:r>
          </a:p>
          <a:p>
            <a:r>
              <a:rPr lang="en-US" dirty="0"/>
              <a:t>Developer</a:t>
            </a:r>
          </a:p>
          <a:p>
            <a:r>
              <a:rPr lang="en-US" b="1" dirty="0"/>
              <a:t>Critic Score </a:t>
            </a:r>
            <a:r>
              <a:rPr lang="en-US" dirty="0"/>
              <a:t>(Ave. Reviews 0 to 10)</a:t>
            </a:r>
            <a:endParaRPr lang="en-US" b="1" dirty="0"/>
          </a:p>
          <a:p>
            <a:r>
              <a:rPr lang="en-US" b="1" dirty="0"/>
              <a:t>User Score   </a:t>
            </a:r>
            <a:r>
              <a:rPr lang="en-US" dirty="0"/>
              <a:t>(Ave. Reviews 0 to 10)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B263A-D36C-4B55-AC61-DF89962BC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Shipped</a:t>
            </a:r>
          </a:p>
          <a:p>
            <a:r>
              <a:rPr lang="en-US" dirty="0"/>
              <a:t>Global Sales (Millions)</a:t>
            </a:r>
          </a:p>
          <a:p>
            <a:r>
              <a:rPr lang="en-US" dirty="0"/>
              <a:t>NA Sales (Millions)</a:t>
            </a:r>
          </a:p>
          <a:p>
            <a:r>
              <a:rPr lang="en-US" dirty="0"/>
              <a:t>PAL Sales (Millions)</a:t>
            </a:r>
          </a:p>
          <a:p>
            <a:r>
              <a:rPr lang="en-US" dirty="0"/>
              <a:t>JP Sales (Millions)</a:t>
            </a:r>
          </a:p>
          <a:p>
            <a:r>
              <a:rPr lang="en-US" dirty="0"/>
              <a:t>Other Sales (Millions)</a:t>
            </a:r>
          </a:p>
          <a:p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234437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97E2-4AAA-43F2-9CC1-9AD47E82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In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BD75-4D26-4CB4-B83C-FE173186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thousands of blanks throughout the document and in the important fields.</a:t>
            </a:r>
          </a:p>
          <a:p>
            <a:pPr lvl="1"/>
            <a:r>
              <a:rPr lang="en-US" dirty="0"/>
              <a:t>Replace all blanks with “NA” so there is a reason for no data.</a:t>
            </a:r>
          </a:p>
          <a:p>
            <a:pPr lvl="1"/>
            <a:endParaRPr lang="en-US" dirty="0"/>
          </a:p>
          <a:p>
            <a:r>
              <a:rPr lang="en-US" dirty="0"/>
              <a:t>User and critic scores can be skewed by only one score in user and none in critic.</a:t>
            </a:r>
          </a:p>
          <a:p>
            <a:pPr lvl="1"/>
            <a:r>
              <a:rPr lang="en-US" dirty="0"/>
              <a:t>Data filtered so that only the games with both a critic AND user score are listed.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2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C385-E7FC-480E-AB94-6F41E68C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F9CA-7783-48F5-BA0D-A064B0455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Average user review scores for a game (0 to 10).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All Fields: 218</a:t>
            </a:r>
          </a:p>
          <a:p>
            <a:r>
              <a:rPr lang="en-US" b="1" dirty="0"/>
              <a:t>Numbers: 218</a:t>
            </a:r>
          </a:p>
          <a:p>
            <a:r>
              <a:rPr lang="en-US" b="1" dirty="0"/>
              <a:t>Blanks: 0</a:t>
            </a:r>
          </a:p>
          <a:p>
            <a:r>
              <a:rPr lang="en-US" b="1" dirty="0"/>
              <a:t>NA: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Max: 10</a:t>
            </a:r>
          </a:p>
          <a:p>
            <a:pPr marL="0" indent="0">
              <a:buNone/>
            </a:pPr>
            <a:r>
              <a:rPr lang="en-US" b="1" dirty="0"/>
              <a:t>Q3: 9.3</a:t>
            </a:r>
          </a:p>
          <a:p>
            <a:pPr marL="0" indent="0">
              <a:buNone/>
            </a:pPr>
            <a:r>
              <a:rPr lang="en-US" b="1" dirty="0"/>
              <a:t>Q2: 8.9</a:t>
            </a:r>
          </a:p>
          <a:p>
            <a:pPr marL="0" indent="0">
              <a:buNone/>
            </a:pPr>
            <a:r>
              <a:rPr lang="en-US" b="1" dirty="0"/>
              <a:t>Q1: 8</a:t>
            </a:r>
          </a:p>
          <a:p>
            <a:pPr marL="0" indent="0">
              <a:buNone/>
            </a:pPr>
            <a:r>
              <a:rPr lang="en-US" b="1" dirty="0"/>
              <a:t>Min: 3.8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32AD350F-1C51-4C93-82CB-47B81C98B7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3880422"/>
                  </p:ext>
                </p:extLst>
              </p:nvPr>
            </p:nvGraphicFramePr>
            <p:xfrm>
              <a:off x="4233796" y="2555310"/>
              <a:ext cx="7270815" cy="34608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32AD350F-1C51-4C93-82CB-47B81C98B7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3796" y="2555310"/>
                <a:ext cx="7270815" cy="346083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D5064FF8-8182-491F-825E-667E8CD94F5A}"/>
              </a:ext>
            </a:extLst>
          </p:cNvPr>
          <p:cNvSpPr/>
          <p:nvPr/>
        </p:nvSpPr>
        <p:spPr>
          <a:xfrm>
            <a:off x="9771018" y="3429000"/>
            <a:ext cx="287382" cy="149569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D7C3A-FEBD-4A0B-9F53-473683A02F1F}"/>
              </a:ext>
            </a:extLst>
          </p:cNvPr>
          <p:cNvSpPr txBox="1"/>
          <p:nvPr/>
        </p:nvSpPr>
        <p:spPr>
          <a:xfrm>
            <a:off x="9059092" y="3059668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Average: 8.6</a:t>
            </a:r>
          </a:p>
        </p:txBody>
      </p:sp>
    </p:spTree>
    <p:extLst>
      <p:ext uri="{BB962C8B-B14F-4D97-AF65-F5344CB8AC3E}">
        <p14:creationId xmlns:p14="http://schemas.microsoft.com/office/powerpoint/2010/main" val="3677297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73D6-F83E-412C-86BE-A1962F82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Critic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1A48-0775-4B67-8525-8B48E251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Average critic review scores for a game (0 to 10).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All Fields: 218</a:t>
            </a:r>
          </a:p>
          <a:p>
            <a:r>
              <a:rPr lang="en-US" b="1" dirty="0"/>
              <a:t>Numbers: 218</a:t>
            </a:r>
          </a:p>
          <a:p>
            <a:r>
              <a:rPr lang="en-US" b="1" dirty="0"/>
              <a:t>Blanks: 0</a:t>
            </a:r>
          </a:p>
          <a:p>
            <a:r>
              <a:rPr lang="en-US" b="1" dirty="0"/>
              <a:t>NA: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Max: 10</a:t>
            </a:r>
          </a:p>
          <a:p>
            <a:pPr marL="0" indent="0">
              <a:buNone/>
            </a:pPr>
            <a:r>
              <a:rPr lang="en-US" b="1" dirty="0"/>
              <a:t>Q3: 9.1</a:t>
            </a:r>
          </a:p>
          <a:p>
            <a:pPr marL="0" indent="0">
              <a:buNone/>
            </a:pPr>
            <a:r>
              <a:rPr lang="en-US" b="1" dirty="0"/>
              <a:t>Q2: 8.2</a:t>
            </a:r>
          </a:p>
          <a:p>
            <a:pPr marL="0" indent="0">
              <a:buNone/>
            </a:pPr>
            <a:r>
              <a:rPr lang="en-US" b="1" dirty="0"/>
              <a:t>Q1: 7.5</a:t>
            </a:r>
          </a:p>
          <a:p>
            <a:pPr marL="0" indent="0">
              <a:buNone/>
            </a:pPr>
            <a:r>
              <a:rPr lang="en-US" b="1" dirty="0"/>
              <a:t>Min: 3.5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AA5FA538-7753-45ED-91EA-1D3C468B094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08382596"/>
                  </p:ext>
                </p:extLst>
              </p:nvPr>
            </p:nvGraphicFramePr>
            <p:xfrm>
              <a:off x="4233797" y="2455101"/>
              <a:ext cx="7270815" cy="36847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AA5FA538-7753-45ED-91EA-1D3C468B09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3797" y="2455101"/>
                <a:ext cx="7270815" cy="368472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57B7A399-0E37-4150-A33D-BA2FF3A0B838}"/>
              </a:ext>
            </a:extLst>
          </p:cNvPr>
          <p:cNvSpPr/>
          <p:nvPr/>
        </p:nvSpPr>
        <p:spPr>
          <a:xfrm>
            <a:off x="9459097" y="3274562"/>
            <a:ext cx="287382" cy="149569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2570E-9600-4D13-B5F4-5202DF19B972}"/>
              </a:ext>
            </a:extLst>
          </p:cNvPr>
          <p:cNvSpPr txBox="1"/>
          <p:nvPr/>
        </p:nvSpPr>
        <p:spPr>
          <a:xfrm>
            <a:off x="8729209" y="2873829"/>
            <a:ext cx="17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Average: 8.1</a:t>
            </a:r>
          </a:p>
        </p:txBody>
      </p:sp>
    </p:spTree>
    <p:extLst>
      <p:ext uri="{BB962C8B-B14F-4D97-AF65-F5344CB8AC3E}">
        <p14:creationId xmlns:p14="http://schemas.microsoft.com/office/powerpoint/2010/main" val="2926220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A3D3-FB3B-4E43-99B0-AC12F652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316-CB73-4F57-A9C1-48777675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Fields: 218</a:t>
            </a:r>
          </a:p>
          <a:p>
            <a:r>
              <a:rPr lang="en-US" b="1" dirty="0"/>
              <a:t>Numbers: 0</a:t>
            </a:r>
          </a:p>
          <a:p>
            <a:r>
              <a:rPr lang="en-US" b="1" dirty="0"/>
              <a:t>Blanks: 0</a:t>
            </a:r>
          </a:p>
          <a:p>
            <a:r>
              <a:rPr lang="en-US" b="1" dirty="0"/>
              <a:t>NA: 0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E85AB3-B8E6-4753-AE93-491947737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86310"/>
              </p:ext>
            </p:extLst>
          </p:nvPr>
        </p:nvGraphicFramePr>
        <p:xfrm>
          <a:off x="5719762" y="1905000"/>
          <a:ext cx="5784849" cy="4006224"/>
        </p:xfrm>
        <a:graphic>
          <a:graphicData uri="http://schemas.openxmlformats.org/drawingml/2006/table">
            <a:tbl>
              <a:tblPr/>
              <a:tblGrid>
                <a:gridCol w="2684834">
                  <a:extLst>
                    <a:ext uri="{9D8B030D-6E8A-4147-A177-3AD203B41FA5}">
                      <a16:colId xmlns:a16="http://schemas.microsoft.com/office/drawing/2014/main" val="1161190097"/>
                    </a:ext>
                  </a:extLst>
                </a:gridCol>
                <a:gridCol w="1771438">
                  <a:extLst>
                    <a:ext uri="{9D8B030D-6E8A-4147-A177-3AD203B41FA5}">
                      <a16:colId xmlns:a16="http://schemas.microsoft.com/office/drawing/2014/main" val="3235626173"/>
                    </a:ext>
                  </a:extLst>
                </a:gridCol>
                <a:gridCol w="1328577">
                  <a:extLst>
                    <a:ext uri="{9D8B030D-6E8A-4147-A177-3AD203B41FA5}">
                      <a16:colId xmlns:a16="http://schemas.microsoft.com/office/drawing/2014/main" val="1808444259"/>
                    </a:ext>
                  </a:extLst>
                </a:gridCol>
              </a:tblGrid>
              <a:tr h="262089">
                <a:tc>
                  <a:txBody>
                    <a:bodyPr/>
                    <a:lstStyle/>
                    <a:p>
                      <a:pPr algn="ctr" fontAlgn="ctr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912312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52141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239606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Role-Playing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69996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00144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34203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Fighting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87031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03832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23050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33221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Action-Adventure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739892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726271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6130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951711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Puzzle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33304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56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04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957</Words>
  <Application>Microsoft Office PowerPoint</Application>
  <PresentationFormat>Widescreen</PresentationFormat>
  <Paragraphs>342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Users and Critics in Video Games</vt:lpstr>
      <vt:lpstr>Overview: Subject and Question</vt:lpstr>
      <vt:lpstr>Overview: Answer</vt:lpstr>
      <vt:lpstr>Data Overview: File Details</vt:lpstr>
      <vt:lpstr>Data Overview: Data Fields</vt:lpstr>
      <vt:lpstr>Problems In Data</vt:lpstr>
      <vt:lpstr>User Scores</vt:lpstr>
      <vt:lpstr>Critic Scores</vt:lpstr>
      <vt:lpstr>Genre</vt:lpstr>
      <vt:lpstr>Top 10 Genres</vt:lpstr>
      <vt:lpstr>Analysis Technique</vt:lpstr>
      <vt:lpstr>And The Genres Are…</vt:lpstr>
      <vt:lpstr>…Shown In This Table (Critics)…</vt:lpstr>
      <vt:lpstr>…And This One (Users)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Users and Critics in Video Games</dc:title>
  <dc:creator>Codi Uhouse</dc:creator>
  <cp:lastModifiedBy>Codi Uhouse</cp:lastModifiedBy>
  <cp:revision>45</cp:revision>
  <dcterms:created xsi:type="dcterms:W3CDTF">2019-11-29T18:37:51Z</dcterms:created>
  <dcterms:modified xsi:type="dcterms:W3CDTF">2019-12-01T22:24:40Z</dcterms:modified>
</cp:coreProperties>
</file>