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tmp" ContentType="image/png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1" r:id="rId6"/>
    <p:sldId id="264" r:id="rId7"/>
    <p:sldId id="260" r:id="rId8"/>
    <p:sldId id="262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6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D9EA91-D553-4832-86DA-0CBC19C6B987}" type="datetimeFigureOut">
              <a:rPr lang="en-US" smtClean="0"/>
              <a:t>12/1/2019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6B85CD-8D4F-43E4-823B-A3210C5457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7118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 did not have to clean any specific data points/ranges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6B85CD-8D4F-43E4-823B-A3210C5457E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6266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03E31-6D99-4C55-9787-920217DA62AB}" type="datetimeFigureOut">
              <a:rPr lang="en-US" smtClean="0"/>
              <a:t>12/1/2019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0270C-AB73-4986-9575-3C3F086B442D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7892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03E31-6D99-4C55-9787-920217DA62AB}" type="datetimeFigureOut">
              <a:rPr lang="en-US" smtClean="0"/>
              <a:t>12/1/2019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0270C-AB73-4986-9575-3C3F086B44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532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03E31-6D99-4C55-9787-920217DA62AB}" type="datetimeFigureOut">
              <a:rPr lang="en-US" smtClean="0"/>
              <a:t>12/1/2019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0270C-AB73-4986-9575-3C3F086B44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274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03E31-6D99-4C55-9787-920217DA62AB}" type="datetimeFigureOut">
              <a:rPr lang="en-US" smtClean="0"/>
              <a:t>12/1/2019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0270C-AB73-4986-9575-3C3F086B44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946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03E31-6D99-4C55-9787-920217DA62AB}" type="datetimeFigureOut">
              <a:rPr lang="en-US" smtClean="0"/>
              <a:t>12/1/2019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0270C-AB73-4986-9575-3C3F086B442D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7165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03E31-6D99-4C55-9787-920217DA62AB}" type="datetimeFigureOut">
              <a:rPr lang="en-US" smtClean="0"/>
              <a:t>12/1/2019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0270C-AB73-4986-9575-3C3F086B44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894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03E31-6D99-4C55-9787-920217DA62AB}" type="datetimeFigureOut">
              <a:rPr lang="en-US" smtClean="0"/>
              <a:t>12/1/2019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0270C-AB73-4986-9575-3C3F086B44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553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03E31-6D99-4C55-9787-920217DA62AB}" type="datetimeFigureOut">
              <a:rPr lang="en-US" smtClean="0"/>
              <a:t>12/1/2019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0270C-AB73-4986-9575-3C3F086B44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03E31-6D99-4C55-9787-920217DA62AB}" type="datetimeFigureOut">
              <a:rPr lang="en-US" smtClean="0"/>
              <a:t>12/1/2019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0270C-AB73-4986-9575-3C3F086B44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163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4F303E31-6D99-4C55-9787-920217DA62AB}" type="datetimeFigureOut">
              <a:rPr lang="en-US" smtClean="0"/>
              <a:t>12/1/2019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0E0270C-AB73-4986-9575-3C3F086B44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367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03E31-6D99-4C55-9787-920217DA62AB}" type="datetimeFigureOut">
              <a:rPr lang="en-US" smtClean="0"/>
              <a:t>12/1/2019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0270C-AB73-4986-9575-3C3F086B44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086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F303E31-6D99-4C55-9787-920217DA62AB}" type="datetimeFigureOut">
              <a:rPr lang="en-US" smtClean="0"/>
              <a:t>12/1/2019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0E0270C-AB73-4986-9575-3C3F086B442D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0995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google.com/imgres?imgurl=https%3A%2F%2Fwww.pngix.com%2Fpngfile%2Fmiddle%2F273-2735096_image-free-download-accident-clipart-car-crash-clipart.png&amp;imgrefurl=https%3A%2F%2Fwww.pngix.com%2Fviewpng%2FiTiioTw_image-free-download-accident-clipart-car-crash-clipart%2F&amp;tbnid=eOqa-GmTVifcpM&amp;vet=12ahUKEwin26n9iJbmAhUCHuwKHRX7BxsQMygBegUIARD6AQ..i&amp;docid=BncwMGFoMJZmuM&amp;w=840&amp;h=542&amp;q=car%20crash%20clipart&amp;client=firefox-b-1-d&amp;ved=2ahUKEwin26n9iJbmAhUCHuwKHRX7BxsQMygBegUIARD6AQ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7">
            <a:extLst>
              <a:ext uri="{FF2B5EF4-FFF2-40B4-BE49-F238E27FC236}">
                <a16:creationId xmlns:a16="http://schemas.microsoft.com/office/drawing/2014/main" id="{FBDCECDC-EEE3-4128-AA5E-82A8C08796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07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BCACD19-0F71-427B-9DE3-C34E54ED44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892168"/>
          </a:xfrm>
        </p:spPr>
        <p:txBody>
          <a:bodyPr>
            <a:normAutofit/>
          </a:bodyPr>
          <a:lstStyle/>
          <a:p>
            <a:r>
              <a:rPr lang="en-US" dirty="0"/>
              <a:t>Traffic Accidents in the United States</a:t>
            </a:r>
          </a:p>
        </p:txBody>
      </p:sp>
      <p:sp>
        <p:nvSpPr>
          <p:cNvPr id="15" name="Rectangle 9">
            <a:extLst>
              <a:ext uri="{FF2B5EF4-FFF2-40B4-BE49-F238E27FC236}">
                <a16:creationId xmlns:a16="http://schemas.microsoft.com/office/drawing/2014/main" id="{4260EDE0-989C-4E16-AF94-F652294D82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07" y="4953000"/>
            <a:ext cx="12188952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05FE25-D155-433B-A7B9-1FD07C0174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51" y="5225240"/>
            <a:ext cx="10058400" cy="11430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By Bradley Peters</a:t>
            </a:r>
          </a:p>
        </p:txBody>
      </p:sp>
      <p:sp>
        <p:nvSpPr>
          <p:cNvPr id="16" name="Rectangle 11">
            <a:extLst>
              <a:ext uri="{FF2B5EF4-FFF2-40B4-BE49-F238E27FC236}">
                <a16:creationId xmlns:a16="http://schemas.microsoft.com/office/drawing/2014/main" id="{1F3985C0-E548-44D2-B30E-F3E42DADE1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07" y="4906176"/>
            <a:ext cx="12188952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0751431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0A39D2-F74D-4C48-958F-7B0D6F008F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en-US"/>
              <a:t>Project Overview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DA5BBC-F5F2-4A54-AE3D-3DB94D2BDD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79" y="1845734"/>
            <a:ext cx="6454987" cy="4023360"/>
          </a:xfrm>
        </p:spPr>
        <p:txBody>
          <a:bodyPr>
            <a:normAutofit/>
          </a:bodyPr>
          <a:lstStyle/>
          <a:p>
            <a:pPr marL="201168" lvl="1" indent="0">
              <a:buNone/>
            </a:pPr>
            <a:endParaRPr lang="en-US" dirty="0"/>
          </a:p>
          <a:p>
            <a:pPr marL="201168" lvl="1" indent="0">
              <a:buNone/>
            </a:pPr>
            <a:r>
              <a:rPr lang="en-US" dirty="0"/>
              <a:t>I performed analysis on a US Traffic accidents dataset. I set out to discover what factors affect the severity of traffic accidents.</a:t>
            </a:r>
          </a:p>
          <a:p>
            <a:pPr marL="201168" lvl="1" indent="0">
              <a:buNone/>
            </a:pPr>
            <a:endParaRPr lang="en-US" dirty="0"/>
          </a:p>
        </p:txBody>
      </p:sp>
      <p:pic>
        <p:nvPicPr>
          <p:cNvPr id="1026" name="Picture 2" descr="Image result for car crash clipart">
            <a:hlinkClick r:id="rId2"/>
            <a:extLst>
              <a:ext uri="{FF2B5EF4-FFF2-40B4-BE49-F238E27FC236}">
                <a16:creationId xmlns:a16="http://schemas.microsoft.com/office/drawing/2014/main" id="{33FFF84B-07D6-466C-8540-FF9FC8EC82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714">
                        <a14:foregroundMark x1="18571" y1="72778" x2="18571" y2="72778"/>
                        <a14:foregroundMark x1="28214" y1="39444" x2="28214" y2="39444"/>
                        <a14:foregroundMark x1="44643" y1="46111" x2="44643" y2="46111"/>
                        <a14:foregroundMark x1="39643" y1="51667" x2="39643" y2="51667"/>
                        <a14:foregroundMark x1="43214" y1="52222" x2="43214" y2="52222"/>
                        <a14:foregroundMark x1="47857" y1="53889" x2="47857" y2="53889"/>
                        <a14:foregroundMark x1="42500" y1="57778" x2="42500" y2="57778"/>
                        <a14:foregroundMark x1="46429" y1="64444" x2="46429" y2="64444"/>
                        <a14:foregroundMark x1="90714" y1="66667" x2="90714" y2="66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8813" y="3184072"/>
            <a:ext cx="3686867" cy="23701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10880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B516FA-A044-4132-8386-D914B30584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Dataset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2336EF-8E65-4EA4-823A-977706025F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I retrieved my dataset from Kaggle.com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The dataset had 2.25 million records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The dataset had 45 fields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These several fields can be broken down in a few main categories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Location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Nature/Weather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Date/Time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Attributes of the roadway</a:t>
            </a:r>
          </a:p>
          <a:p>
            <a:pPr marL="384048" lvl="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45961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063740-9612-4FD2-ABBF-4561AA5863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Cleaning the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7C29AF-F210-43CE-A340-3560A43D1A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023360"/>
          </a:xfrm>
        </p:spPr>
        <p:txBody>
          <a:bodyPr/>
          <a:lstStyle/>
          <a:p>
            <a:r>
              <a:rPr lang="en-US" dirty="0"/>
              <a:t>To clean the data I had two main duties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Remove redundant information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Ex. </a:t>
            </a:r>
            <a:r>
              <a:rPr lang="en-US" dirty="0" err="1"/>
              <a:t>Sunrise_sunset</a:t>
            </a:r>
            <a:r>
              <a:rPr lang="en-US" dirty="0"/>
              <a:t> vs. civil twilight vs. nautical twilight, etc.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Trim the dataset to a reasonable size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Excel can only handle so much data before it cuts you off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45 Fields * 2,250,000 Records = 101,250,000 Data Points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24367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71A3AB-856C-46FC-AE13-EC34E875A7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Weather Analysis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1D551A-EDDA-43D5-A2CE-5202556924D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 used the following steps to analyze weather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I created a count of all of the unique weather patterns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I created a pivot table to find the most common weather patterns by severity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I created a table listing all of the data for precipitation, severity, and weather condition and used filters and sorting to discovered how increases in precipitation and different weather conditions affect severity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E1961C6B-9C77-4F06-B786-89222A203B77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8588" y="1846263"/>
            <a:ext cx="3596424" cy="4022725"/>
          </a:xfrm>
        </p:spPr>
      </p:pic>
    </p:spTree>
    <p:extLst>
      <p:ext uri="{BB962C8B-B14F-4D97-AF65-F5344CB8AC3E}">
        <p14:creationId xmlns:p14="http://schemas.microsoft.com/office/powerpoint/2010/main" val="19094070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796CD800-C8BF-41B5-983A-3B3D95FA99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D36A27B-61AE-4AA1-8BD6-7310E072D8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511BC4C5-EB16-4C0B-83E6-96A39848CF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73B90B8B-F76B-4130-8370-38033EEACB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432419-7FB2-443F-98FE-2E634B7F4C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44679" y="634946"/>
            <a:ext cx="6405063" cy="1450757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Other Analysis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816BE8A-B3B3-4311-875E-30BC079DEC4E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2"/>
          <a:srcRect t="4756" r="8" b="3909"/>
          <a:stretch/>
        </p:blipFill>
        <p:spPr>
          <a:xfrm>
            <a:off x="633999" y="581098"/>
            <a:ext cx="4020297" cy="2476136"/>
          </a:xfrm>
          <a:prstGeom prst="rect">
            <a:avLst/>
          </a:prstGeom>
        </p:spPr>
      </p:pic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2D93264-3FF9-4175-A7FA-F927F0F77A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181247" y="2086188"/>
            <a:ext cx="58521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>
            <a:extLst>
              <a:ext uri="{FF2B5EF4-FFF2-40B4-BE49-F238E27FC236}">
                <a16:creationId xmlns:a16="http://schemas.microsoft.com/office/drawing/2014/main" id="{40ECF754-9B67-4FA1-A041-F112A1CAA52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0723" r="3" b="7971"/>
          <a:stretch/>
        </p:blipFill>
        <p:spPr>
          <a:xfrm>
            <a:off x="633999" y="3543827"/>
            <a:ext cx="4020296" cy="2476136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5D1D14-A1C6-407F-BBA1-425AEB377C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44679" y="2198914"/>
            <a:ext cx="6405063" cy="3670180"/>
          </a:xfrm>
        </p:spPr>
        <p:txBody>
          <a:bodyPr vert="horz" lIns="0" tIns="45720" rIns="0" bIns="45720" rtlCol="0">
            <a:normAutofit/>
          </a:bodyPr>
          <a:lstStyle/>
          <a:p>
            <a:pPr>
              <a:buFont typeface="Calibri" panose="020F0502020204030204" pitchFamily="34" charset="0"/>
              <a:buChar char="•"/>
            </a:pPr>
            <a:r>
              <a:rPr lang="en-US" dirty="0"/>
              <a:t>To find data on accidents happening during the day or night I used a count and created a chart to demonstrate clearly which happened more often</a:t>
            </a:r>
          </a:p>
          <a:p>
            <a:pPr>
              <a:buFont typeface="Calibri" panose="020F0502020204030204" pitchFamily="34" charset="0"/>
              <a:buChar char="•"/>
            </a:pPr>
            <a:r>
              <a:rPr lang="en-US" dirty="0"/>
              <a:t>To find information on TMC codes I isolated all the unique codes from the data and matched them to an online listing</a:t>
            </a:r>
          </a:p>
          <a:p>
            <a:pPr>
              <a:buFont typeface="Calibri" panose="020F0502020204030204" pitchFamily="34" charset="0"/>
              <a:buChar char="•"/>
            </a:pPr>
            <a:r>
              <a:rPr lang="en-US" dirty="0"/>
              <a:t>To find </a:t>
            </a:r>
          </a:p>
          <a:p>
            <a:pPr>
              <a:buFont typeface="Calibri" panose="020F0502020204030204" pitchFamily="34" charset="0"/>
              <a:buChar char="•"/>
            </a:pPr>
            <a:endParaRPr lang="en-US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1C67939-3FD0-4B45-8AA4-9FE55C7EE1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981A96A-A87C-4F87-845A-3B0A6529F5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595602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9CF6FA-C0A7-49FA-B993-178358890E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 Discovered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E72B61-321C-4297-83FC-33519F9BD0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Most Accidents occur during the day (by a margin of 14%)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More severe accidents occur at crossings, railways and junctions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Greater precipitation does not inherently make an accident more severe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Higher precipitation only makes accidents worse if it freezes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 err="1"/>
              <a:t>Ie</a:t>
            </a:r>
            <a:r>
              <a:rPr lang="en-US" dirty="0"/>
              <a:t> snow and freezing rain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69074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110082-21F7-4FB5-B127-7F2B8BAE7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Conclusions I have Drawn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5F4107-09D2-46CF-8C82-99FECF52B4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Most accidents occur in “safe” driving conditions (most-likely) because people are much more willing to drive in those conditions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Certain roadway properties are more likely to cause accidents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38556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EB3E33-C134-42A5-A377-FF300BA18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Future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66E203-B5FF-4F47-A9F2-4D9FE2FF30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Analyzing the entire dataset using more sophisticated tools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Finding other static (unchangeable) variables (like the previously mentioned structures that affect traffic accidents 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4644164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110</TotalTime>
  <Words>387</Words>
  <Application>Microsoft Office PowerPoint</Application>
  <PresentationFormat>Widescreen</PresentationFormat>
  <Paragraphs>44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Retrospect</vt:lpstr>
      <vt:lpstr>Traffic Accidents in the United States</vt:lpstr>
      <vt:lpstr>Project Overview </vt:lpstr>
      <vt:lpstr>Dataset Overview</vt:lpstr>
      <vt:lpstr>Cleaning the Data</vt:lpstr>
      <vt:lpstr>Weather Analysis</vt:lpstr>
      <vt:lpstr>Other Analysis</vt:lpstr>
      <vt:lpstr>What I Discovered </vt:lpstr>
      <vt:lpstr>Conclusions I have Drawn</vt:lpstr>
      <vt:lpstr>Future Work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Traffic Accidents in the United States</dc:title>
  <dc:creator>Bradley Peters</dc:creator>
  <cp:lastModifiedBy>Bradley Peters</cp:lastModifiedBy>
  <cp:revision>11</cp:revision>
  <dcterms:created xsi:type="dcterms:W3CDTF">2019-12-02T02:35:22Z</dcterms:created>
  <dcterms:modified xsi:type="dcterms:W3CDTF">2019-12-02T04:28:02Z</dcterms:modified>
</cp:coreProperties>
</file>