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71" r:id="rId3"/>
    <p:sldId id="272" r:id="rId4"/>
    <p:sldId id="262" r:id="rId5"/>
    <p:sldId id="275" r:id="rId6"/>
    <p:sldId id="273" r:id="rId7"/>
    <p:sldId id="263" r:id="rId8"/>
    <p:sldId id="276" r:id="rId9"/>
    <p:sldId id="266" r:id="rId10"/>
    <p:sldId id="277" r:id="rId11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5" autoAdjust="0"/>
    <p:restoredTop sz="95294" autoAdjust="0"/>
  </p:normalViewPr>
  <p:slideViewPr>
    <p:cSldViewPr>
      <p:cViewPr varScale="1">
        <p:scale>
          <a:sx n="67" d="100"/>
          <a:sy n="67" d="100"/>
        </p:scale>
        <p:origin x="588" y="60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2748" y="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Military to Civilian Ratio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'Cleaned Data'!$A$2:$A$135</c:f>
              <c:strCache>
                <c:ptCount val="10"/>
                <c:pt idx="0">
                  <c:v>Russia</c:v>
                </c:pt>
                <c:pt idx="1">
                  <c:v>Egypt</c:v>
                </c:pt>
                <c:pt idx="2">
                  <c:v>Turkey</c:v>
                </c:pt>
                <c:pt idx="3">
                  <c:v>United States</c:v>
                </c:pt>
                <c:pt idx="4">
                  <c:v>France</c:v>
                </c:pt>
                <c:pt idx="5">
                  <c:v>United Kingdom</c:v>
                </c:pt>
                <c:pt idx="6">
                  <c:v>India</c:v>
                </c:pt>
                <c:pt idx="7">
                  <c:v>China</c:v>
                </c:pt>
                <c:pt idx="8">
                  <c:v>Germany</c:v>
                </c:pt>
                <c:pt idx="9">
                  <c:v>Japan</c:v>
                </c:pt>
              </c:strCache>
            </c:strRef>
          </c:cat>
          <c:val>
            <c:numRef>
              <c:f>'Cleaned Data'!$AV$2:$AV$135</c:f>
              <c:numCache>
                <c:formatCode>0.00%</c:formatCode>
                <c:ptCount val="10"/>
                <c:pt idx="0">
                  <c:v>2.3680356662231641E-2</c:v>
                </c:pt>
                <c:pt idx="1">
                  <c:v>1.4041324836418961E-2</c:v>
                </c:pt>
                <c:pt idx="2">
                  <c:v>9.2608990011336587E-3</c:v>
                </c:pt>
                <c:pt idx="3">
                  <c:v>7.2953939043257409E-3</c:v>
                </c:pt>
                <c:pt idx="4">
                  <c:v>5.7997801608991447E-3</c:v>
                </c:pt>
                <c:pt idx="5">
                  <c:v>3.6112595744358551E-3</c:v>
                </c:pt>
                <c:pt idx="6">
                  <c:v>3.3209444077118757E-3</c:v>
                </c:pt>
                <c:pt idx="7">
                  <c:v>2.7028674416001062E-3</c:v>
                </c:pt>
                <c:pt idx="8">
                  <c:v>2.6014957460837084E-3</c:v>
                </c:pt>
                <c:pt idx="9">
                  <c:v>2.4614818441927888E-3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E9-41C3-8F22-A22D7235691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71587816"/>
        <c:axId val="471588144"/>
      </c:barChart>
      <c:catAx>
        <c:axId val="4715878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588144"/>
        <c:crosses val="autoZero"/>
        <c:auto val="1"/>
        <c:lblAlgn val="ctr"/>
        <c:lblOffset val="100"/>
        <c:noMultiLvlLbl val="0"/>
      </c:catAx>
      <c:valAx>
        <c:axId val="471588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71587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8FCA9C-FF92-4024-BDEC-A6D3B663DC09}" type="datetimeFigureOut">
              <a:rPr lang="en-US"/>
              <a:t>11/25/2019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46DCAE-1661-43FF-8A44-43DAFDC1FD9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2AB877-E7B1-4681-847E-D0918612832B}" type="datetimeFigureOut">
              <a:rPr lang="en-US"/>
              <a:t>11/25/2019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C971FF-EF28-4195-A575-329446EFAA55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CC701-D80A-463B-8415-A8548531208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793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CC701-D80A-463B-8415-A8548531208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3061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 descr="Map of World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>
              <a:solidFill>
                <a:schemeClr val="lt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7613" y="1828799"/>
            <a:ext cx="9753600" cy="3048001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685800"/>
            <a:ext cx="213431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17613" y="685800"/>
            <a:ext cx="7416138" cy="5486400"/>
          </a:xfrm>
        </p:spPr>
        <p:txBody>
          <a:bodyPr vert="eaVert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7614" y="3429000"/>
            <a:ext cx="9753600" cy="2362199"/>
          </a:xfrm>
        </p:spPr>
        <p:txBody>
          <a:bodyPr anchor="b">
            <a:normAutofit/>
          </a:bodyPr>
          <a:lstStyle>
            <a:lvl1pPr algn="l">
              <a:defRPr sz="4400" b="0" cap="all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3150" y="685801"/>
            <a:ext cx="7853063" cy="1142999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32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2479" y="1828800"/>
            <a:ext cx="4708734" cy="4343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1761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2054" y="1828799"/>
            <a:ext cx="4709160" cy="838201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2054" y="2743200"/>
            <a:ext cx="4709160" cy="3428999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65814" y="685800"/>
            <a:ext cx="5638800" cy="54864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3886200" cy="4038600"/>
          </a:xfrm>
        </p:spPr>
        <p:txBody>
          <a:bodyPr anchor="b">
            <a:noAutofit/>
          </a:bodyPr>
          <a:lstStyle>
            <a:lvl1pPr algn="l">
              <a:defRPr sz="40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4213" y="4876800"/>
            <a:ext cx="3886200" cy="12954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F33987-6305-4E2A-BF18-EF013ECE927B}" type="datetimeFigureOut">
              <a:rPr lang="en-US"/>
              <a:t>11/25/2019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6C87F6-986D-49E6-AF40-1B3A1EE8064D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EDF33987-6305-4E2A-BF18-EF013ECE927B}" type="datetimeFigureOut">
              <a:rPr lang="en-US" smtClean="0"/>
              <a:pPr/>
              <a:t>11/25/2019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F36C87F6-986D-49E6-AF40-1B3A1EE806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/>
                </a:solidFill>
              </a:rPr>
              <a:t>What is the military to civilian ratio in the top 10 global powers?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analysis of the global fire power worksheet </a:t>
            </a:r>
          </a:p>
          <a:p>
            <a:r>
              <a:rPr lang="en-US" dirty="0" smtClean="0"/>
              <a:t>By: Sean Marsden </a:t>
            </a:r>
          </a:p>
          <a:p>
            <a:r>
              <a:rPr lang="en-US" dirty="0" smtClean="0"/>
              <a:t>For: DSCI 101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Thanks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179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country would have the largest military personnel </a:t>
            </a:r>
            <a:endParaRPr lang="en-US" dirty="0" smtClean="0"/>
          </a:p>
          <a:p>
            <a:r>
              <a:rPr lang="en-US" dirty="0" smtClean="0"/>
              <a:t>In </a:t>
            </a:r>
            <a:r>
              <a:rPr lang="en-US" dirty="0" smtClean="0"/>
              <a:t>this presentation </a:t>
            </a:r>
          </a:p>
          <a:p>
            <a:pPr lvl="1"/>
            <a:r>
              <a:rPr lang="en-US" dirty="0" smtClean="0"/>
              <a:t>A overview of the Global fire power workbook </a:t>
            </a:r>
          </a:p>
          <a:p>
            <a:pPr lvl="1"/>
            <a:r>
              <a:rPr lang="en-US" dirty="0" smtClean="0"/>
              <a:t>Problems with the data set </a:t>
            </a:r>
          </a:p>
          <a:p>
            <a:pPr lvl="1"/>
            <a:r>
              <a:rPr lang="en-US" dirty="0" smtClean="0"/>
              <a:t>Analysis technique </a:t>
            </a:r>
          </a:p>
          <a:p>
            <a:pPr lvl="1"/>
            <a:r>
              <a:rPr lang="en-US" dirty="0" smtClean="0"/>
              <a:t>Results </a:t>
            </a:r>
          </a:p>
          <a:p>
            <a:pPr lvl="1"/>
            <a:r>
              <a:rPr lang="en-US" dirty="0" smtClean="0"/>
              <a:t>What I would like to accomplish in the future  </a:t>
            </a:r>
            <a:endParaRPr lang="en-US" dirty="0" smtClean="0"/>
          </a:p>
          <a:p>
            <a:pPr lvl="0">
              <a:buClr>
                <a:srgbClr val="545454"/>
              </a:buClr>
            </a:pPr>
            <a:r>
              <a:rPr lang="en-US" dirty="0" smtClean="0">
                <a:solidFill>
                  <a:srgbClr val="545454"/>
                </a:solidFill>
              </a:rPr>
              <a:t>Questions</a:t>
            </a:r>
            <a:r>
              <a:rPr lang="en-US" dirty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36978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Global fire power workbook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From </a:t>
            </a:r>
            <a:r>
              <a:rPr lang="en-US" dirty="0" err="1" smtClean="0"/>
              <a:t>kaggle</a:t>
            </a:r>
            <a:r>
              <a:rPr lang="en-US" dirty="0" smtClean="0"/>
              <a:t> </a:t>
            </a:r>
          </a:p>
          <a:p>
            <a:pPr lvl="1"/>
            <a:r>
              <a:rPr lang="en-US" dirty="0"/>
              <a:t>From username “Blitzer” </a:t>
            </a:r>
          </a:p>
          <a:p>
            <a:pPr marL="274320" lvl="1" indent="0">
              <a:buNone/>
            </a:pPr>
            <a:endParaRPr lang="en-US" dirty="0"/>
          </a:p>
          <a:p>
            <a:r>
              <a:rPr lang="en-US" dirty="0" smtClean="0"/>
              <a:t>CSV file </a:t>
            </a:r>
          </a:p>
          <a:p>
            <a:pPr lvl="1"/>
            <a:r>
              <a:rPr lang="en-US" dirty="0" smtClean="0"/>
              <a:t>133 values </a:t>
            </a:r>
          </a:p>
          <a:p>
            <a:pPr lvl="1"/>
            <a:r>
              <a:rPr lang="en-US" dirty="0" smtClean="0"/>
              <a:t>133 unique values </a:t>
            </a:r>
          </a:p>
          <a:p>
            <a:pPr lvl="1"/>
            <a:r>
              <a:rPr lang="en-US" dirty="0" smtClean="0"/>
              <a:t>29.39 KB </a:t>
            </a:r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93599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Fields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Total population </a:t>
            </a:r>
          </a:p>
          <a:p>
            <a:r>
              <a:rPr lang="en-US" dirty="0" smtClean="0"/>
              <a:t>Available power </a:t>
            </a:r>
          </a:p>
          <a:p>
            <a:r>
              <a:rPr lang="en-US" dirty="0" smtClean="0"/>
              <a:t>Fit for service </a:t>
            </a:r>
          </a:p>
          <a:p>
            <a:r>
              <a:rPr lang="en-US" dirty="0" smtClean="0"/>
              <a:t>Reaching military age </a:t>
            </a:r>
          </a:p>
          <a:p>
            <a:r>
              <a:rPr lang="en-US" dirty="0" smtClean="0"/>
              <a:t>Total military personnel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801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Countries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United States </a:t>
            </a:r>
          </a:p>
          <a:p>
            <a:r>
              <a:rPr lang="en-US" dirty="0" smtClean="0"/>
              <a:t>Russia </a:t>
            </a:r>
          </a:p>
          <a:p>
            <a:r>
              <a:rPr lang="en-US" dirty="0" smtClean="0"/>
              <a:t>China </a:t>
            </a:r>
          </a:p>
          <a:p>
            <a:r>
              <a:rPr lang="en-US" dirty="0" smtClean="0"/>
              <a:t>United Kingdom</a:t>
            </a:r>
          </a:p>
          <a:p>
            <a:r>
              <a:rPr lang="en-US" dirty="0" smtClean="0"/>
              <a:t>Japan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Germany </a:t>
            </a:r>
          </a:p>
          <a:p>
            <a:r>
              <a:rPr lang="en-US" dirty="0" smtClean="0"/>
              <a:t>Egypt </a:t>
            </a:r>
          </a:p>
          <a:p>
            <a:r>
              <a:rPr lang="en-US" dirty="0" smtClean="0"/>
              <a:t>France </a:t>
            </a:r>
          </a:p>
          <a:p>
            <a:r>
              <a:rPr lang="en-US" dirty="0" smtClean="0"/>
              <a:t>India </a:t>
            </a:r>
          </a:p>
          <a:p>
            <a:r>
              <a:rPr lang="en-US" dirty="0" smtClean="0"/>
              <a:t>Turkey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310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Data was cleaned when I obtained it </a:t>
            </a:r>
          </a:p>
          <a:p>
            <a:r>
              <a:rPr lang="en-US" dirty="0" smtClean="0"/>
              <a:t>No problems while I was “playing” with it </a:t>
            </a:r>
          </a:p>
          <a:p>
            <a:r>
              <a:rPr lang="en-US" dirty="0" smtClean="0"/>
              <a:t>I only took out </a:t>
            </a:r>
            <a:r>
              <a:rPr lang="en-US" smtClean="0"/>
              <a:t>the fields and rows I did not use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836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technique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Five number summary</a:t>
            </a:r>
          </a:p>
          <a:p>
            <a:r>
              <a:rPr lang="en-US" dirty="0" smtClean="0"/>
              <a:t>Number counts</a:t>
            </a:r>
          </a:p>
          <a:p>
            <a:r>
              <a:rPr lang="en-US" dirty="0" smtClean="0"/>
              <a:t>Standard Deviation</a:t>
            </a:r>
          </a:p>
          <a:p>
            <a:r>
              <a:rPr lang="en-US" dirty="0" smtClean="0"/>
              <a:t>Mode</a:t>
            </a:r>
          </a:p>
          <a:p>
            <a:r>
              <a:rPr lang="en-US" dirty="0" smtClean="0"/>
              <a:t>Percent Ratio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6972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2550222"/>
              </p:ext>
            </p:extLst>
          </p:nvPr>
        </p:nvGraphicFramePr>
        <p:xfrm>
          <a:off x="1217614" y="1624739"/>
          <a:ext cx="97536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Down Arrow 9"/>
          <p:cNvSpPr/>
          <p:nvPr/>
        </p:nvSpPr>
        <p:spPr>
          <a:xfrm>
            <a:off x="7542212" y="2876550"/>
            <a:ext cx="457200" cy="90083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1" name="Left Arrow 10"/>
          <p:cNvSpPr/>
          <p:nvPr/>
        </p:nvSpPr>
        <p:spPr>
          <a:xfrm>
            <a:off x="2817812" y="1905000"/>
            <a:ext cx="1371600" cy="487362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2" name="Left Arrow 11"/>
          <p:cNvSpPr/>
          <p:nvPr/>
        </p:nvSpPr>
        <p:spPr>
          <a:xfrm>
            <a:off x="3694112" y="2847998"/>
            <a:ext cx="990600" cy="457200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How?!?!</a:t>
            </a:r>
            <a:endParaRPr lang="en-US" sz="1200" dirty="0"/>
          </a:p>
        </p:txBody>
      </p:sp>
      <p:sp>
        <p:nvSpPr>
          <p:cNvPr id="13" name="Down Arrow 12"/>
          <p:cNvSpPr/>
          <p:nvPr/>
        </p:nvSpPr>
        <p:spPr>
          <a:xfrm>
            <a:off x="8380412" y="2895600"/>
            <a:ext cx="457200" cy="900839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759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Compare branches</a:t>
            </a:r>
          </a:p>
          <a:p>
            <a:r>
              <a:rPr lang="en-US" dirty="0"/>
              <a:t> </a:t>
            </a:r>
            <a:r>
              <a:rPr lang="en-US" dirty="0" smtClean="0"/>
              <a:t>Add worksheets with more analyses</a:t>
            </a:r>
          </a:p>
          <a:p>
            <a:r>
              <a:rPr lang="en-US" dirty="0" smtClean="0"/>
              <a:t>Compare over 18 ratio with branch of service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70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rld Presentatio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World maps series, World  presentation (widescreen).potx" id="{6FD2C32E-565A-4F51-8C38-826F1B24AA7D}" vid="{06379D18-BA11-4F05-84DF-EB681B68D4FA}"/>
    </a:ext>
  </a:extLst>
</a:theme>
</file>

<file path=ppt/theme/theme2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World maps series, World  presentation (widescreen)</Template>
  <TotalTime>75</TotalTime>
  <Words>190</Words>
  <Application>Microsoft Office PowerPoint</Application>
  <PresentationFormat>Custom</PresentationFormat>
  <Paragraphs>59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Century Gothic</vt:lpstr>
      <vt:lpstr>World Presentation 16x9</vt:lpstr>
      <vt:lpstr>What is the military to civilian ratio in the top 10 global powers?</vt:lpstr>
      <vt:lpstr>Project Overview</vt:lpstr>
      <vt:lpstr>Global fire power workbook overview</vt:lpstr>
      <vt:lpstr>Fields</vt:lpstr>
      <vt:lpstr>Countries</vt:lpstr>
      <vt:lpstr>Problems with data</vt:lpstr>
      <vt:lpstr>Analysis technique</vt:lpstr>
      <vt:lpstr>results</vt:lpstr>
      <vt:lpstr>Future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the military to civilian ratio in the top 10 global powers?</dc:title>
  <dc:creator>Marsden, Sean</dc:creator>
  <cp:lastModifiedBy>Marsden, Sean</cp:lastModifiedBy>
  <cp:revision>10</cp:revision>
  <dcterms:created xsi:type="dcterms:W3CDTF">2019-11-22T19:26:14Z</dcterms:created>
  <dcterms:modified xsi:type="dcterms:W3CDTF">2019-11-25T19:49:54Z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