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6" r:id="rId7"/>
    <p:sldId id="264" r:id="rId8"/>
    <p:sldId id="265" r:id="rId9"/>
    <p:sldId id="261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Happiness</a:t>
            </a:r>
            <a:r>
              <a:rPr lang="en-US" baseline="0"/>
              <a:t> Score Distribution</a:t>
            </a:r>
            <a:endParaRPr lang="en-US"/>
          </a:p>
        </c:rich>
      </c:tx>
      <c:layout>
        <c:manualLayout>
          <c:xMode val="edge"/>
          <c:yMode val="edge"/>
          <c:x val="0.27995777104068859"/>
          <c:y val="2.467398445668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of Happiness Score'!$A$9:$A$14</c:f>
              <c:strCache>
                <c:ptCount val="6"/>
                <c:pt idx="0">
                  <c:v>Max</c:v>
                </c:pt>
                <c:pt idx="1">
                  <c:v>Q3</c:v>
                </c:pt>
                <c:pt idx="2">
                  <c:v>Q2</c:v>
                </c:pt>
                <c:pt idx="3">
                  <c:v>Q1</c:v>
                </c:pt>
                <c:pt idx="4">
                  <c:v>Min</c:v>
                </c:pt>
                <c:pt idx="5">
                  <c:v>Average</c:v>
                </c:pt>
              </c:strCache>
            </c:strRef>
          </c:cat>
          <c:val>
            <c:numRef>
              <c:f>'Analysis of Happiness Score'!$B$9:$B$14</c:f>
              <c:numCache>
                <c:formatCode>General</c:formatCode>
                <c:ptCount val="6"/>
                <c:pt idx="0">
                  <c:v>7.5370001792907697</c:v>
                </c:pt>
                <c:pt idx="1">
                  <c:v>6.1015000343322754</c:v>
                </c:pt>
                <c:pt idx="2">
                  <c:v>5.2789998054504403</c:v>
                </c:pt>
                <c:pt idx="3">
                  <c:v>4.5055000782012904</c:v>
                </c:pt>
                <c:pt idx="4">
                  <c:v>2.6930000782012899</c:v>
                </c:pt>
                <c:pt idx="5">
                  <c:v>5.354019355773926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E-4181-A5F0-CA4971A0A4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41412344"/>
        <c:axId val="441409392"/>
      </c:barChart>
      <c:catAx>
        <c:axId val="441412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409392"/>
        <c:crosses val="autoZero"/>
        <c:auto val="1"/>
        <c:lblAlgn val="ctr"/>
        <c:lblOffset val="100"/>
        <c:noMultiLvlLbl val="0"/>
      </c:catAx>
      <c:valAx>
        <c:axId val="44140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41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[DA Project Data.xlsx]Analysis of Happiness Rating!PivotTable18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Count of Happiness.Rating</a:t>
            </a:r>
          </a:p>
        </c:rich>
      </c:tx>
      <c:layout>
        <c:manualLayout>
          <c:xMode val="edge"/>
          <c:yMode val="edge"/>
          <c:x val="0.19835777126099707"/>
          <c:y val="4.7377326565143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'Analysis of Happiness Rating'!$B$3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'Analysis of Happiness Rating'!$A$4:$A$9</c:f>
              <c:strCache>
                <c:ptCount val="6"/>
                <c:pt idx="0">
                  <c:v>Happy </c:v>
                </c:pt>
                <c:pt idx="1">
                  <c:v>Neutral</c:v>
                </c:pt>
                <c:pt idx="2">
                  <c:v>Slightly Happy</c:v>
                </c:pt>
                <c:pt idx="3">
                  <c:v>Slightly Unhappy</c:v>
                </c:pt>
                <c:pt idx="4">
                  <c:v>Unhappy</c:v>
                </c:pt>
                <c:pt idx="5">
                  <c:v>Very Unhappy</c:v>
                </c:pt>
              </c:strCache>
            </c:strRef>
          </c:cat>
          <c:val>
            <c:numRef>
              <c:f>'Analysis of Happiness Rating'!$B$4:$B$9</c:f>
              <c:numCache>
                <c:formatCode>General</c:formatCode>
                <c:ptCount val="6"/>
                <c:pt idx="0">
                  <c:v>13</c:v>
                </c:pt>
                <c:pt idx="1">
                  <c:v>53</c:v>
                </c:pt>
                <c:pt idx="2">
                  <c:v>32</c:v>
                </c:pt>
                <c:pt idx="3">
                  <c:v>37</c:v>
                </c:pt>
                <c:pt idx="4">
                  <c:v>18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0-4BF5-A6D3-16189602BE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5975680"/>
        <c:axId val="415977976"/>
      </c:barChart>
      <c:catAx>
        <c:axId val="41597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77976"/>
        <c:crosses val="autoZero"/>
        <c:auto val="1"/>
        <c:lblAlgn val="ctr"/>
        <c:lblOffset val="100"/>
        <c:noMultiLvlLbl val="0"/>
      </c:catAx>
      <c:valAx>
        <c:axId val="415977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7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[DA Project Data.xlsx]Analysis of Happiness Rating!PivotTable18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Happiness</a:t>
            </a:r>
            <a:r>
              <a:rPr lang="en-US" baseline="0"/>
              <a:t> Rating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'Analysis of Happiness Rating'!$B$3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81-4D83-8C9A-5D234B55C8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81-4D83-8C9A-5D234B55C8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81-4D83-8C9A-5D234B55C8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81-4D83-8C9A-5D234B55C8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81-4D83-8C9A-5D234B55C8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81-4D83-8C9A-5D234B55C8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'Analysis of Happiness Rating'!$A$4:$A$9</c:f>
              <c:strCache>
                <c:ptCount val="6"/>
                <c:pt idx="0">
                  <c:v>Happy </c:v>
                </c:pt>
                <c:pt idx="1">
                  <c:v>Neutral</c:v>
                </c:pt>
                <c:pt idx="2">
                  <c:v>Slightly Happy</c:v>
                </c:pt>
                <c:pt idx="3">
                  <c:v>Slightly Unhappy</c:v>
                </c:pt>
                <c:pt idx="4">
                  <c:v>Unhappy</c:v>
                </c:pt>
                <c:pt idx="5">
                  <c:v>Very Unhappy</c:v>
                </c:pt>
              </c:strCache>
            </c:strRef>
          </c:cat>
          <c:val>
            <c:numRef>
              <c:f>'Analysis of Happiness Rating'!$B$4:$B$9</c:f>
              <c:numCache>
                <c:formatCode>General</c:formatCode>
                <c:ptCount val="6"/>
                <c:pt idx="0">
                  <c:v>13</c:v>
                </c:pt>
                <c:pt idx="1">
                  <c:v>53</c:v>
                </c:pt>
                <c:pt idx="2">
                  <c:v>32</c:v>
                </c:pt>
                <c:pt idx="3">
                  <c:v>37</c:v>
                </c:pt>
                <c:pt idx="4">
                  <c:v>18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81-4D83-8C9A-5D234B55C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[DA Project Data.xlsx]Analysis of Happiness Rating!PivotTable18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Happiness</a:t>
            </a:r>
            <a:r>
              <a:rPr lang="en-US" baseline="0"/>
              <a:t> Rating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'Analysis of Happiness Rating'!$B$3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CB-4149-81CF-8545AFAE81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CB-4149-81CF-8545AFAE81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CB-4149-81CF-8545AFAE81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CB-4149-81CF-8545AFAE81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CB-4149-81CF-8545AFAE81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CB-4149-81CF-8545AFAE81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'Analysis of Happiness Rating'!$A$4:$A$9</c:f>
              <c:strCache>
                <c:ptCount val="6"/>
                <c:pt idx="0">
                  <c:v>Happy </c:v>
                </c:pt>
                <c:pt idx="1">
                  <c:v>Neutral</c:v>
                </c:pt>
                <c:pt idx="2">
                  <c:v>Slightly Happy</c:v>
                </c:pt>
                <c:pt idx="3">
                  <c:v>Slightly Unhappy</c:v>
                </c:pt>
                <c:pt idx="4">
                  <c:v>Unhappy</c:v>
                </c:pt>
                <c:pt idx="5">
                  <c:v>Very Unhappy</c:v>
                </c:pt>
              </c:strCache>
            </c:strRef>
          </c:cat>
          <c:val>
            <c:numRef>
              <c:f>'Analysis of Happiness Rating'!$B$4:$B$9</c:f>
              <c:numCache>
                <c:formatCode>General</c:formatCode>
                <c:ptCount val="6"/>
                <c:pt idx="0">
                  <c:v>13</c:v>
                </c:pt>
                <c:pt idx="1">
                  <c:v>53</c:v>
                </c:pt>
                <c:pt idx="2">
                  <c:v>32</c:v>
                </c:pt>
                <c:pt idx="3">
                  <c:v>37</c:v>
                </c:pt>
                <c:pt idx="4">
                  <c:v>18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CB-4149-81CF-8545AFAE8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1E57-2F87-4DCD-81F3-16905FFBD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Happiness 2016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15E68-E6AF-41F3-B541-C3277A7CEB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Cassandra Frawley</a:t>
            </a:r>
          </a:p>
        </p:txBody>
      </p:sp>
    </p:spTree>
    <p:extLst>
      <p:ext uri="{BB962C8B-B14F-4D97-AF65-F5344CB8AC3E}">
        <p14:creationId xmlns:p14="http://schemas.microsoft.com/office/powerpoint/2010/main" val="171247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252009-F8AF-4FBA-91A9-763A970427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9" y="2479176"/>
            <a:ext cx="6854645" cy="1578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84483-CA4C-434F-B7BA-1FE5C73276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24" y="2479177"/>
            <a:ext cx="4234376" cy="157843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B49CA25-29B8-4B0B-B588-640169B5E255}"/>
              </a:ext>
            </a:extLst>
          </p:cNvPr>
          <p:cNvSpPr/>
          <p:nvPr/>
        </p:nvSpPr>
        <p:spPr>
          <a:xfrm>
            <a:off x="4412974" y="1775791"/>
            <a:ext cx="596348" cy="7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39232FA-0E89-4EA0-8EF9-F380213645FE}"/>
              </a:ext>
            </a:extLst>
          </p:cNvPr>
          <p:cNvSpPr/>
          <p:nvPr/>
        </p:nvSpPr>
        <p:spPr>
          <a:xfrm>
            <a:off x="1789043" y="1775791"/>
            <a:ext cx="596348" cy="7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C086B83-ECB1-4DDD-A819-F0C79AE1306A}"/>
              </a:ext>
            </a:extLst>
          </p:cNvPr>
          <p:cNvSpPr/>
          <p:nvPr/>
        </p:nvSpPr>
        <p:spPr>
          <a:xfrm>
            <a:off x="6087564" y="1745161"/>
            <a:ext cx="596348" cy="7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3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BFF6-CCD7-4B2D-B43A-7D2B643C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AFF48-1AA0-40A7-A54B-D7BC3F676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Future years?</a:t>
            </a:r>
            <a:endParaRPr lang="en-US" sz="2800" dirty="0"/>
          </a:p>
          <a:p>
            <a:r>
              <a:rPr lang="en-US" sz="2800" dirty="0"/>
              <a:t>What determines happiness score and other fields?</a:t>
            </a:r>
          </a:p>
          <a:p>
            <a:r>
              <a:rPr lang="en-US" sz="2800" dirty="0"/>
              <a:t>United States?</a:t>
            </a:r>
          </a:p>
        </p:txBody>
      </p:sp>
    </p:spTree>
    <p:extLst>
      <p:ext uri="{BB962C8B-B14F-4D97-AF65-F5344CB8AC3E}">
        <p14:creationId xmlns:p14="http://schemas.microsoft.com/office/powerpoint/2010/main" val="12554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0D35-DCEC-43F0-9EAA-C180C6DE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A5F70-1640-4B01-A0D6-7FB8629D6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Do the factors represented by the columns correspond with the country’s happiness rank?</a:t>
            </a:r>
          </a:p>
          <a:p>
            <a:pPr lvl="1"/>
            <a:r>
              <a:rPr lang="en-US" sz="2800" dirty="0"/>
              <a:t>In this presentation:</a:t>
            </a:r>
          </a:p>
          <a:p>
            <a:pPr lvl="2"/>
            <a:r>
              <a:rPr lang="en-US" sz="2400" dirty="0"/>
              <a:t>Overview of the World Happiness Report data set from 2016</a:t>
            </a:r>
          </a:p>
          <a:p>
            <a:pPr lvl="2"/>
            <a:r>
              <a:rPr lang="en-US" sz="2400" dirty="0"/>
              <a:t>Problems with the data set</a:t>
            </a:r>
          </a:p>
          <a:p>
            <a:pPr lvl="2"/>
            <a:r>
              <a:rPr lang="en-US" sz="2400" dirty="0"/>
              <a:t>Analysis technique</a:t>
            </a:r>
          </a:p>
          <a:p>
            <a:pPr lvl="2"/>
            <a:r>
              <a:rPr lang="en-US" sz="2400" dirty="0"/>
              <a:t>Findings</a:t>
            </a:r>
          </a:p>
          <a:p>
            <a:pPr lvl="2"/>
            <a:r>
              <a:rPr lang="en-US" sz="2400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67505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D04E-F537-4A4D-B0FB-AA383FE2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461C5-BD24-4240-B616-11A80C73E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Found on Kaggle</a:t>
            </a:r>
          </a:p>
          <a:p>
            <a:pPr lvl="1"/>
            <a:r>
              <a:rPr lang="en-US" sz="2400" dirty="0"/>
              <a:t>Originally collected by Gallup Incorporated</a:t>
            </a:r>
          </a:p>
          <a:p>
            <a:r>
              <a:rPr lang="en-US" sz="2800" dirty="0"/>
              <a:t>CSV Format</a:t>
            </a:r>
          </a:p>
          <a:p>
            <a:pPr lvl="1"/>
            <a:r>
              <a:rPr lang="en-US" sz="2400" dirty="0"/>
              <a:t>155 records</a:t>
            </a:r>
          </a:p>
          <a:p>
            <a:pPr lvl="1"/>
            <a:r>
              <a:rPr lang="en-US" sz="2400" dirty="0"/>
              <a:t>12 fields</a:t>
            </a:r>
          </a:p>
        </p:txBody>
      </p:sp>
    </p:spTree>
    <p:extLst>
      <p:ext uri="{BB962C8B-B14F-4D97-AF65-F5344CB8AC3E}">
        <p14:creationId xmlns:p14="http://schemas.microsoft.com/office/powerpoint/2010/main" val="212293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D0E4-5740-4BD2-A044-E572073A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B326-9E4B-45BF-8E31-334D662F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410200" cy="4312257"/>
          </a:xfrm>
        </p:spPr>
        <p:txBody>
          <a:bodyPr>
            <a:normAutofit/>
          </a:bodyPr>
          <a:lstStyle/>
          <a:p>
            <a:r>
              <a:rPr lang="en-US" sz="2800" dirty="0"/>
              <a:t>Country</a:t>
            </a:r>
          </a:p>
          <a:p>
            <a:r>
              <a:rPr lang="en-US" sz="2800" dirty="0"/>
              <a:t>Happiness Rank</a:t>
            </a:r>
          </a:p>
          <a:p>
            <a:r>
              <a:rPr lang="en-US" sz="2800" dirty="0"/>
              <a:t>Happiness Score</a:t>
            </a:r>
          </a:p>
          <a:p>
            <a:r>
              <a:rPr lang="en-US" sz="2800" dirty="0"/>
              <a:t>Happiness Integer</a:t>
            </a:r>
          </a:p>
          <a:p>
            <a:r>
              <a:rPr lang="en-US" sz="2800" dirty="0"/>
              <a:t>Happiness Rating</a:t>
            </a:r>
          </a:p>
          <a:p>
            <a:r>
              <a:rPr lang="en-US" sz="2800" dirty="0"/>
              <a:t>Whisker High</a:t>
            </a:r>
          </a:p>
          <a:p>
            <a:r>
              <a:rPr lang="en-US" sz="2800" dirty="0"/>
              <a:t>Whisker Low</a:t>
            </a:r>
          </a:p>
          <a:p>
            <a:r>
              <a:rPr lang="en-US" sz="2800" dirty="0"/>
              <a:t>Economy GPD per Capita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21E3F-9A77-454E-BCFA-DC4879C73BD6}"/>
              </a:ext>
            </a:extLst>
          </p:cNvPr>
          <p:cNvSpPr txBox="1"/>
          <p:nvPr/>
        </p:nvSpPr>
        <p:spPr>
          <a:xfrm>
            <a:off x="6096001" y="2057401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Health/Life Expectancy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Generosity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Trust/Government Corruption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Dystopian Residual</a:t>
            </a:r>
          </a:p>
        </p:txBody>
      </p:sp>
    </p:spTree>
    <p:extLst>
      <p:ext uri="{BB962C8B-B14F-4D97-AF65-F5344CB8AC3E}">
        <p14:creationId xmlns:p14="http://schemas.microsoft.com/office/powerpoint/2010/main" val="308342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72DC-654F-43D7-917B-AF973D2C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557DA-D352-46AB-97E6-5B5FDACE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were no problems with this data set.</a:t>
            </a:r>
          </a:p>
        </p:txBody>
      </p:sp>
    </p:spTree>
    <p:extLst>
      <p:ext uri="{BB962C8B-B14F-4D97-AF65-F5344CB8AC3E}">
        <p14:creationId xmlns:p14="http://schemas.microsoft.com/office/powerpoint/2010/main" val="268556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E307-6158-4B9E-A413-3C1854D0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Happiness score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BF406-AE6E-4B23-957E-FF256796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Basic Counts</a:t>
            </a:r>
          </a:p>
          <a:p>
            <a:r>
              <a:rPr lang="en-US" dirty="0"/>
              <a:t>Quartiles, Average, and Standard Deviation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2753E-A263-4343-A41A-A7D288087A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24" y="2282483"/>
            <a:ext cx="3169573" cy="402412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2390A2-080E-467D-846B-86DFB2BED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729088"/>
              </p:ext>
            </p:extLst>
          </p:nvPr>
        </p:nvGraphicFramePr>
        <p:xfrm>
          <a:off x="1354169" y="3429000"/>
          <a:ext cx="4834597" cy="308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6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46FD-67BA-4217-A754-CAA92916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dirty="0"/>
              <a:t>Happiness rating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E34E-DF30-4BF1-A550-4A41E4B7F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410200" cy="4024125"/>
          </a:xfrm>
        </p:spPr>
        <p:txBody>
          <a:bodyPr>
            <a:normAutofit/>
          </a:bodyPr>
          <a:lstStyle/>
          <a:p>
            <a:r>
              <a:rPr lang="en-US" sz="2800"/>
              <a:t>Happiness Integer to Happiness Rating</a:t>
            </a:r>
          </a:p>
          <a:p>
            <a:r>
              <a:rPr lang="en-US" sz="2800"/>
              <a:t>Pivot Table 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D238A-96C2-4862-ABFD-5BDF0DC506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19" y="1898059"/>
            <a:ext cx="2929671" cy="274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FCD46-4340-498D-9B26-67C3726219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5" y="3690717"/>
            <a:ext cx="4131432" cy="191207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4407AF5-8180-4701-BA06-DEB87ACFF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396327"/>
              </p:ext>
            </p:extLst>
          </p:nvPr>
        </p:nvGraphicFramePr>
        <p:xfrm>
          <a:off x="8019390" y="1808026"/>
          <a:ext cx="4172610" cy="283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BAE520E-C18A-4B71-A136-484601345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499340"/>
              </p:ext>
            </p:extLst>
          </p:nvPr>
        </p:nvGraphicFramePr>
        <p:xfrm>
          <a:off x="5079242" y="4646755"/>
          <a:ext cx="5191193" cy="24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233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7F5B-4848-4900-A4BC-5716BB5F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Happiness integer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BEE00-7460-4304-BC43-8B6C7B72A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1714831"/>
          </a:xfrm>
        </p:spPr>
        <p:txBody>
          <a:bodyPr>
            <a:normAutofit/>
          </a:bodyPr>
          <a:lstStyle/>
          <a:p>
            <a:r>
              <a:rPr lang="en-US" sz="2800" dirty="0"/>
              <a:t>Pivot Table</a:t>
            </a:r>
          </a:p>
          <a:p>
            <a:pPr lvl="1"/>
            <a:r>
              <a:rPr lang="en-US" sz="2600" dirty="0"/>
              <a:t>Using Happiness Integer</a:t>
            </a:r>
          </a:p>
          <a:p>
            <a:pPr lvl="1"/>
            <a:r>
              <a:rPr lang="en-US" sz="2600" dirty="0"/>
              <a:t>Average of other fields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60E5D-7E0F-4A2F-8C21-15458A34EE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65759"/>
            <a:ext cx="6995160" cy="1578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A780-0EB6-4FAF-AAEE-217C19FE41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9" y="3865759"/>
            <a:ext cx="4234376" cy="15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9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6719-0C49-4551-98B6-CF624C46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80AEE-24BE-4300-8493-0CE235D37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Average World Happiness: 5.354 (scale of 1-10)</a:t>
            </a:r>
          </a:p>
          <a:p>
            <a:r>
              <a:rPr lang="en-US" sz="2800" dirty="0"/>
              <a:t>Happiness was evenly distributed</a:t>
            </a:r>
          </a:p>
          <a:p>
            <a:r>
              <a:rPr lang="en-US" sz="2800" dirty="0"/>
              <a:t>Most other field averages corresponded with the integer</a:t>
            </a:r>
          </a:p>
          <a:p>
            <a:pPr lvl="1"/>
            <a:r>
              <a:rPr lang="en-US" sz="2600" dirty="0"/>
              <a:t>Health</a:t>
            </a:r>
          </a:p>
          <a:p>
            <a:pPr lvl="1"/>
            <a:r>
              <a:rPr lang="en-US" sz="2600" dirty="0"/>
              <a:t>Generosity</a:t>
            </a:r>
          </a:p>
          <a:p>
            <a:pPr lvl="1"/>
            <a:r>
              <a:rPr lang="en-US" sz="2600" dirty="0"/>
              <a:t>Trust/Government Corruption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20931B-6E29-4344-8D8E-62FB31973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707931"/>
              </p:ext>
            </p:extLst>
          </p:nvPr>
        </p:nvGraphicFramePr>
        <p:xfrm>
          <a:off x="6096000" y="3872929"/>
          <a:ext cx="5191193" cy="248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52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198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World Happiness 2016</vt:lpstr>
      <vt:lpstr>Project Overview</vt:lpstr>
      <vt:lpstr>Project Data</vt:lpstr>
      <vt:lpstr>Data Fields</vt:lpstr>
      <vt:lpstr>Problems with Data</vt:lpstr>
      <vt:lpstr>Happiness score analysis</vt:lpstr>
      <vt:lpstr>Happiness rating analysis</vt:lpstr>
      <vt:lpstr>Happiness integer analysis</vt:lpstr>
      <vt:lpstr>Findings</vt:lpstr>
      <vt:lpstr>PowerPoint Presentation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Happiness 2016</dc:title>
  <dc:creator>Frawley, Cassandra</dc:creator>
  <cp:lastModifiedBy>Frawley, Cassandra</cp:lastModifiedBy>
  <cp:revision>16</cp:revision>
  <dcterms:created xsi:type="dcterms:W3CDTF">2019-12-01T16:43:46Z</dcterms:created>
  <dcterms:modified xsi:type="dcterms:W3CDTF">2019-12-02T02:49:18Z</dcterms:modified>
</cp:coreProperties>
</file>