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79" r:id="rId11"/>
    <p:sldId id="280" r:id="rId12"/>
    <p:sldId id="281" r:id="rId13"/>
    <p:sldId id="282" r:id="rId14"/>
    <p:sldId id="265" r:id="rId15"/>
    <p:sldId id="266" r:id="rId16"/>
    <p:sldId id="267" r:id="rId17"/>
    <p:sldId id="268" r:id="rId18"/>
    <p:sldId id="269" r:id="rId19"/>
    <p:sldId id="283" r:id="rId20"/>
    <p:sldId id="270" r:id="rId21"/>
    <p:sldId id="271" r:id="rId22"/>
    <p:sldId id="272" r:id="rId23"/>
    <p:sldId id="27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74" r:id="rId32"/>
    <p:sldId id="275" r:id="rId33"/>
    <p:sldId id="276" r:id="rId34"/>
    <p:sldId id="277" r:id="rId35"/>
    <p:sldId id="278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" id="{925BA166-D9A4-4FC2-88D7-0D819F19AC5F}">
          <p14:sldIdLst>
            <p14:sldId id="256"/>
            <p14:sldId id="257"/>
            <p14:sldId id="258"/>
          </p14:sldIdLst>
        </p14:section>
        <p14:section name="First Comparison" id="{580EB0E4-78B6-4EF2-AB54-0445803A3E6C}">
          <p14:sldIdLst>
            <p14:sldId id="259"/>
            <p14:sldId id="264"/>
            <p14:sldId id="260"/>
            <p14:sldId id="261"/>
            <p14:sldId id="262"/>
          </p14:sldIdLst>
        </p14:section>
        <p14:section name="Second Comparison" id="{8010C68C-0EFD-4C8D-8A93-905B8D1958D1}">
          <p14:sldIdLst>
            <p14:sldId id="263"/>
            <p14:sldId id="279"/>
            <p14:sldId id="280"/>
            <p14:sldId id="281"/>
            <p14:sldId id="282"/>
            <p14:sldId id="265"/>
            <p14:sldId id="266"/>
            <p14:sldId id="267"/>
            <p14:sldId id="268"/>
          </p14:sldIdLst>
        </p14:section>
        <p14:section name="Third Comparison" id="{27A087BA-BBB5-4814-9E92-75B87A3ABEAB}">
          <p14:sldIdLst>
            <p14:sldId id="269"/>
            <p14:sldId id="283"/>
            <p14:sldId id="270"/>
            <p14:sldId id="271"/>
            <p14:sldId id="272"/>
          </p14:sldIdLst>
        </p14:section>
        <p14:section name="Final Comparison" id="{3D59AACB-8CBC-4679-9120-9B491DD98B5B}">
          <p14:sldIdLst>
            <p14:sldId id="273"/>
            <p14:sldId id="284"/>
            <p14:sldId id="285"/>
            <p14:sldId id="286"/>
            <p14:sldId id="287"/>
            <p14:sldId id="288"/>
            <p14:sldId id="289"/>
            <p14:sldId id="290"/>
            <p14:sldId id="274"/>
            <p14:sldId id="275"/>
            <p14:sldId id="276"/>
            <p14:sldId id="277"/>
            <p14:sldId id="278"/>
            <p14:sldId id="291"/>
          </p14:sldIdLst>
        </p14:section>
        <p14:section name="Final Thoughts" id="{2DFB8068-B00D-4B70-BA54-846C9446E1B0}">
          <p14:sldIdLst>
            <p14:sldId id="292"/>
            <p14:sldId id="293"/>
            <p14:sldId id="294"/>
            <p14:sldId id="295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E:\Class%20Work\Data%20Analytics\Project\Bruce%20Conrad%20Datase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E:\Class%20Work\Data%20Analytics\Project\Bruce%20Conrad%20Datase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E:\Class%20Work\Data%20Analytics\Project\Bruce%20Conrad%20Datas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'Length and Width Comparison'!$I$1</c:f>
              <c:strCache>
                <c:ptCount val="1"/>
                <c:pt idx="0">
                  <c:v>COUNTIF/COUNTIFS Fields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'Length and Width Comparison'!$I$2:$I$6</c:f>
              <c:numCache>
                <c:formatCode>General</c:formatCode>
                <c:ptCount val="5"/>
                <c:pt idx="0">
                  <c:v>216</c:v>
                </c:pt>
                <c:pt idx="1">
                  <c:v>1790</c:v>
                </c:pt>
                <c:pt idx="2">
                  <c:v>232</c:v>
                </c:pt>
                <c:pt idx="3">
                  <c:v>28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C-481D-8229-6B967E68A1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20703104"/>
        <c:axId val="1723686976"/>
      </c:barChart>
      <c:catAx>
        <c:axId val="17207031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Data</a:t>
                </a:r>
                <a:r>
                  <a:rPr lang="en-US" baseline="0"/>
                  <a:t> Entries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3686976"/>
        <c:crosses val="autoZero"/>
        <c:auto val="1"/>
        <c:lblAlgn val="ctr"/>
        <c:lblOffset val="100"/>
        <c:noMultiLvlLbl val="0"/>
      </c:catAx>
      <c:valAx>
        <c:axId val="1723686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Matching</a:t>
                </a:r>
                <a:r>
                  <a:rPr lang="en-US" baseline="0"/>
                  <a:t> Criteria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0703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[Bruce Conrad Dataset.xlsx]Color Comparison!PivotTable3</c:name>
    <c:fmtId val="1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'Color Comparison'!$D$36:$D$38</c:f>
              <c:strCache>
                <c:ptCount val="1"/>
                <c:pt idx="0">
                  <c:v>1 - Count of PstColor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Comparison'!$D$39:$D$48</c:f>
              <c:numCache>
                <c:formatCode>General</c:formatCode>
                <c:ptCount val="9"/>
                <c:pt idx="0">
                  <c:v>372</c:v>
                </c:pt>
                <c:pt idx="1">
                  <c:v>574</c:v>
                </c:pt>
                <c:pt idx="2">
                  <c:v>8</c:v>
                </c:pt>
                <c:pt idx="3">
                  <c:v>11</c:v>
                </c:pt>
                <c:pt idx="4">
                  <c:v>166</c:v>
                </c:pt>
                <c:pt idx="5">
                  <c:v>136</c:v>
                </c:pt>
                <c:pt idx="6">
                  <c:v>106</c:v>
                </c:pt>
                <c:pt idx="7">
                  <c:v>3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6-46AA-97A2-B3D819BBCDB0}"/>
            </c:ext>
          </c:extLst>
        </c:ser>
        <c:ser>
          <c:idx val="1"/>
          <c:order val="1"/>
          <c:tx>
            <c:strRef>
              <c:f>'Color Comparison'!$E$36:$E$38</c:f>
              <c:strCache>
                <c:ptCount val="1"/>
                <c:pt idx="0">
                  <c:v>1 - Count of CoreColor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Comparison'!$E$39:$E$48</c:f>
              <c:numCache>
                <c:formatCode>General</c:formatCode>
                <c:ptCount val="9"/>
                <c:pt idx="0">
                  <c:v>372</c:v>
                </c:pt>
                <c:pt idx="1">
                  <c:v>574</c:v>
                </c:pt>
                <c:pt idx="2">
                  <c:v>8</c:v>
                </c:pt>
                <c:pt idx="3">
                  <c:v>11</c:v>
                </c:pt>
                <c:pt idx="4">
                  <c:v>166</c:v>
                </c:pt>
                <c:pt idx="5">
                  <c:v>136</c:v>
                </c:pt>
                <c:pt idx="6">
                  <c:v>106</c:v>
                </c:pt>
                <c:pt idx="7">
                  <c:v>3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86-46AA-97A2-B3D819BBCDB0}"/>
            </c:ext>
          </c:extLst>
        </c:ser>
        <c:ser>
          <c:idx val="2"/>
          <c:order val="2"/>
          <c:tx>
            <c:strRef>
              <c:f>'Color Comparison'!$F$36:$F$38</c:f>
              <c:strCache>
                <c:ptCount val="1"/>
                <c:pt idx="0">
                  <c:v>2 - Count of PstColor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Comparison'!$F$39:$F$48</c:f>
              <c:numCache>
                <c:formatCode>General</c:formatCode>
                <c:ptCount val="9"/>
                <c:pt idx="0">
                  <c:v>85</c:v>
                </c:pt>
                <c:pt idx="1">
                  <c:v>40</c:v>
                </c:pt>
                <c:pt idx="2">
                  <c:v>1</c:v>
                </c:pt>
                <c:pt idx="4">
                  <c:v>27</c:v>
                </c:pt>
                <c:pt idx="5">
                  <c:v>40</c:v>
                </c:pt>
                <c:pt idx="6">
                  <c:v>8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86-46AA-97A2-B3D819BBCDB0}"/>
            </c:ext>
          </c:extLst>
        </c:ser>
        <c:ser>
          <c:idx val="3"/>
          <c:order val="3"/>
          <c:tx>
            <c:strRef>
              <c:f>'Color Comparison'!$G$36:$G$38</c:f>
              <c:strCache>
                <c:ptCount val="1"/>
                <c:pt idx="0">
                  <c:v>2 - Count of CoreColor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Comparison'!$G$39:$G$48</c:f>
              <c:numCache>
                <c:formatCode>General</c:formatCode>
                <c:ptCount val="9"/>
                <c:pt idx="0">
                  <c:v>85</c:v>
                </c:pt>
                <c:pt idx="1">
                  <c:v>40</c:v>
                </c:pt>
                <c:pt idx="2">
                  <c:v>1</c:v>
                </c:pt>
                <c:pt idx="4">
                  <c:v>27</c:v>
                </c:pt>
                <c:pt idx="5">
                  <c:v>40</c:v>
                </c:pt>
                <c:pt idx="6">
                  <c:v>8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86-46AA-97A2-B3D819BBCDB0}"/>
            </c:ext>
          </c:extLst>
        </c:ser>
        <c:ser>
          <c:idx val="4"/>
          <c:order val="4"/>
          <c:tx>
            <c:strRef>
              <c:f>'Color Comparison'!$H$36:$H$38</c:f>
              <c:strCache>
                <c:ptCount val="1"/>
                <c:pt idx="0">
                  <c:v>3 - Count of PstColor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Comparison'!$H$39:$H$48</c:f>
              <c:numCache>
                <c:formatCode>General</c:formatCode>
                <c:ptCount val="9"/>
                <c:pt idx="0">
                  <c:v>54</c:v>
                </c:pt>
                <c:pt idx="1">
                  <c:v>58</c:v>
                </c:pt>
                <c:pt idx="2">
                  <c:v>1</c:v>
                </c:pt>
                <c:pt idx="3">
                  <c:v>1</c:v>
                </c:pt>
                <c:pt idx="4">
                  <c:v>15</c:v>
                </c:pt>
                <c:pt idx="5">
                  <c:v>23</c:v>
                </c:pt>
                <c:pt idx="6">
                  <c:v>16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86-46AA-97A2-B3D819BBCDB0}"/>
            </c:ext>
          </c:extLst>
        </c:ser>
        <c:ser>
          <c:idx val="5"/>
          <c:order val="5"/>
          <c:tx>
            <c:strRef>
              <c:f>'Color Comparison'!$I$36:$I$38</c:f>
              <c:strCache>
                <c:ptCount val="1"/>
                <c:pt idx="0">
                  <c:v>3 - Count of CoreColor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Comparison'!$I$39:$I$48</c:f>
              <c:numCache>
                <c:formatCode>General</c:formatCode>
                <c:ptCount val="9"/>
                <c:pt idx="0">
                  <c:v>54</c:v>
                </c:pt>
                <c:pt idx="1">
                  <c:v>58</c:v>
                </c:pt>
                <c:pt idx="2">
                  <c:v>1</c:v>
                </c:pt>
                <c:pt idx="3">
                  <c:v>1</c:v>
                </c:pt>
                <c:pt idx="4">
                  <c:v>15</c:v>
                </c:pt>
                <c:pt idx="5">
                  <c:v>23</c:v>
                </c:pt>
                <c:pt idx="6">
                  <c:v>16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86-46AA-97A2-B3D819BBCDB0}"/>
            </c:ext>
          </c:extLst>
        </c:ser>
        <c:ser>
          <c:idx val="6"/>
          <c:order val="6"/>
          <c:tx>
            <c:strRef>
              <c:f>'Color Comparison'!$J$36:$J$38</c:f>
              <c:strCache>
                <c:ptCount val="1"/>
                <c:pt idx="0">
                  <c:v>4 - Count of PstColor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Comparison'!$J$39:$J$48</c:f>
              <c:numCache>
                <c:formatCode>General</c:formatCode>
                <c:ptCount val="9"/>
                <c:pt idx="0">
                  <c:v>54</c:v>
                </c:pt>
                <c:pt idx="1">
                  <c:v>35</c:v>
                </c:pt>
                <c:pt idx="4">
                  <c:v>26</c:v>
                </c:pt>
                <c:pt idx="5">
                  <c:v>21</c:v>
                </c:pt>
                <c:pt idx="6">
                  <c:v>1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86-46AA-97A2-B3D819BBCDB0}"/>
            </c:ext>
          </c:extLst>
        </c:ser>
        <c:ser>
          <c:idx val="7"/>
          <c:order val="7"/>
          <c:tx>
            <c:strRef>
              <c:f>'Color Comparison'!$K$36:$K$38</c:f>
              <c:strCache>
                <c:ptCount val="1"/>
                <c:pt idx="0">
                  <c:v>4 - Count of CoreColor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Comparison'!$K$39:$K$48</c:f>
              <c:numCache>
                <c:formatCode>General</c:formatCode>
                <c:ptCount val="9"/>
                <c:pt idx="0">
                  <c:v>54</c:v>
                </c:pt>
                <c:pt idx="1">
                  <c:v>35</c:v>
                </c:pt>
                <c:pt idx="4">
                  <c:v>26</c:v>
                </c:pt>
                <c:pt idx="5">
                  <c:v>21</c:v>
                </c:pt>
                <c:pt idx="6">
                  <c:v>1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586-46AA-97A2-B3D819BBCDB0}"/>
            </c:ext>
          </c:extLst>
        </c:ser>
        <c:ser>
          <c:idx val="8"/>
          <c:order val="8"/>
          <c:tx>
            <c:strRef>
              <c:f>'Color Comparison'!$L$36:$L$38</c:f>
              <c:strCache>
                <c:ptCount val="1"/>
                <c:pt idx="0">
                  <c:v>5 - Count of PstColor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Comparison'!$L$39:$L$48</c:f>
              <c:numCache>
                <c:formatCode>General</c:formatCode>
                <c:ptCount val="9"/>
                <c:pt idx="0">
                  <c:v>14</c:v>
                </c:pt>
                <c:pt idx="1">
                  <c:v>2</c:v>
                </c:pt>
                <c:pt idx="4">
                  <c:v>9</c:v>
                </c:pt>
                <c:pt idx="5">
                  <c:v>13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86-46AA-97A2-B3D819BBCDB0}"/>
            </c:ext>
          </c:extLst>
        </c:ser>
        <c:ser>
          <c:idx val="9"/>
          <c:order val="9"/>
          <c:tx>
            <c:strRef>
              <c:f>'Color Comparison'!$M$36:$M$38</c:f>
              <c:strCache>
                <c:ptCount val="1"/>
                <c:pt idx="0">
                  <c:v>5 - Count of CoreColor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Comparison'!$M$39:$M$48</c:f>
              <c:numCache>
                <c:formatCode>General</c:formatCode>
                <c:ptCount val="9"/>
                <c:pt idx="0">
                  <c:v>14</c:v>
                </c:pt>
                <c:pt idx="1">
                  <c:v>2</c:v>
                </c:pt>
                <c:pt idx="4">
                  <c:v>9</c:v>
                </c:pt>
                <c:pt idx="5">
                  <c:v>13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586-46AA-97A2-B3D819BBCDB0}"/>
            </c:ext>
          </c:extLst>
        </c:ser>
        <c:ser>
          <c:idx val="10"/>
          <c:order val="10"/>
          <c:tx>
            <c:strRef>
              <c:f>'Color Comparison'!$N$36:$N$38</c:f>
              <c:strCache>
                <c:ptCount val="1"/>
                <c:pt idx="0">
                  <c:v>6 - Count of PstColor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Comparison'!$N$39:$N$48</c:f>
              <c:numCache>
                <c:formatCode>General</c:formatCode>
                <c:ptCount val="9"/>
                <c:pt idx="0">
                  <c:v>21</c:v>
                </c:pt>
                <c:pt idx="1">
                  <c:v>10</c:v>
                </c:pt>
                <c:pt idx="4">
                  <c:v>9</c:v>
                </c:pt>
                <c:pt idx="5">
                  <c:v>23</c:v>
                </c:pt>
                <c:pt idx="6">
                  <c:v>41</c:v>
                </c:pt>
                <c:pt idx="7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586-46AA-97A2-B3D819BBCDB0}"/>
            </c:ext>
          </c:extLst>
        </c:ser>
        <c:ser>
          <c:idx val="11"/>
          <c:order val="11"/>
          <c:tx>
            <c:strRef>
              <c:f>'Color Comparison'!$O$36:$O$38</c:f>
              <c:strCache>
                <c:ptCount val="1"/>
                <c:pt idx="0">
                  <c:v>6 - Count of CoreColor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Comparison'!$O$39:$O$48</c:f>
              <c:numCache>
                <c:formatCode>General</c:formatCode>
                <c:ptCount val="9"/>
                <c:pt idx="0">
                  <c:v>21</c:v>
                </c:pt>
                <c:pt idx="1">
                  <c:v>10</c:v>
                </c:pt>
                <c:pt idx="4">
                  <c:v>9</c:v>
                </c:pt>
                <c:pt idx="5">
                  <c:v>23</c:v>
                </c:pt>
                <c:pt idx="6">
                  <c:v>41</c:v>
                </c:pt>
                <c:pt idx="7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586-46AA-97A2-B3D819BBCDB0}"/>
            </c:ext>
          </c:extLst>
        </c:ser>
        <c:ser>
          <c:idx val="12"/>
          <c:order val="12"/>
          <c:tx>
            <c:strRef>
              <c:f>'Color Comparison'!$P$36:$P$38</c:f>
              <c:strCache>
                <c:ptCount val="1"/>
                <c:pt idx="0">
                  <c:v>7 - Count of PstColor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Comparison'!$P$39:$P$48</c:f>
              <c:numCache>
                <c:formatCode>General</c:formatCode>
                <c:ptCount val="9"/>
                <c:pt idx="0">
                  <c:v>8</c:v>
                </c:pt>
                <c:pt idx="1">
                  <c:v>4</c:v>
                </c:pt>
                <c:pt idx="4">
                  <c:v>5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586-46AA-97A2-B3D819BBCDB0}"/>
            </c:ext>
          </c:extLst>
        </c:ser>
        <c:ser>
          <c:idx val="13"/>
          <c:order val="13"/>
          <c:tx>
            <c:strRef>
              <c:f>'Color Comparison'!$Q$36:$Q$38</c:f>
              <c:strCache>
                <c:ptCount val="1"/>
                <c:pt idx="0">
                  <c:v>7 - Count of CoreColor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Comparison'!$Q$39:$Q$48</c:f>
              <c:numCache>
                <c:formatCode>General</c:formatCode>
                <c:ptCount val="9"/>
                <c:pt idx="0">
                  <c:v>8</c:v>
                </c:pt>
                <c:pt idx="1">
                  <c:v>4</c:v>
                </c:pt>
                <c:pt idx="4">
                  <c:v>5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586-46AA-97A2-B3D819BBCDB0}"/>
            </c:ext>
          </c:extLst>
        </c:ser>
        <c:ser>
          <c:idx val="14"/>
          <c:order val="14"/>
          <c:tx>
            <c:strRef>
              <c:f>'Color Comparison'!$R$36:$R$38</c:f>
              <c:strCache>
                <c:ptCount val="1"/>
                <c:pt idx="0">
                  <c:v>8 - Count of PstColor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Comparison'!$R$39:$R$48</c:f>
              <c:numCache>
                <c:formatCode>General</c:formatCode>
                <c:ptCount val="9"/>
                <c:pt idx="1">
                  <c:v>28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586-46AA-97A2-B3D819BBCDB0}"/>
            </c:ext>
          </c:extLst>
        </c:ser>
        <c:ser>
          <c:idx val="15"/>
          <c:order val="15"/>
          <c:tx>
            <c:strRef>
              <c:f>'Color Comparison'!$S$36:$S$38</c:f>
              <c:strCache>
                <c:ptCount val="1"/>
                <c:pt idx="0">
                  <c:v>8 - Count of CoreColor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Comparison'!$S$39:$S$48</c:f>
              <c:numCache>
                <c:formatCode>General</c:formatCode>
                <c:ptCount val="9"/>
                <c:pt idx="1">
                  <c:v>28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586-46AA-97A2-B3D819BBCDB0}"/>
            </c:ext>
          </c:extLst>
        </c:ser>
        <c:ser>
          <c:idx val="16"/>
          <c:order val="16"/>
          <c:tx>
            <c:strRef>
              <c:f>'Color Comparison'!$T$36:$T$38</c:f>
              <c:strCache>
                <c:ptCount val="1"/>
                <c:pt idx="0">
                  <c:v>9 - Count of PstColor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Comparison'!$T$39:$T$48</c:f>
              <c:numCache>
                <c:formatCode>General</c:formatCode>
                <c:ptCount val="9"/>
                <c:pt idx="0">
                  <c:v>2</c:v>
                </c:pt>
                <c:pt idx="1">
                  <c:v>5</c:v>
                </c:pt>
                <c:pt idx="4">
                  <c:v>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586-46AA-97A2-B3D819BBCDB0}"/>
            </c:ext>
          </c:extLst>
        </c:ser>
        <c:ser>
          <c:idx val="17"/>
          <c:order val="17"/>
          <c:tx>
            <c:strRef>
              <c:f>'Color Comparison'!$U$36:$U$38</c:f>
              <c:strCache>
                <c:ptCount val="1"/>
                <c:pt idx="0">
                  <c:v>9 - Count of CoreColor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Comparison'!$U$39:$U$48</c:f>
              <c:numCache>
                <c:formatCode>General</c:formatCode>
                <c:ptCount val="9"/>
                <c:pt idx="0">
                  <c:v>2</c:v>
                </c:pt>
                <c:pt idx="1">
                  <c:v>5</c:v>
                </c:pt>
                <c:pt idx="4">
                  <c:v>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586-46AA-97A2-B3D819BBCDB0}"/>
            </c:ext>
          </c:extLst>
        </c:ser>
        <c:ser>
          <c:idx val="18"/>
          <c:order val="18"/>
          <c:tx>
            <c:strRef>
              <c:f>'Color Comparison'!$V$36:$V$38</c:f>
              <c:strCache>
                <c:ptCount val="1"/>
                <c:pt idx="0">
                  <c:v>10 - Count of PstColor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Comparison'!$V$39:$V$48</c:f>
              <c:numCache>
                <c:formatCode>General</c:formatCode>
                <c:ptCount val="9"/>
                <c:pt idx="1">
                  <c:v>6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586-46AA-97A2-B3D819BBCDB0}"/>
            </c:ext>
          </c:extLst>
        </c:ser>
        <c:ser>
          <c:idx val="19"/>
          <c:order val="19"/>
          <c:tx>
            <c:strRef>
              <c:f>'Color Comparison'!$W$36:$W$38</c:f>
              <c:strCache>
                <c:ptCount val="1"/>
                <c:pt idx="0">
                  <c:v>10 - Count of CoreColor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'Color Comparison'!$C$39:$C$48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10</c:v>
                </c:pt>
              </c:strCache>
            </c:strRef>
          </c:cat>
          <c:val>
            <c:numRef>
              <c:f>'Color Comparison'!$W$39:$W$48</c:f>
              <c:numCache>
                <c:formatCode>General</c:formatCode>
                <c:ptCount val="9"/>
                <c:pt idx="1">
                  <c:v>6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9586-46AA-97A2-B3D819BBCD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61497280"/>
        <c:axId val="1469234880"/>
      </c:barChart>
      <c:catAx>
        <c:axId val="146149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9234880"/>
        <c:crosses val="autoZero"/>
        <c:auto val="1"/>
        <c:lblAlgn val="ctr"/>
        <c:lblOffset val="100"/>
        <c:noMultiLvlLbl val="0"/>
      </c:catAx>
      <c:valAx>
        <c:axId val="146923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49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Construction!$G$1</c:f>
              <c:strCache>
                <c:ptCount val="1"/>
                <c:pt idx="0">
                  <c:v>Number of Constructed Types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13-485A-A042-5E2314B0EE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13-485A-A042-5E2314B0EE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313-485A-A042-5E2314B0EE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313-485A-A042-5E2314B0EE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313-485A-A042-5E2314B0EE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313-485A-A042-5E2314B0EEC2}"/>
              </c:ext>
            </c:extLst>
          </c:dPt>
          <c:dLbls>
            <c:dLbl>
              <c:idx val="0"/>
              <c:layout>
                <c:manualLayout>
                  <c:x val="1.328278409643239E-2"/>
                  <c:y val="-6.854786572731040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13-485A-A042-5E2314B0EEC2}"/>
                </c:ext>
              </c:extLst>
            </c:dLbl>
            <c:dLbl>
              <c:idx val="1"/>
              <c:layout>
                <c:manualLayout>
                  <c:x val="4.3312769664475705E-2"/>
                  <c:y val="5.58759497168117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13-485A-A042-5E2314B0EEC2}"/>
                </c:ext>
              </c:extLst>
            </c:dLbl>
            <c:dLbl>
              <c:idx val="2"/>
              <c:layout>
                <c:manualLayout>
                  <c:x val="-5.4031451196805524E-2"/>
                  <c:y val="-8.507224754800386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13-485A-A042-5E2314B0EEC2}"/>
                </c:ext>
              </c:extLst>
            </c:dLbl>
            <c:dLbl>
              <c:idx val="3"/>
              <c:layout>
                <c:manualLayout>
                  <c:x val="-3.6847926060524484E-2"/>
                  <c:y val="8.93570935212045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13-485A-A042-5E2314B0EEC2}"/>
                </c:ext>
              </c:extLst>
            </c:dLbl>
            <c:dLbl>
              <c:idx val="4"/>
              <c:layout>
                <c:manualLayout>
                  <c:x val="-0.15102721134217198"/>
                  <c:y val="1.590053874844591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13-485A-A042-5E2314B0EEC2}"/>
                </c:ext>
              </c:extLst>
            </c:dLbl>
            <c:dLbl>
              <c:idx val="5"/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13-485A-A042-5E2314B0EE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1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Construction!$F$2:$F$7</c:f>
              <c:strCache>
                <c:ptCount val="6"/>
                <c:pt idx="0">
                  <c:v>Inconsistency</c:v>
                </c:pt>
                <c:pt idx="1">
                  <c:v>Undetermined</c:v>
                </c:pt>
                <c:pt idx="2">
                  <c:v>Hand built</c:v>
                </c:pt>
                <c:pt idx="3">
                  <c:v>Coil/padded</c:v>
                </c:pt>
                <c:pt idx="4">
                  <c:v>Paddle and anvil</c:v>
                </c:pt>
                <c:pt idx="5">
                  <c:v>Mold</c:v>
                </c:pt>
              </c:strCache>
            </c:strRef>
          </c:cat>
          <c:val>
            <c:numRef>
              <c:f>Construction!$G$2:$G$7</c:f>
              <c:numCache>
                <c:formatCode>General</c:formatCode>
                <c:ptCount val="6"/>
                <c:pt idx="0">
                  <c:v>1369</c:v>
                </c:pt>
                <c:pt idx="1">
                  <c:v>16</c:v>
                </c:pt>
                <c:pt idx="2">
                  <c:v>42</c:v>
                </c:pt>
                <c:pt idx="3">
                  <c:v>828</c:v>
                </c:pt>
                <c:pt idx="4">
                  <c:v>0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313-485A-A042-5E2314B0EEC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ransition spd="slow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9A2F0-CDFD-4D30-A19A-BFD221314D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Analyzing Potsherds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C3929-609C-48A2-90B1-C134AD47EA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by: Bruce Conrad</a:t>
            </a:r>
          </a:p>
        </p:txBody>
      </p:sp>
    </p:spTree>
    <p:extLst>
      <p:ext uri="{BB962C8B-B14F-4D97-AF65-F5344CB8AC3E}">
        <p14:creationId xmlns:p14="http://schemas.microsoft.com/office/powerpoint/2010/main" val="2101538473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54CE2-3DEE-4FCD-9D91-855ADA68E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3DF22-F83F-49E4-AB54-7AF5B0B75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data entry values of </a:t>
            </a:r>
            <a:r>
              <a:rPr lang="en-US" dirty="0" err="1"/>
              <a:t>PstColor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0=not identifiable/no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identificar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1=red/reddish brown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2=orange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3=yellow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4=cream/buff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5=tan/</a:t>
            </a:r>
            <a:r>
              <a:rPr lang="en-US" dirty="0" err="1"/>
              <a:t>lt</a:t>
            </a:r>
            <a:r>
              <a:rPr lang="en-US" dirty="0"/>
              <a:t> brown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6=brown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7=gray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8=black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9=strong red (not brown at all!)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618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EB688-5615-4237-9B92-BF1F3B7E2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2127C-A87A-4B74-903B-7BADC229F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data entry values for </a:t>
            </a:r>
            <a:r>
              <a:rPr lang="en-US" dirty="0" err="1"/>
              <a:t>CoreColor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1=all paste color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2=1/2 by interior darker (gray), 1/2 by exterior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3=1/2 by interior paste, 1/2 by exterior darker (gray)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4=inner core darker (gray), outer edges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5=inner core paste, outer edges darker (gray)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6=all gray (or almost)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7=mixed (shows multiples of above on diff parts of the cross-section, on one sherd)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806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DFDD4-C27D-4097-9CC4-A8A438C5F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EB309-F94E-4DB7-93CB-B4700C8E1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8=1/2 by interior pinkish, 1/2 by exterior paste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9=1/2 by interior paste, 1/2 by exterior pinkish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10= inner core pinkish, outer edges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11= inner core paste, outer edges pinkish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12=part by interior gray, core is paste, part by exterior pink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13=all pink (or almost)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14=1/2 by interior gray, 1/2 by exterior pink, little/no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15=1/2 by interior pink, 1/2 by exterior gray, little/no paste</a:t>
            </a:r>
          </a:p>
        </p:txBody>
      </p:sp>
    </p:spTree>
    <p:extLst>
      <p:ext uri="{BB962C8B-B14F-4D97-AF65-F5344CB8AC3E}">
        <p14:creationId xmlns:p14="http://schemas.microsoft.com/office/powerpoint/2010/main" val="21772636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043C-E3D3-4034-AA16-F383A60B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90F19-3105-420A-B458-80F7D4C0D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16=part by interior pink, core is gray, part by exterior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17=part by interior paste, core is pink, part by exterior gray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18=part by interior gray, core is pink, part by exterior paste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19=part by interior pink, core is paste, part by exterior gray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95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68DCAB5-ABAF-4C41-A9F8-4099CF18D9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391523"/>
              </p:ext>
            </p:extLst>
          </p:nvPr>
        </p:nvGraphicFramePr>
        <p:xfrm>
          <a:off x="1611825" y="201478"/>
          <a:ext cx="10275376" cy="6416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5157222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CE1C6-E36E-40A3-8DDA-818E35229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6086C-9AD6-4CE2-B7A7-136041066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(</a:t>
            </a:r>
            <a:r>
              <a:rPr lang="en-US" dirty="0" err="1"/>
              <a:t>PstColor</a:t>
            </a:r>
            <a:r>
              <a:rPr lang="en-US" dirty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Q2- 2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Min- 1</a:t>
            </a:r>
          </a:p>
        </p:txBody>
      </p:sp>
    </p:spTree>
    <p:extLst>
      <p:ext uri="{BB962C8B-B14F-4D97-AF65-F5344CB8AC3E}">
        <p14:creationId xmlns:p14="http://schemas.microsoft.com/office/powerpoint/2010/main" val="38543524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BD6A-0842-41C2-9523-4720B3AC7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FCB77-62A3-4591-AA5D-27C9FE2A0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(</a:t>
            </a:r>
            <a:r>
              <a:rPr lang="en-US" dirty="0" err="1"/>
              <a:t>CoreColor</a:t>
            </a:r>
            <a:r>
              <a:rPr lang="en-US" dirty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Q3- 3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Min- 1</a:t>
            </a:r>
          </a:p>
        </p:txBody>
      </p:sp>
    </p:spTree>
    <p:extLst>
      <p:ext uri="{BB962C8B-B14F-4D97-AF65-F5344CB8AC3E}">
        <p14:creationId xmlns:p14="http://schemas.microsoft.com/office/powerpoint/2010/main" val="38717915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FFC4-3101-49F5-A3AE-A23AE1BF7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r>
              <a:rPr lang="en-US" dirty="0"/>
              <a:t>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507CD-90CC-4E3C-BF43-8948D2C0F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Notes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Data beyond 10 in the chart was negligible, so I did not include it in the chart (i.e. some outliers, though few and far between)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The most common </a:t>
            </a:r>
            <a:r>
              <a:rPr lang="en-US" dirty="0" err="1"/>
              <a:t>CoreColor</a:t>
            </a:r>
            <a:r>
              <a:rPr lang="en-US" dirty="0"/>
              <a:t> was 1, which was all paste color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The most common </a:t>
            </a:r>
            <a:r>
              <a:rPr lang="en-US" dirty="0" err="1"/>
              <a:t>PstColor</a:t>
            </a:r>
            <a:r>
              <a:rPr lang="en-US" dirty="0"/>
              <a:t> was 1, which was red/reddish brown</a:t>
            </a:r>
          </a:p>
        </p:txBody>
      </p:sp>
    </p:spTree>
    <p:extLst>
      <p:ext uri="{BB962C8B-B14F-4D97-AF65-F5344CB8AC3E}">
        <p14:creationId xmlns:p14="http://schemas.microsoft.com/office/powerpoint/2010/main" val="23058831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06591-76B1-4FC5-821E-E56F9A5C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Comparison: Construction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EF35B-5E0A-45EE-8883-39D46B1B5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analyzed the Construction of the sherds</a:t>
            </a:r>
          </a:p>
        </p:txBody>
      </p:sp>
    </p:spTree>
    <p:extLst>
      <p:ext uri="{BB962C8B-B14F-4D97-AF65-F5344CB8AC3E}">
        <p14:creationId xmlns:p14="http://schemas.microsoft.com/office/powerpoint/2010/main" val="20676868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7A1BE-7DA8-4941-BDD9-8FB8ADABF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Comparison: Construction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C5ED1-983F-4735-B6FF-8E61029B8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entry values for Construction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1=Hand built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2= Coil/padded/</a:t>
            </a:r>
            <a:r>
              <a:rPr lang="en-US" dirty="0" err="1"/>
              <a:t>hecho</a:t>
            </a:r>
            <a:r>
              <a:rPr lang="en-US" dirty="0"/>
              <a:t> de </a:t>
            </a:r>
            <a:r>
              <a:rPr lang="en-US" dirty="0" err="1"/>
              <a:t>rollos</a:t>
            </a:r>
            <a:r>
              <a:rPr lang="en-US" dirty="0"/>
              <a:t> y </a:t>
            </a:r>
            <a:r>
              <a:rPr lang="en-US" dirty="0" err="1"/>
              <a:t>golpeada</a:t>
            </a:r>
            <a:r>
              <a:rPr lang="en-US" dirty="0"/>
              <a:t> </a:t>
            </a:r>
            <a:r>
              <a:rPr lang="en-US" dirty="0" err="1"/>
              <a:t>ligeramente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3=paddle and anvil/</a:t>
            </a:r>
            <a:r>
              <a:rPr lang="en-US" dirty="0" err="1"/>
              <a:t>paleteada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4= Mold/</a:t>
            </a:r>
            <a:r>
              <a:rPr lang="en-US" dirty="0" err="1"/>
              <a:t>hecho</a:t>
            </a:r>
            <a:r>
              <a:rPr lang="en-US" dirty="0"/>
              <a:t> por </a:t>
            </a:r>
            <a:r>
              <a:rPr lang="en-US" dirty="0" err="1"/>
              <a:t>molde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9964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A3B2-F4F5-49CC-B537-BDB2F3C05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15C40-BE70-48D5-8BD4-C4A3A47BF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analyzed potsherds collected in Coastal Peru at the Quipico site</a:t>
            </a:r>
          </a:p>
          <a:p>
            <a:r>
              <a:rPr lang="en-US" dirty="0"/>
              <a:t>Main Question: Is there any discernible pattern to these sherds or are they completely random?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101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34268C4-A98A-4C48-94D6-FB8C48CF3E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024854"/>
              </p:ext>
            </p:extLst>
          </p:nvPr>
        </p:nvGraphicFramePr>
        <p:xfrm>
          <a:off x="1603170" y="653142"/>
          <a:ext cx="9773392" cy="549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0535107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9B23-0E12-45CB-B438-DFD1B7F0D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Comparison: Construction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1865A-94C9-46BF-BA71-054A72D64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this field was text-based, there is no Five Number Summary</a:t>
            </a:r>
          </a:p>
        </p:txBody>
      </p:sp>
    </p:spTree>
    <p:extLst>
      <p:ext uri="{BB962C8B-B14F-4D97-AF65-F5344CB8AC3E}">
        <p14:creationId xmlns:p14="http://schemas.microsoft.com/office/powerpoint/2010/main" val="6616066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65A89-20F0-4D53-80F9-69486757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Comparison: Construction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5CA55-25D4-4CF3-A179-80A2F3F23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Notes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Construction method was Coil/Padded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data entry was Inconsistency (due to the lack of data to accurately be able to examine the Construction method utilized)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Paddle and anvil was least common method, with 0 entries</a:t>
            </a:r>
          </a:p>
        </p:txBody>
      </p:sp>
    </p:spTree>
    <p:extLst>
      <p:ext uri="{BB962C8B-B14F-4D97-AF65-F5344CB8AC3E}">
        <p14:creationId xmlns:p14="http://schemas.microsoft.com/office/powerpoint/2010/main" val="8209108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A8AB0-5B91-4C34-9B77-7CBB14E2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1E069-C411-41FE-936B-AA2B0ADF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analyzed the various shape types (using one worksheet per shape type)</a:t>
            </a:r>
          </a:p>
          <a:p>
            <a:r>
              <a:rPr lang="en-US" dirty="0"/>
              <a:t>These shapes are as follows: </a:t>
            </a:r>
            <a:r>
              <a:rPr lang="en-US" dirty="0" err="1"/>
              <a:t>LipShp</a:t>
            </a:r>
            <a:r>
              <a:rPr lang="en-US" dirty="0"/>
              <a:t> (shape of lip/rim edge); </a:t>
            </a:r>
            <a:r>
              <a:rPr lang="en-US" dirty="0" err="1"/>
              <a:t>ColShp</a:t>
            </a:r>
            <a:r>
              <a:rPr lang="en-US" dirty="0"/>
              <a:t> (shape of collar if present); </a:t>
            </a:r>
            <a:r>
              <a:rPr lang="en-US" dirty="0" err="1"/>
              <a:t>NeckShp</a:t>
            </a:r>
            <a:r>
              <a:rPr lang="en-US" dirty="0"/>
              <a:t> (shape of neck if present); and </a:t>
            </a:r>
            <a:r>
              <a:rPr lang="en-US" dirty="0" err="1"/>
              <a:t>BaseShp</a:t>
            </a:r>
            <a:r>
              <a:rPr lang="en-US" dirty="0"/>
              <a:t> (shape of base if present)</a:t>
            </a:r>
          </a:p>
        </p:txBody>
      </p:sp>
    </p:spTree>
    <p:extLst>
      <p:ext uri="{BB962C8B-B14F-4D97-AF65-F5344CB8AC3E}">
        <p14:creationId xmlns:p14="http://schemas.microsoft.com/office/powerpoint/2010/main" val="29546472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62CA5-0A15-47C3-97EB-D9D41C09B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6A063-D477-4B14-9FCB-712AF1D04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entry values for </a:t>
            </a:r>
            <a:r>
              <a:rPr lang="en-US" dirty="0" err="1"/>
              <a:t>LipShp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1=rounded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2=squared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3=angled towards interior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4=angled towards exterior</a:t>
            </a:r>
          </a:p>
        </p:txBody>
      </p:sp>
    </p:spTree>
    <p:extLst>
      <p:ext uri="{BB962C8B-B14F-4D97-AF65-F5344CB8AC3E}">
        <p14:creationId xmlns:p14="http://schemas.microsoft.com/office/powerpoint/2010/main" val="31468259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994AB-3DAF-4B2C-ADD1-5D6C3AE98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0B96C-BD41-43C0-BB27-997BA8ED5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5= lipped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6=long-lipped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7=domed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8=lipped and angled towards the interior (#3 &amp; #5)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99=not applicable/no applicable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539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3B318-B431-4AC4-B32D-6A4153553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8BC78-5E7E-493C-A4F5-6EA752DA8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entry values for </a:t>
            </a:r>
            <a:r>
              <a:rPr lang="en-US" dirty="0" err="1"/>
              <a:t>ColShp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1=rounded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2=squared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3=angular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4=tongued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8416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0F110-3C9A-4F8B-B7CE-FE950D78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7EEA4-FFD2-4E69-9C73-59D871368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5=not </a:t>
            </a:r>
            <a:r>
              <a:rPr lang="en-US" dirty="0" err="1"/>
              <a:t>cayash</a:t>
            </a:r>
            <a:r>
              <a:rPr lang="en-US" dirty="0"/>
              <a:t>, with an angle to the exterior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6=not </a:t>
            </a:r>
            <a:r>
              <a:rPr lang="en-US" dirty="0" err="1"/>
              <a:t>cayash</a:t>
            </a:r>
            <a:r>
              <a:rPr lang="en-US" dirty="0"/>
              <a:t>, with an angle to the interior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7=lipped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8=double-bump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9=</a:t>
            </a:r>
            <a:r>
              <a:rPr lang="en-US" dirty="0" err="1"/>
              <a:t>enlongated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99=not applicable/no </a:t>
            </a:r>
            <a:r>
              <a:rPr lang="en-US" dirty="0" err="1"/>
              <a:t>aplicable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4294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9A074-AAAE-4532-8256-DC4CA20C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1DA70-AA03-4858-860E-0AF0624F7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entry values for </a:t>
            </a:r>
            <a:r>
              <a:rPr lang="en-US" dirty="0" err="1"/>
              <a:t>NeckShp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1=rounded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2=straight/flat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3=angled inwards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4=angled outwards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99=not applicable/no </a:t>
            </a:r>
            <a:r>
              <a:rPr lang="en-US" dirty="0" err="1"/>
              <a:t>aplicable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4753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37BE-FB0C-49ED-AD08-A17A9EF9C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1687-622A-4DDA-A92B-C3C627809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entry values for </a:t>
            </a:r>
            <a:r>
              <a:rPr lang="en-US" dirty="0" err="1"/>
              <a:t>BaseShp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0=undetermined/no </a:t>
            </a:r>
            <a:r>
              <a:rPr lang="en-US" dirty="0" err="1"/>
              <a:t>determinado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1=rounded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2=squared/flat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3=angular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4=ring-based</a:t>
            </a:r>
          </a:p>
        </p:txBody>
      </p:sp>
    </p:spTree>
    <p:extLst>
      <p:ext uri="{BB962C8B-B14F-4D97-AF65-F5344CB8AC3E}">
        <p14:creationId xmlns:p14="http://schemas.microsoft.com/office/powerpoint/2010/main" val="32955044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7CBF5-64DF-42C5-957B-53F23890A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Background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71E16-2E47-40C3-92E5-0003E2C2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the data came from: Dr. Stacy Dunn</a:t>
            </a:r>
          </a:p>
          <a:p>
            <a:r>
              <a:rPr lang="en-US" dirty="0"/>
              <a:t>Collected at the </a:t>
            </a:r>
            <a:r>
              <a:rPr lang="en-US" dirty="0" err="1"/>
              <a:t>Quipico</a:t>
            </a:r>
            <a:r>
              <a:rPr lang="en-US" dirty="0"/>
              <a:t> site in Coastal Peru</a:t>
            </a:r>
          </a:p>
          <a:p>
            <a:r>
              <a:rPr lang="en-US" dirty="0"/>
              <a:t>What is a potsherd?- broken piece of ceramic material [1]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527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29AA0-1A62-4F04-AFC4-EF225FA6A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8B539-83D1-4753-BFF0-A53B8771C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5=stemmed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6=flat with open/angled outward sides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	7=tripod or with feet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99=not applicable/no applicable</a:t>
            </a:r>
          </a:p>
        </p:txBody>
      </p:sp>
    </p:spTree>
    <p:extLst>
      <p:ext uri="{BB962C8B-B14F-4D97-AF65-F5344CB8AC3E}">
        <p14:creationId xmlns:p14="http://schemas.microsoft.com/office/powerpoint/2010/main" val="12382730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523462-4E55-45F8-BD99-4EAE48700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030038"/>
              </p:ext>
            </p:extLst>
          </p:nvPr>
        </p:nvGraphicFramePr>
        <p:xfrm>
          <a:off x="2387600" y="698726"/>
          <a:ext cx="7416800" cy="485775"/>
        </p:xfrm>
        <a:graphic>
          <a:graphicData uri="http://schemas.openxmlformats.org/drawingml/2006/table">
            <a:tbl>
              <a:tblPr/>
              <a:tblGrid>
                <a:gridCol w="1016998">
                  <a:extLst>
                    <a:ext uri="{9D8B030D-6E8A-4147-A177-3AD203B41FA5}">
                      <a16:colId xmlns:a16="http://schemas.microsoft.com/office/drawing/2014/main" val="615098563"/>
                    </a:ext>
                  </a:extLst>
                </a:gridCol>
                <a:gridCol w="1089867">
                  <a:extLst>
                    <a:ext uri="{9D8B030D-6E8A-4147-A177-3AD203B41FA5}">
                      <a16:colId xmlns:a16="http://schemas.microsoft.com/office/drawing/2014/main" val="334351818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907162708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1112445939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3128928298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91410918"/>
                    </a:ext>
                  </a:extLst>
                </a:gridCol>
                <a:gridCol w="139402">
                  <a:extLst>
                    <a:ext uri="{9D8B030D-6E8A-4147-A177-3AD203B41FA5}">
                      <a16:colId xmlns:a16="http://schemas.microsoft.com/office/drawing/2014/main" val="550667829"/>
                    </a:ext>
                  </a:extLst>
                </a:gridCol>
                <a:gridCol w="139402">
                  <a:extLst>
                    <a:ext uri="{9D8B030D-6E8A-4147-A177-3AD203B41FA5}">
                      <a16:colId xmlns:a16="http://schemas.microsoft.com/office/drawing/2014/main" val="2042983211"/>
                    </a:ext>
                  </a:extLst>
                </a:gridCol>
                <a:gridCol w="139402">
                  <a:extLst>
                    <a:ext uri="{9D8B030D-6E8A-4147-A177-3AD203B41FA5}">
                      <a16:colId xmlns:a16="http://schemas.microsoft.com/office/drawing/2014/main" val="425408912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944915923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1612869598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2362711757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2402464713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1966136225"/>
                    </a:ext>
                  </a:extLst>
                </a:gridCol>
                <a:gridCol w="202766">
                  <a:extLst>
                    <a:ext uri="{9D8B030D-6E8A-4147-A177-3AD203B41FA5}">
                      <a16:colId xmlns:a16="http://schemas.microsoft.com/office/drawing/2014/main" val="393307090"/>
                    </a:ext>
                  </a:extLst>
                </a:gridCol>
                <a:gridCol w="240785">
                  <a:extLst>
                    <a:ext uri="{9D8B030D-6E8A-4147-A177-3AD203B41FA5}">
                      <a16:colId xmlns:a16="http://schemas.microsoft.com/office/drawing/2014/main" val="3136732006"/>
                    </a:ext>
                  </a:extLst>
                </a:gridCol>
                <a:gridCol w="294644">
                  <a:extLst>
                    <a:ext uri="{9D8B030D-6E8A-4147-A177-3AD203B41FA5}">
                      <a16:colId xmlns:a16="http://schemas.microsoft.com/office/drawing/2014/main" val="2750590895"/>
                    </a:ext>
                  </a:extLst>
                </a:gridCol>
                <a:gridCol w="278803">
                  <a:extLst>
                    <a:ext uri="{9D8B030D-6E8A-4147-A177-3AD203B41FA5}">
                      <a16:colId xmlns:a16="http://schemas.microsoft.com/office/drawing/2014/main" val="2999940007"/>
                    </a:ext>
                  </a:extLst>
                </a:gridCol>
                <a:gridCol w="446719">
                  <a:extLst>
                    <a:ext uri="{9D8B030D-6E8A-4147-A177-3AD203B41FA5}">
                      <a16:colId xmlns:a16="http://schemas.microsoft.com/office/drawing/2014/main" val="1276849170"/>
                    </a:ext>
                  </a:extLst>
                </a:gridCol>
                <a:gridCol w="294644">
                  <a:extLst>
                    <a:ext uri="{9D8B030D-6E8A-4147-A177-3AD203B41FA5}">
                      <a16:colId xmlns:a16="http://schemas.microsoft.com/office/drawing/2014/main" val="2367218349"/>
                    </a:ext>
                  </a:extLst>
                </a:gridCol>
                <a:gridCol w="215439">
                  <a:extLst>
                    <a:ext uri="{9D8B030D-6E8A-4147-A177-3AD203B41FA5}">
                      <a16:colId xmlns:a16="http://schemas.microsoft.com/office/drawing/2014/main" val="1631734990"/>
                    </a:ext>
                  </a:extLst>
                </a:gridCol>
                <a:gridCol w="215439">
                  <a:extLst>
                    <a:ext uri="{9D8B030D-6E8A-4147-A177-3AD203B41FA5}">
                      <a16:colId xmlns:a16="http://schemas.microsoft.com/office/drawing/2014/main" val="2076089052"/>
                    </a:ext>
                  </a:extLst>
                </a:gridCol>
                <a:gridCol w="750868">
                  <a:extLst>
                    <a:ext uri="{9D8B030D-6E8A-4147-A177-3AD203B41FA5}">
                      <a16:colId xmlns:a16="http://schemas.microsoft.com/office/drawing/2014/main" val="390883381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Column Labels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7590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2'/'4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2?4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4(or 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4'/'2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4?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5?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3439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Count of LipShp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15825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147528-4145-428F-818F-B3A284BC3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019565"/>
              </p:ext>
            </p:extLst>
          </p:nvPr>
        </p:nvGraphicFramePr>
        <p:xfrm>
          <a:off x="4032249" y="1482498"/>
          <a:ext cx="4127502" cy="485775"/>
        </p:xfrm>
        <a:graphic>
          <a:graphicData uri="http://schemas.openxmlformats.org/drawingml/2006/table">
            <a:tbl>
              <a:tblPr/>
              <a:tblGrid>
                <a:gridCol w="1040600">
                  <a:extLst>
                    <a:ext uri="{9D8B030D-6E8A-4147-A177-3AD203B41FA5}">
                      <a16:colId xmlns:a16="http://schemas.microsoft.com/office/drawing/2014/main" val="3499735124"/>
                    </a:ext>
                  </a:extLst>
                </a:gridCol>
                <a:gridCol w="1091360">
                  <a:extLst>
                    <a:ext uri="{9D8B030D-6E8A-4147-A177-3AD203B41FA5}">
                      <a16:colId xmlns:a16="http://schemas.microsoft.com/office/drawing/2014/main" val="2117600319"/>
                    </a:ext>
                  </a:extLst>
                </a:gridCol>
                <a:gridCol w="139593">
                  <a:extLst>
                    <a:ext uri="{9D8B030D-6E8A-4147-A177-3AD203B41FA5}">
                      <a16:colId xmlns:a16="http://schemas.microsoft.com/office/drawing/2014/main" val="318434444"/>
                    </a:ext>
                  </a:extLst>
                </a:gridCol>
                <a:gridCol w="203044">
                  <a:extLst>
                    <a:ext uri="{9D8B030D-6E8A-4147-A177-3AD203B41FA5}">
                      <a16:colId xmlns:a16="http://schemas.microsoft.com/office/drawing/2014/main" val="128283287"/>
                    </a:ext>
                  </a:extLst>
                </a:gridCol>
                <a:gridCol w="139593">
                  <a:extLst>
                    <a:ext uri="{9D8B030D-6E8A-4147-A177-3AD203B41FA5}">
                      <a16:colId xmlns:a16="http://schemas.microsoft.com/office/drawing/2014/main" val="928919375"/>
                    </a:ext>
                  </a:extLst>
                </a:gridCol>
                <a:gridCol w="139593">
                  <a:extLst>
                    <a:ext uri="{9D8B030D-6E8A-4147-A177-3AD203B41FA5}">
                      <a16:colId xmlns:a16="http://schemas.microsoft.com/office/drawing/2014/main" val="906377947"/>
                    </a:ext>
                  </a:extLst>
                </a:gridCol>
                <a:gridCol w="139593">
                  <a:extLst>
                    <a:ext uri="{9D8B030D-6E8A-4147-A177-3AD203B41FA5}">
                      <a16:colId xmlns:a16="http://schemas.microsoft.com/office/drawing/2014/main" val="1122001341"/>
                    </a:ext>
                  </a:extLst>
                </a:gridCol>
                <a:gridCol w="203044">
                  <a:extLst>
                    <a:ext uri="{9D8B030D-6E8A-4147-A177-3AD203B41FA5}">
                      <a16:colId xmlns:a16="http://schemas.microsoft.com/office/drawing/2014/main" val="1505236889"/>
                    </a:ext>
                  </a:extLst>
                </a:gridCol>
                <a:gridCol w="279185">
                  <a:extLst>
                    <a:ext uri="{9D8B030D-6E8A-4147-A177-3AD203B41FA5}">
                      <a16:colId xmlns:a16="http://schemas.microsoft.com/office/drawing/2014/main" val="2636514486"/>
                    </a:ext>
                  </a:extLst>
                </a:gridCol>
                <a:gridCol w="751897">
                  <a:extLst>
                    <a:ext uri="{9D8B030D-6E8A-4147-A177-3AD203B41FA5}">
                      <a16:colId xmlns:a16="http://schemas.microsoft.com/office/drawing/2014/main" val="284768441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Column Labels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3280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3, 8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22945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Count of ColShp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0437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BFA45C9-6328-4D49-B81E-41015F8C3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042218"/>
              </p:ext>
            </p:extLst>
          </p:nvPr>
        </p:nvGraphicFramePr>
        <p:xfrm>
          <a:off x="3009901" y="2693781"/>
          <a:ext cx="6172198" cy="485775"/>
        </p:xfrm>
        <a:graphic>
          <a:graphicData uri="http://schemas.openxmlformats.org/drawingml/2006/table">
            <a:tbl>
              <a:tblPr/>
              <a:tblGrid>
                <a:gridCol w="1132310">
                  <a:extLst>
                    <a:ext uri="{9D8B030D-6E8A-4147-A177-3AD203B41FA5}">
                      <a16:colId xmlns:a16="http://schemas.microsoft.com/office/drawing/2014/main" val="3579948398"/>
                    </a:ext>
                  </a:extLst>
                </a:gridCol>
                <a:gridCol w="1091077">
                  <a:extLst>
                    <a:ext uri="{9D8B030D-6E8A-4147-A177-3AD203B41FA5}">
                      <a16:colId xmlns:a16="http://schemas.microsoft.com/office/drawing/2014/main" val="2081048228"/>
                    </a:ext>
                  </a:extLst>
                </a:gridCol>
                <a:gridCol w="202991">
                  <a:extLst>
                    <a:ext uri="{9D8B030D-6E8A-4147-A177-3AD203B41FA5}">
                      <a16:colId xmlns:a16="http://schemas.microsoft.com/office/drawing/2014/main" val="2900822838"/>
                    </a:ext>
                  </a:extLst>
                </a:gridCol>
                <a:gridCol w="202991">
                  <a:extLst>
                    <a:ext uri="{9D8B030D-6E8A-4147-A177-3AD203B41FA5}">
                      <a16:colId xmlns:a16="http://schemas.microsoft.com/office/drawing/2014/main" val="41178468"/>
                    </a:ext>
                  </a:extLst>
                </a:gridCol>
                <a:gridCol w="139556">
                  <a:extLst>
                    <a:ext uri="{9D8B030D-6E8A-4147-A177-3AD203B41FA5}">
                      <a16:colId xmlns:a16="http://schemas.microsoft.com/office/drawing/2014/main" val="2742837095"/>
                    </a:ext>
                  </a:extLst>
                </a:gridCol>
                <a:gridCol w="266426">
                  <a:extLst>
                    <a:ext uri="{9D8B030D-6E8A-4147-A177-3AD203B41FA5}">
                      <a16:colId xmlns:a16="http://schemas.microsoft.com/office/drawing/2014/main" val="1867772520"/>
                    </a:ext>
                  </a:extLst>
                </a:gridCol>
                <a:gridCol w="139556">
                  <a:extLst>
                    <a:ext uri="{9D8B030D-6E8A-4147-A177-3AD203B41FA5}">
                      <a16:colId xmlns:a16="http://schemas.microsoft.com/office/drawing/2014/main" val="2010647677"/>
                    </a:ext>
                  </a:extLst>
                </a:gridCol>
                <a:gridCol w="202991">
                  <a:extLst>
                    <a:ext uri="{9D8B030D-6E8A-4147-A177-3AD203B41FA5}">
                      <a16:colId xmlns:a16="http://schemas.microsoft.com/office/drawing/2014/main" val="1904579091"/>
                    </a:ext>
                  </a:extLst>
                </a:gridCol>
                <a:gridCol w="202991">
                  <a:extLst>
                    <a:ext uri="{9D8B030D-6E8A-4147-A177-3AD203B41FA5}">
                      <a16:colId xmlns:a16="http://schemas.microsoft.com/office/drawing/2014/main" val="1512471378"/>
                    </a:ext>
                  </a:extLst>
                </a:gridCol>
                <a:gridCol w="405982">
                  <a:extLst>
                    <a:ext uri="{9D8B030D-6E8A-4147-A177-3AD203B41FA5}">
                      <a16:colId xmlns:a16="http://schemas.microsoft.com/office/drawing/2014/main" val="3405693636"/>
                    </a:ext>
                  </a:extLst>
                </a:gridCol>
                <a:gridCol w="215678">
                  <a:extLst>
                    <a:ext uri="{9D8B030D-6E8A-4147-A177-3AD203B41FA5}">
                      <a16:colId xmlns:a16="http://schemas.microsoft.com/office/drawing/2014/main" val="3169811157"/>
                    </a:ext>
                  </a:extLst>
                </a:gridCol>
                <a:gridCol w="279113">
                  <a:extLst>
                    <a:ext uri="{9D8B030D-6E8A-4147-A177-3AD203B41FA5}">
                      <a16:colId xmlns:a16="http://schemas.microsoft.com/office/drawing/2014/main" val="2429881820"/>
                    </a:ext>
                  </a:extLst>
                </a:gridCol>
                <a:gridCol w="304487">
                  <a:extLst>
                    <a:ext uri="{9D8B030D-6E8A-4147-A177-3AD203B41FA5}">
                      <a16:colId xmlns:a16="http://schemas.microsoft.com/office/drawing/2014/main" val="1237485013"/>
                    </a:ext>
                  </a:extLst>
                </a:gridCol>
                <a:gridCol w="266426">
                  <a:extLst>
                    <a:ext uri="{9D8B030D-6E8A-4147-A177-3AD203B41FA5}">
                      <a16:colId xmlns:a16="http://schemas.microsoft.com/office/drawing/2014/main" val="4140433721"/>
                    </a:ext>
                  </a:extLst>
                </a:gridCol>
                <a:gridCol w="367921">
                  <a:extLst>
                    <a:ext uri="{9D8B030D-6E8A-4147-A177-3AD203B41FA5}">
                      <a16:colId xmlns:a16="http://schemas.microsoft.com/office/drawing/2014/main" val="1461152326"/>
                    </a:ext>
                  </a:extLst>
                </a:gridCol>
                <a:gridCol w="751702">
                  <a:extLst>
                    <a:ext uri="{9D8B030D-6E8A-4147-A177-3AD203B41FA5}">
                      <a16:colId xmlns:a16="http://schemas.microsoft.com/office/drawing/2014/main" val="154942544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Column Labels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8331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1?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2, 4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4/'1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9(4?)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1075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Count of NeckShp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22038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34EF5DE-F197-4DFD-9DAA-9CB92C845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27049"/>
              </p:ext>
            </p:extLst>
          </p:nvPr>
        </p:nvGraphicFramePr>
        <p:xfrm>
          <a:off x="4279899" y="3712153"/>
          <a:ext cx="3632201" cy="485775"/>
        </p:xfrm>
        <a:graphic>
          <a:graphicData uri="http://schemas.openxmlformats.org/drawingml/2006/table">
            <a:tbl>
              <a:tblPr/>
              <a:tblGrid>
                <a:gridCol w="1040490">
                  <a:extLst>
                    <a:ext uri="{9D8B030D-6E8A-4147-A177-3AD203B41FA5}">
                      <a16:colId xmlns:a16="http://schemas.microsoft.com/office/drawing/2014/main" val="1954145404"/>
                    </a:ext>
                  </a:extLst>
                </a:gridCol>
                <a:gridCol w="1091246">
                  <a:extLst>
                    <a:ext uri="{9D8B030D-6E8A-4147-A177-3AD203B41FA5}">
                      <a16:colId xmlns:a16="http://schemas.microsoft.com/office/drawing/2014/main" val="986778355"/>
                    </a:ext>
                  </a:extLst>
                </a:gridCol>
                <a:gridCol w="139578">
                  <a:extLst>
                    <a:ext uri="{9D8B030D-6E8A-4147-A177-3AD203B41FA5}">
                      <a16:colId xmlns:a16="http://schemas.microsoft.com/office/drawing/2014/main" val="4258655165"/>
                    </a:ext>
                  </a:extLst>
                </a:gridCol>
                <a:gridCol w="203023">
                  <a:extLst>
                    <a:ext uri="{9D8B030D-6E8A-4147-A177-3AD203B41FA5}">
                      <a16:colId xmlns:a16="http://schemas.microsoft.com/office/drawing/2014/main" val="616363576"/>
                    </a:ext>
                  </a:extLst>
                </a:gridCol>
                <a:gridCol w="203023">
                  <a:extLst>
                    <a:ext uri="{9D8B030D-6E8A-4147-A177-3AD203B41FA5}">
                      <a16:colId xmlns:a16="http://schemas.microsoft.com/office/drawing/2014/main" val="985206870"/>
                    </a:ext>
                  </a:extLst>
                </a:gridCol>
                <a:gridCol w="203023">
                  <a:extLst>
                    <a:ext uri="{9D8B030D-6E8A-4147-A177-3AD203B41FA5}">
                      <a16:colId xmlns:a16="http://schemas.microsoft.com/office/drawing/2014/main" val="645257281"/>
                    </a:ext>
                  </a:extLst>
                </a:gridCol>
                <a:gridCol w="751818">
                  <a:extLst>
                    <a:ext uri="{9D8B030D-6E8A-4147-A177-3AD203B41FA5}">
                      <a16:colId xmlns:a16="http://schemas.microsoft.com/office/drawing/2014/main" val="143183757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Column Labels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994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627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Sum of BaseShp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118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210942"/>
      </p:ext>
    </p:extLst>
  </p:cSld>
  <p:clrMapOvr>
    <a:masterClrMapping/>
  </p:clrMapOvr>
  <p:transition spd="slow"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B0F9-8BFE-4C1F-8D03-3192A853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72F97-A9D4-442F-8EBD-EC9979FBA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of </a:t>
            </a:r>
            <a:r>
              <a:rPr lang="en-US" dirty="0" err="1"/>
              <a:t>LipShp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Min- 0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6033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88EF-63F7-4939-99B6-9A5715E66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0512A-5609-48DA-8E52-D01D47FA3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of </a:t>
            </a:r>
            <a:r>
              <a:rPr lang="en-US" dirty="0" err="1"/>
              <a:t>ColShp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Max- 10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Q4- 10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Min- 0</a:t>
            </a:r>
          </a:p>
        </p:txBody>
      </p:sp>
    </p:spTree>
    <p:extLst>
      <p:ext uri="{BB962C8B-B14F-4D97-AF65-F5344CB8AC3E}">
        <p14:creationId xmlns:p14="http://schemas.microsoft.com/office/powerpoint/2010/main" val="119820269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FED4F-CC9B-4222-BAF6-26DF7184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C67A6-E8F2-4368-B891-0993D6FDB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of </a:t>
            </a:r>
            <a:r>
              <a:rPr lang="en-US" dirty="0" err="1"/>
              <a:t>NeckShp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Max- 12345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Q4- 12345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Min- 0</a:t>
            </a:r>
          </a:p>
        </p:txBody>
      </p:sp>
    </p:spTree>
    <p:extLst>
      <p:ext uri="{BB962C8B-B14F-4D97-AF65-F5344CB8AC3E}">
        <p14:creationId xmlns:p14="http://schemas.microsoft.com/office/powerpoint/2010/main" val="4640094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356-8D73-4B30-ADEC-0360B319B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7CBC-A0AA-4393-BF65-9EFE17603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of </a:t>
            </a:r>
            <a:r>
              <a:rPr lang="en-US" dirty="0" err="1"/>
              <a:t>BaseShp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Q4- 99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Min- 0</a:t>
            </a:r>
          </a:p>
        </p:txBody>
      </p:sp>
    </p:spTree>
    <p:extLst>
      <p:ext uri="{BB962C8B-B14F-4D97-AF65-F5344CB8AC3E}">
        <p14:creationId xmlns:p14="http://schemas.microsoft.com/office/powerpoint/2010/main" val="24426712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AF69-8F6F-452D-91EB-6BC01974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Comparison: The Various Shapes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8628F-31E8-4A6D-A8AB-297CFEF1B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Notes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I encountered an issue with the </a:t>
            </a:r>
            <a:r>
              <a:rPr lang="en-US" dirty="0" err="1"/>
              <a:t>BaseShp</a:t>
            </a:r>
            <a:r>
              <a:rPr lang="en-US" dirty="0"/>
              <a:t> Pivot Table (which will be covered in more detail later)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</a:t>
            </a:r>
            <a:r>
              <a:rPr lang="en-US" dirty="0" err="1"/>
              <a:t>LipShp</a:t>
            </a:r>
            <a:r>
              <a:rPr lang="en-US" dirty="0"/>
              <a:t> was Undetermined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</a:t>
            </a:r>
            <a:r>
              <a:rPr lang="en-US" dirty="0" err="1"/>
              <a:t>ColShp</a:t>
            </a:r>
            <a:r>
              <a:rPr lang="en-US" dirty="0"/>
              <a:t> was Undetermined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</a:t>
            </a:r>
            <a:r>
              <a:rPr lang="en-US" dirty="0" err="1"/>
              <a:t>NeckShp</a:t>
            </a:r>
            <a:r>
              <a:rPr lang="en-US" dirty="0"/>
              <a:t> was Undetermined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Most common </a:t>
            </a:r>
            <a:r>
              <a:rPr lang="en-US" dirty="0" err="1"/>
              <a:t>BaseShp</a:t>
            </a:r>
            <a:r>
              <a:rPr lang="en-US" dirty="0"/>
              <a:t> was Non-Applicable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This means there was not enough data to accurately analyze the shapes of the sherds</a:t>
            </a:r>
          </a:p>
        </p:txBody>
      </p:sp>
    </p:spTree>
    <p:extLst>
      <p:ext uri="{BB962C8B-B14F-4D97-AF65-F5344CB8AC3E}">
        <p14:creationId xmlns:p14="http://schemas.microsoft.com/office/powerpoint/2010/main" val="6966936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674F-5781-4497-879E-0636C78D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AD390-FC7C-442B-9754-08E341077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Issues affecting my analysis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When analyzing </a:t>
            </a:r>
            <a:r>
              <a:rPr lang="en-US" dirty="0" err="1"/>
              <a:t>BaseShp</a:t>
            </a:r>
            <a:r>
              <a:rPr lang="en-US" dirty="0"/>
              <a:t>, the Pivot Table was not accurately counting the </a:t>
            </a:r>
            <a:r>
              <a:rPr lang="en-US" dirty="0" err="1"/>
              <a:t>BaseShp</a:t>
            </a:r>
            <a:r>
              <a:rPr lang="en-US" dirty="0"/>
              <a:t> entries, therefore rendering that data inconclusive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The random nature of the data made it very difficult to find any real pattern amongst the sherds relating them to each other</a:t>
            </a:r>
          </a:p>
        </p:txBody>
      </p:sp>
    </p:spTree>
    <p:extLst>
      <p:ext uri="{BB962C8B-B14F-4D97-AF65-F5344CB8AC3E}">
        <p14:creationId xmlns:p14="http://schemas.microsoft.com/office/powerpoint/2010/main" val="5209175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DB41-8913-4FDE-84EA-FCE7F600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5E5D2-958C-4C18-A943-1D604B3D3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there are smaller patterns that relate to each other in the fields, I could not at this time find any discernible pattern relating the sherds to each other in a general sense</a:t>
            </a:r>
          </a:p>
          <a:p>
            <a:r>
              <a:rPr lang="en-US" dirty="0"/>
              <a:t>I did however find commonalities in the various fields, which may lead to a better sense of a pattern with more work in the future</a:t>
            </a:r>
          </a:p>
        </p:txBody>
      </p:sp>
    </p:spTree>
    <p:extLst>
      <p:ext uri="{BB962C8B-B14F-4D97-AF65-F5344CB8AC3E}">
        <p14:creationId xmlns:p14="http://schemas.microsoft.com/office/powerpoint/2010/main" val="39914874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63C0B-472A-489E-A0C9-329C900A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B26C-9985-44B7-BA47-82D4ED020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future, I would like to analyze the Construction type compared to the Period of creation to find a pattern to the available supplies of the time</a:t>
            </a:r>
          </a:p>
          <a:p>
            <a:r>
              <a:rPr lang="en-US" dirty="0"/>
              <a:t>I would also like to compare the Bolsa (bag number) to the Construction type as well to find any potential commonalities to the construction styles and where the sherds came from</a:t>
            </a:r>
          </a:p>
          <a:p>
            <a:r>
              <a:rPr lang="en-US" dirty="0"/>
              <a:t>I would finally compare the surfaces and the colors to try and find a pattern</a:t>
            </a:r>
          </a:p>
        </p:txBody>
      </p:sp>
    </p:spTree>
    <p:extLst>
      <p:ext uri="{BB962C8B-B14F-4D97-AF65-F5344CB8AC3E}">
        <p14:creationId xmlns:p14="http://schemas.microsoft.com/office/powerpoint/2010/main" val="31792381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26D98-1428-4411-930F-DE997F1FC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Comparison: Perimeter and Area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5E9583C-D1A7-4BED-BDBC-6ACF5BAA8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analyzed Perimeter and Area to search for any patterns between the sizes of the sherds</a:t>
            </a:r>
          </a:p>
          <a:p>
            <a:r>
              <a:rPr lang="en-US" dirty="0"/>
              <a:t>The fields used to derive this data were Length and Width (Largo and Ancho, respectively)</a:t>
            </a:r>
          </a:p>
        </p:txBody>
      </p:sp>
    </p:spTree>
    <p:extLst>
      <p:ext uri="{BB962C8B-B14F-4D97-AF65-F5344CB8AC3E}">
        <p14:creationId xmlns:p14="http://schemas.microsoft.com/office/powerpoint/2010/main" val="38845148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6F578-FB55-47A2-B897-395573288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EA921-277F-408E-8DEF-AB2129C0C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18423"/>
      </p:ext>
    </p:extLst>
  </p:cSld>
  <p:clrMapOvr>
    <a:masterClrMapping/>
  </p:clrMapOvr>
  <p:transition spd="slow">
    <p:pull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AB633-BC16-4026-B515-246557240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9E6F1-CF2B-40E2-A07C-FFB380F47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Oxford Dictionary. </a:t>
            </a:r>
            <a:r>
              <a:rPr lang="en-US" i="1" dirty="0"/>
              <a:t>Definition of potsherd</a:t>
            </a:r>
            <a:r>
              <a:rPr lang="en-US" dirty="0"/>
              <a:t>. n.d. Web. 4 October 2019.</a:t>
            </a:r>
          </a:p>
        </p:txBody>
      </p:sp>
    </p:spTree>
    <p:extLst>
      <p:ext uri="{BB962C8B-B14F-4D97-AF65-F5344CB8AC3E}">
        <p14:creationId xmlns:p14="http://schemas.microsoft.com/office/powerpoint/2010/main" val="3308799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8">
            <a:extLst>
              <a:ext uri="{FF2B5EF4-FFF2-40B4-BE49-F238E27FC236}">
                <a16:creationId xmlns:a16="http://schemas.microsoft.com/office/drawing/2014/main" id="{9CE0363E-2723-4241-9282-4C91766F1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40237"/>
              </p:ext>
            </p:extLst>
          </p:nvPr>
        </p:nvGraphicFramePr>
        <p:xfrm>
          <a:off x="1579418" y="475013"/>
          <a:ext cx="9925195" cy="5436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2890217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16B17-4310-4704-9761-FDCC46A3E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Comparison: Perimeter and Area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4201B-4FD6-43A8-915B-7EA85FDEA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(Perimeter)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Max- 805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Q4- 805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Q3- 164.8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Q2- 132.7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Q1- 112.2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Min- 38.8</a:t>
            </a:r>
          </a:p>
        </p:txBody>
      </p:sp>
    </p:spTree>
    <p:extLst>
      <p:ext uri="{BB962C8B-B14F-4D97-AF65-F5344CB8AC3E}">
        <p14:creationId xmlns:p14="http://schemas.microsoft.com/office/powerpoint/2010/main" val="1919252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275D4-B2C4-403F-ABCF-B5EDC25B8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Comparison: Perimeter and Area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1096B-73F2-4E1B-B57B-B48E8D3AA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Summary (Area)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Max- 14521.05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Q4- 14521.05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Q3- 1657.89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Q2- 1074.695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Q1- 763.48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Min- 93.93</a:t>
            </a:r>
          </a:p>
        </p:txBody>
      </p:sp>
    </p:spTree>
    <p:extLst>
      <p:ext uri="{BB962C8B-B14F-4D97-AF65-F5344CB8AC3E}">
        <p14:creationId xmlns:p14="http://schemas.microsoft.com/office/powerpoint/2010/main" val="19222578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F7335-4D98-41A1-965E-03B574024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Comparison: Perimeter and Area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FF951-CB40-4BFF-9DFC-478D9CB98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notes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Used COUNTIF and COUNTIFS functions to calculate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Perimeter metrics went from &lt; 100 to &gt;= 400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I sorted the data from smallest to largest perimeter first, then by area (as a backup)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Found that the majority of the sherds were in the category of &gt;= 100 and &lt; 200 Perimeter size</a:t>
            </a:r>
          </a:p>
        </p:txBody>
      </p:sp>
    </p:spTree>
    <p:extLst>
      <p:ext uri="{BB962C8B-B14F-4D97-AF65-F5344CB8AC3E}">
        <p14:creationId xmlns:p14="http://schemas.microsoft.com/office/powerpoint/2010/main" val="33937127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94C1C-7E47-4BC2-987E-26E83F1A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Comparison: </a:t>
            </a:r>
            <a:r>
              <a:rPr lang="en-US" dirty="0" err="1"/>
              <a:t>PstColor</a:t>
            </a:r>
            <a:r>
              <a:rPr lang="en-US" dirty="0"/>
              <a:t> and </a:t>
            </a:r>
            <a:r>
              <a:rPr lang="en-US" dirty="0" err="1"/>
              <a:t>CoreColor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4B8CD-AECC-4D73-B73A-0612E4D2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analyzed </a:t>
            </a:r>
            <a:r>
              <a:rPr lang="en-US" dirty="0" err="1"/>
              <a:t>PstColor</a:t>
            </a:r>
            <a:r>
              <a:rPr lang="en-US" dirty="0"/>
              <a:t> (the paste color of the clay used in the vessel) and </a:t>
            </a:r>
            <a:r>
              <a:rPr lang="en-US" dirty="0" err="1"/>
              <a:t>CoreColor</a:t>
            </a:r>
            <a:r>
              <a:rPr lang="en-US" dirty="0"/>
              <a:t> (The color of the core of the vessel)</a:t>
            </a:r>
          </a:p>
        </p:txBody>
      </p:sp>
    </p:spTree>
    <p:extLst>
      <p:ext uri="{BB962C8B-B14F-4D97-AF65-F5344CB8AC3E}">
        <p14:creationId xmlns:p14="http://schemas.microsoft.com/office/powerpoint/2010/main" val="7358768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113</TotalTime>
  <Words>1555</Words>
  <Application>Microsoft Office PowerPoint</Application>
  <PresentationFormat>Widescreen</PresentationFormat>
  <Paragraphs>335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Century Gothic</vt:lpstr>
      <vt:lpstr>Courier New</vt:lpstr>
      <vt:lpstr>Wingdings 3</vt:lpstr>
      <vt:lpstr>Wisp</vt:lpstr>
      <vt:lpstr>Analyzing Potsherds</vt:lpstr>
      <vt:lpstr>An Overview</vt:lpstr>
      <vt:lpstr>Some Background Information</vt:lpstr>
      <vt:lpstr>The First Comparison: Perimeter and Area</vt:lpstr>
      <vt:lpstr>PowerPoint Presentation</vt:lpstr>
      <vt:lpstr>The First Comparison: Perimeter and Area cont.</vt:lpstr>
      <vt:lpstr>The First Comparison: Perimeter and Area cont.</vt:lpstr>
      <vt:lpstr>The First Comparison: Perimeter and Area cont.</vt:lpstr>
      <vt:lpstr>The Second Comparison: PstColor and CoreColor</vt:lpstr>
      <vt:lpstr>The Second Comparison: PstColor and CoreColor cont.</vt:lpstr>
      <vt:lpstr>The Second Comparison: PstColor and CoreColor cont.</vt:lpstr>
      <vt:lpstr>The Second Comparison: PstColor and CoreColor cont.</vt:lpstr>
      <vt:lpstr>The Second Comparison: PstColor and CoreColor cont.</vt:lpstr>
      <vt:lpstr>PowerPoint Presentation</vt:lpstr>
      <vt:lpstr>The Second Comparison: PstColor and CoreColor cont.</vt:lpstr>
      <vt:lpstr>The Second Comparison: PstColor and CoreColor cont.</vt:lpstr>
      <vt:lpstr>The Second Comparison: PstColor and CoreColor cont.</vt:lpstr>
      <vt:lpstr>The Third Comparison: Construction</vt:lpstr>
      <vt:lpstr>The Third Comparison: Construction cont.</vt:lpstr>
      <vt:lpstr>PowerPoint Presentation</vt:lpstr>
      <vt:lpstr>The Third Comparison: Construction cont.</vt:lpstr>
      <vt:lpstr>The Third Comparison: Construction cont.</vt:lpstr>
      <vt:lpstr>The Final Comparison: The Various Shapes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PowerPoint Presentation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The Final Comparison: The Various Shapes cont.</vt:lpstr>
      <vt:lpstr>Problems with the Data</vt:lpstr>
      <vt:lpstr>Conclusions</vt:lpstr>
      <vt:lpstr>Future Work</vt:lpstr>
      <vt:lpstr>Questions??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Potsherds</dc:title>
  <dc:creator>Conrad, Steven</dc:creator>
  <cp:lastModifiedBy>Steven Conrad</cp:lastModifiedBy>
  <cp:revision>17</cp:revision>
  <dcterms:created xsi:type="dcterms:W3CDTF">2019-11-30T00:16:17Z</dcterms:created>
  <dcterms:modified xsi:type="dcterms:W3CDTF">2019-11-30T19:06:00Z</dcterms:modified>
</cp:coreProperties>
</file>