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[Data Project.xlsx]Analysis of Happiness score!PivotTable1</c:name>
    <c:fmtId val="9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Happiness</a:t>
            </a:r>
            <a:r>
              <a:rPr lang="en-US" b="1" baseline="0"/>
              <a:t> Score of Countries</a:t>
            </a:r>
          </a:p>
          <a:p>
            <a:pPr>
              <a:defRPr b="1"/>
            </a:pP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'Analysis of Happiness score'!$G$6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'Analysis of Happiness score'!$F$7:$F$17</c:f>
              <c:strCache>
                <c:ptCount val="10"/>
                <c:pt idx="0">
                  <c:v>3-3.5</c:v>
                </c:pt>
                <c:pt idx="1">
                  <c:v>3.5-4</c:v>
                </c:pt>
                <c:pt idx="2">
                  <c:v>4-4.5</c:v>
                </c:pt>
                <c:pt idx="3">
                  <c:v>4.5-5</c:v>
                </c:pt>
                <c:pt idx="4">
                  <c:v>5-5.5</c:v>
                </c:pt>
                <c:pt idx="5">
                  <c:v>5.5-6</c:v>
                </c:pt>
                <c:pt idx="6">
                  <c:v>6-6.5</c:v>
                </c:pt>
                <c:pt idx="7">
                  <c:v>6.5-7</c:v>
                </c:pt>
                <c:pt idx="8">
                  <c:v>7-7.5</c:v>
                </c:pt>
                <c:pt idx="9">
                  <c:v>7.5-8</c:v>
                </c:pt>
              </c:strCache>
            </c:strRef>
          </c:cat>
          <c:val>
            <c:numRef>
              <c:f>'Analysis of Happiness score'!$G$7:$G$17</c:f>
              <c:numCache>
                <c:formatCode>General</c:formatCode>
                <c:ptCount val="10"/>
                <c:pt idx="0">
                  <c:v>8</c:v>
                </c:pt>
                <c:pt idx="1">
                  <c:v>7</c:v>
                </c:pt>
                <c:pt idx="2">
                  <c:v>18</c:v>
                </c:pt>
                <c:pt idx="3">
                  <c:v>21</c:v>
                </c:pt>
                <c:pt idx="4">
                  <c:v>22</c:v>
                </c:pt>
                <c:pt idx="5">
                  <c:v>20</c:v>
                </c:pt>
                <c:pt idx="6">
                  <c:v>26</c:v>
                </c:pt>
                <c:pt idx="7">
                  <c:v>8</c:v>
                </c:pt>
                <c:pt idx="8">
                  <c:v>12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29-4553-BA2A-997FFFA9DF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"/>
        <c:overlap val="-27"/>
        <c:axId val="590647368"/>
        <c:axId val="681551592"/>
      </c:barChart>
      <c:catAx>
        <c:axId val="5906473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Range</a:t>
                </a:r>
                <a:r>
                  <a:rPr lang="en-US" sz="1400" b="1" baseline="0"/>
                  <a:t> of Happiness Scores Awarded</a:t>
                </a:r>
                <a:endParaRPr lang="en-US" sz="1400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551592"/>
        <c:crosses val="autoZero"/>
        <c:auto val="1"/>
        <c:lblAlgn val="ctr"/>
        <c:lblOffset val="100"/>
        <c:noMultiLvlLbl val="0"/>
      </c:catAx>
      <c:valAx>
        <c:axId val="681551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Number of Scores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0647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[Data Project.xlsx]Analysis of Total Consumption!PivotTable2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Total Liters of Pure Alcohol Consumed</a:t>
            </a:r>
          </a:p>
          <a:p>
            <a:pPr>
              <a:defRPr/>
            </a:pP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'Analysis of Total Consumption'!$F$6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'Analysis of Total Consumption'!$E$7:$E$15</c:f>
              <c:strCache>
                <c:ptCount val="8"/>
                <c:pt idx="0">
                  <c:v>0-2</c:v>
                </c:pt>
                <c:pt idx="1">
                  <c:v>2-4</c:v>
                </c:pt>
                <c:pt idx="2">
                  <c:v>4-6</c:v>
                </c:pt>
                <c:pt idx="3">
                  <c:v>6-8</c:v>
                </c:pt>
                <c:pt idx="4">
                  <c:v>8-10</c:v>
                </c:pt>
                <c:pt idx="5">
                  <c:v>10-12</c:v>
                </c:pt>
                <c:pt idx="6">
                  <c:v>12-14</c:v>
                </c:pt>
                <c:pt idx="7">
                  <c:v>14-16</c:v>
                </c:pt>
              </c:strCache>
            </c:strRef>
          </c:cat>
          <c:val>
            <c:numRef>
              <c:f>'Analysis of Total Consumption'!$F$7:$F$15</c:f>
              <c:numCache>
                <c:formatCode>General</c:formatCode>
                <c:ptCount val="8"/>
                <c:pt idx="0">
                  <c:v>43</c:v>
                </c:pt>
                <c:pt idx="1">
                  <c:v>22</c:v>
                </c:pt>
                <c:pt idx="2">
                  <c:v>18</c:v>
                </c:pt>
                <c:pt idx="3">
                  <c:v>23</c:v>
                </c:pt>
                <c:pt idx="4">
                  <c:v>16</c:v>
                </c:pt>
                <c:pt idx="5">
                  <c:v>21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38-4252-8167-F00304D3C2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"/>
        <c:overlap val="-27"/>
        <c:axId val="824652312"/>
        <c:axId val="824652968"/>
      </c:barChart>
      <c:catAx>
        <c:axId val="8246523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Number</a:t>
                </a:r>
                <a:r>
                  <a:rPr lang="en-US" sz="1600" baseline="0"/>
                  <a:t> Of Liters</a:t>
                </a:r>
                <a:endParaRPr lang="en-US" sz="16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4652968"/>
        <c:crosses val="autoZero"/>
        <c:auto val="1"/>
        <c:lblAlgn val="ctr"/>
        <c:lblOffset val="100"/>
        <c:noMultiLvlLbl val="0"/>
      </c:catAx>
      <c:valAx>
        <c:axId val="824652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Number Of Countries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4652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025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82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542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686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957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31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8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080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57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92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6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06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81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80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0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92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C295C-CD95-4F59-B8E1-D100038DD8A9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809FCC1-D3F5-44F4-BD7C-AA34B0DDE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1886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07EB3-09C8-4761-A266-2C95580695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200"/>
              <a:t>National Alcohol Consumption &amp; Happiness Scores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E71088-68C3-40A7-A8F7-B60FC0FA64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Noah Wilson</a:t>
            </a:r>
          </a:p>
          <a:p>
            <a:r>
              <a:rPr lang="en-US">
                <a:solidFill>
                  <a:schemeClr val="tx1"/>
                </a:solidFill>
              </a:rPr>
              <a:t>DSCI 101 MWF</a:t>
            </a:r>
          </a:p>
        </p:txBody>
      </p:sp>
    </p:spTree>
    <p:extLst>
      <p:ext uri="{BB962C8B-B14F-4D97-AF65-F5344CB8AC3E}">
        <p14:creationId xmlns:p14="http://schemas.microsoft.com/office/powerpoint/2010/main" val="4209290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E8E61-9504-4575-95EA-8CF3156CD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4B11B-1DA8-4DBF-A430-C3FC7B7EB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 enough evidence to answer my question but enough to suggest a correlation</a:t>
            </a:r>
          </a:p>
          <a:p>
            <a:r>
              <a:rPr lang="en-US" dirty="0"/>
              <a:t>If more time I would like to see if drinking age had a significant effect on the average and use more of the fields involving the happiness score </a:t>
            </a:r>
          </a:p>
          <a:p>
            <a:r>
              <a:rPr lang="en-US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41640479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876F9-6A1A-444D-817B-B46E8F27E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36E2B-1B31-473E-8F15-758AD2691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Used two separate datasets</a:t>
            </a:r>
          </a:p>
          <a:p>
            <a:r>
              <a:rPr lang="en-US" dirty="0"/>
              <a:t>Main objective was comparing the summaries of each to draw a conclusion</a:t>
            </a:r>
          </a:p>
          <a:p>
            <a:r>
              <a:rPr lang="en-US" dirty="0"/>
              <a:t>Are the countries that consume the most alcohol the happiest or vice versa?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6474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68AD7-8090-4954-A745-E4C04E16E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Happiness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71039-61EC-4705-8F0A-7F7E4BF55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246095"/>
            <a:ext cx="9676901" cy="479526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Data imported from Wikipedia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Originally from the United Nations databases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Annual report released in March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156 countries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8 Fields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Country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Score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GDP per Capita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Social Support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Healthy Life Expectancy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Freedom to Make Life Choices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Generosity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Perceptions of Corruption</a:t>
            </a:r>
          </a:p>
        </p:txBody>
      </p:sp>
    </p:spTree>
    <p:extLst>
      <p:ext uri="{BB962C8B-B14F-4D97-AF65-F5344CB8AC3E}">
        <p14:creationId xmlns:p14="http://schemas.microsoft.com/office/powerpoint/2010/main" val="18931025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62B8A-6E0F-4397-9D71-4FBFA1002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Background on Happiness Score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6D443-AD30-4269-87E9-AF70588F6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Around 1000 citizens from each country are asked to score how happy they are in their respective nation on a scale of 1-10</a:t>
            </a:r>
          </a:p>
          <a:p>
            <a:pPr lvl="1"/>
            <a:r>
              <a:rPr lang="en-US" dirty="0"/>
              <a:t>All other fields are calculated by UN statisticians and political experts to back up/explain the scores of each country</a:t>
            </a:r>
          </a:p>
          <a:p>
            <a:pPr lvl="1"/>
            <a:r>
              <a:rPr lang="en-US" dirty="0"/>
              <a:t>GDP, life expectancy, social support, freedom, generosity, and absence of corruption most relevant factors </a:t>
            </a:r>
          </a:p>
          <a:p>
            <a:pPr lvl="1"/>
            <a:r>
              <a:rPr lang="en-US" dirty="0"/>
              <a:t>Generally conceived to be directly proportional</a:t>
            </a:r>
          </a:p>
          <a:p>
            <a:r>
              <a:rPr lang="en-US" dirty="0"/>
              <a:t>Much scrutiny around the report since it has inaccuracies and potential tampering</a:t>
            </a:r>
          </a:p>
          <a:p>
            <a:pPr lvl="1"/>
            <a:r>
              <a:rPr lang="en-US" dirty="0"/>
              <a:t>Countries in civil war(Somalia, Libya) rank higher than stable nations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8511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4BA7B-03F6-4235-892A-306138687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International Alcohol Consumption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63AE7-D9F5-47E8-84E9-1CD8F5D65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0565"/>
            <a:ext cx="8596668" cy="4660797"/>
          </a:xfrm>
        </p:spPr>
        <p:txBody>
          <a:bodyPr>
            <a:normAutofit/>
          </a:bodyPr>
          <a:lstStyle/>
          <a:p>
            <a:r>
              <a:rPr lang="en-US" sz="2000" dirty="0"/>
              <a:t>Obtained from Kaggle</a:t>
            </a:r>
          </a:p>
          <a:p>
            <a:pPr lvl="1"/>
            <a:r>
              <a:rPr lang="en-US" sz="1800" dirty="0"/>
              <a:t>Csv</a:t>
            </a:r>
          </a:p>
          <a:p>
            <a:pPr lvl="1"/>
            <a:r>
              <a:rPr lang="en-US" sz="1800" dirty="0"/>
              <a:t>194 lines of data</a:t>
            </a:r>
          </a:p>
          <a:p>
            <a:pPr lvl="1"/>
            <a:r>
              <a:rPr lang="en-US" sz="1800" dirty="0"/>
              <a:t>Also taken from United Nations databases</a:t>
            </a:r>
          </a:p>
          <a:p>
            <a:r>
              <a:rPr lang="en-US" sz="2000" dirty="0"/>
              <a:t>5 total fields</a:t>
            </a:r>
          </a:p>
          <a:p>
            <a:pPr lvl="1"/>
            <a:r>
              <a:rPr lang="en-US" sz="1800" dirty="0"/>
              <a:t>Country</a:t>
            </a:r>
          </a:p>
          <a:p>
            <a:pPr lvl="1"/>
            <a:r>
              <a:rPr lang="en-US" sz="1800" dirty="0"/>
              <a:t>Beer Servings</a:t>
            </a:r>
          </a:p>
          <a:p>
            <a:pPr lvl="1"/>
            <a:r>
              <a:rPr lang="en-US" sz="1800" dirty="0"/>
              <a:t>Spirit Servings</a:t>
            </a:r>
          </a:p>
          <a:p>
            <a:pPr lvl="1"/>
            <a:r>
              <a:rPr lang="en-US" sz="1800" dirty="0"/>
              <a:t>Wine Servings</a:t>
            </a:r>
          </a:p>
          <a:p>
            <a:pPr lvl="1"/>
            <a:r>
              <a:rPr lang="en-US" sz="1800" dirty="0"/>
              <a:t>Total Liters of Alcohol Consumed</a:t>
            </a:r>
          </a:p>
        </p:txBody>
      </p:sp>
    </p:spTree>
    <p:extLst>
      <p:ext uri="{BB962C8B-B14F-4D97-AF65-F5344CB8AC3E}">
        <p14:creationId xmlns:p14="http://schemas.microsoft.com/office/powerpoint/2010/main" val="20283955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05CDD-DAB9-4C70-AF22-D1AAB8030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Cleaning of Both 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74B56-608B-4F84-B399-E1E82EA7E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Despite both sets coming from the UN, had different number of countries</a:t>
            </a:r>
          </a:p>
          <a:p>
            <a:pPr lvl="1"/>
            <a:r>
              <a:rPr lang="en-US" dirty="0"/>
              <a:t>Alcohol set 194</a:t>
            </a:r>
          </a:p>
          <a:p>
            <a:pPr lvl="1"/>
            <a:r>
              <a:rPr lang="en-US" dirty="0"/>
              <a:t>Happiness 156 </a:t>
            </a:r>
          </a:p>
          <a:p>
            <a:r>
              <a:rPr lang="en-US" dirty="0"/>
              <a:t>Sorted both and deleted any not on both lists</a:t>
            </a:r>
          </a:p>
          <a:p>
            <a:pPr lvl="1"/>
            <a:r>
              <a:rPr lang="en-US" dirty="0"/>
              <a:t>Got down to 145 identical </a:t>
            </a:r>
          </a:p>
          <a:p>
            <a:r>
              <a:rPr lang="en-US" dirty="0"/>
              <a:t>Neither set had any difficulties aside from the sizes</a:t>
            </a:r>
          </a:p>
          <a:p>
            <a:pPr lvl="1"/>
            <a:r>
              <a:rPr lang="en-US" dirty="0"/>
              <a:t>In order to get the easiest and cleanest results to compare the two sets I only used the Total Liters of Alcohol and the Happiness Score</a:t>
            </a:r>
          </a:p>
        </p:txBody>
      </p:sp>
    </p:spTree>
    <p:extLst>
      <p:ext uri="{BB962C8B-B14F-4D97-AF65-F5344CB8AC3E}">
        <p14:creationId xmlns:p14="http://schemas.microsoft.com/office/powerpoint/2010/main" val="37581312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706DA-AA03-4E61-8E63-4AD20A846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Findings, Happiness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FF32D-A786-4B70-B47D-256ECAE02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Top 6 have been interchanged since 2010</a:t>
            </a:r>
          </a:p>
          <a:p>
            <a:r>
              <a:rPr lang="en-US" sz="2400" dirty="0"/>
              <a:t>United States is 18 and rarely is higher than 15</a:t>
            </a:r>
          </a:p>
          <a:p>
            <a:r>
              <a:rPr lang="en-US" sz="2400" dirty="0"/>
              <a:t>Average is 5.42</a:t>
            </a:r>
          </a:p>
          <a:p>
            <a:r>
              <a:rPr lang="en-US" sz="2400" dirty="0"/>
              <a:t>Close to normal distribution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A4D8E4B-78F5-47DE-BC9F-3FB9B00796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321484"/>
              </p:ext>
            </p:extLst>
          </p:nvPr>
        </p:nvGraphicFramePr>
        <p:xfrm>
          <a:off x="6555230" y="206186"/>
          <a:ext cx="5430582" cy="64994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20350">
                  <a:extLst>
                    <a:ext uri="{9D8B030D-6E8A-4147-A177-3AD203B41FA5}">
                      <a16:colId xmlns:a16="http://schemas.microsoft.com/office/drawing/2014/main" val="3106009974"/>
                    </a:ext>
                  </a:extLst>
                </a:gridCol>
                <a:gridCol w="2810232">
                  <a:extLst>
                    <a:ext uri="{9D8B030D-6E8A-4147-A177-3AD203B41FA5}">
                      <a16:colId xmlns:a16="http://schemas.microsoft.com/office/drawing/2014/main" val="2668612708"/>
                    </a:ext>
                  </a:extLst>
                </a:gridCol>
              </a:tblGrid>
              <a:tr h="54161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Row Labels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Count of Score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75514299"/>
                  </a:ext>
                </a:extLst>
              </a:tr>
              <a:tr h="54161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3-3.5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0094545"/>
                  </a:ext>
                </a:extLst>
              </a:tr>
              <a:tr h="54161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3.5-4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8988915"/>
                  </a:ext>
                </a:extLst>
              </a:tr>
              <a:tr h="54161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4-4.5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18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4151930"/>
                  </a:ext>
                </a:extLst>
              </a:tr>
              <a:tr h="54161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4.5-5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21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4196205"/>
                  </a:ext>
                </a:extLst>
              </a:tr>
              <a:tr h="54161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5-5.5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22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9163848"/>
                  </a:ext>
                </a:extLst>
              </a:tr>
              <a:tr h="54161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5.5-6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20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4875346"/>
                  </a:ext>
                </a:extLst>
              </a:tr>
              <a:tr h="54161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6-6.5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26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62189173"/>
                  </a:ext>
                </a:extLst>
              </a:tr>
              <a:tr h="54161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6.5-7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4936376"/>
                  </a:ext>
                </a:extLst>
              </a:tr>
              <a:tr h="54161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7-7.5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12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11759972"/>
                  </a:ext>
                </a:extLst>
              </a:tr>
              <a:tr h="54161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7.5-8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0797665"/>
                  </a:ext>
                </a:extLst>
              </a:tr>
              <a:tr h="54161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Grand Total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145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7402252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C3E3C5-6ED2-4959-ADC6-2900F3EAAA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495244"/>
              </p:ext>
            </p:extLst>
          </p:nvPr>
        </p:nvGraphicFramePr>
        <p:xfrm>
          <a:off x="206188" y="206187"/>
          <a:ext cx="5611905" cy="6364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0824">
                  <a:extLst>
                    <a:ext uri="{9D8B030D-6E8A-4147-A177-3AD203B41FA5}">
                      <a16:colId xmlns:a16="http://schemas.microsoft.com/office/drawing/2014/main" val="276294649"/>
                    </a:ext>
                  </a:extLst>
                </a:gridCol>
                <a:gridCol w="3169688">
                  <a:extLst>
                    <a:ext uri="{9D8B030D-6E8A-4147-A177-3AD203B41FA5}">
                      <a16:colId xmlns:a16="http://schemas.microsoft.com/office/drawing/2014/main" val="1153051531"/>
                    </a:ext>
                  </a:extLst>
                </a:gridCol>
                <a:gridCol w="831393">
                  <a:extLst>
                    <a:ext uri="{9D8B030D-6E8A-4147-A177-3AD203B41FA5}">
                      <a16:colId xmlns:a16="http://schemas.microsoft.com/office/drawing/2014/main" val="3751935609"/>
                    </a:ext>
                  </a:extLst>
                </a:gridCol>
              </a:tblGrid>
              <a:tr h="63649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Finland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7.769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3419724"/>
                  </a:ext>
                </a:extLst>
              </a:tr>
              <a:tr h="63649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Denmark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3832234"/>
                  </a:ext>
                </a:extLst>
              </a:tr>
              <a:tr h="63649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Norway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7.554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8958349"/>
                  </a:ext>
                </a:extLst>
              </a:tr>
              <a:tr h="63649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Iceland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7.494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19810958"/>
                  </a:ext>
                </a:extLst>
              </a:tr>
              <a:tr h="63649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Netherlands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7.488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4735442"/>
                  </a:ext>
                </a:extLst>
              </a:tr>
              <a:tr h="63649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Sweden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7.343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19401040"/>
                  </a:ext>
                </a:extLst>
              </a:tr>
              <a:tr h="63649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New Zealand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7.307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5021995"/>
                  </a:ext>
                </a:extLst>
              </a:tr>
              <a:tr h="63649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Canada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7.278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51541974"/>
                  </a:ext>
                </a:extLst>
              </a:tr>
              <a:tr h="63649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Austria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7.246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26660326"/>
                  </a:ext>
                </a:extLst>
              </a:tr>
              <a:tr h="63649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Australia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7.228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5216151"/>
                  </a:ext>
                </a:extLst>
              </a:tr>
            </a:tbl>
          </a:graphicData>
        </a:graphic>
      </p:graphicFrame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6A62D20-91B0-43B4-9041-8C6D0933F6B0}"/>
              </a:ext>
            </a:extLst>
          </p:cNvPr>
          <p:cNvSpPr/>
          <p:nvPr/>
        </p:nvSpPr>
        <p:spPr>
          <a:xfrm>
            <a:off x="-984088" y="-192742"/>
            <a:ext cx="13841506" cy="781722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9FDE589-3FB0-4720-A2CA-0422E21A6E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8651453"/>
              </p:ext>
            </p:extLst>
          </p:nvPr>
        </p:nvGraphicFramePr>
        <p:xfrm>
          <a:off x="89647" y="80683"/>
          <a:ext cx="11824099" cy="6893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11064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CB7E5-5ECF-441A-BCD0-28C2F1192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 for Alcohol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3CE34-4752-4920-91C4-F6BF5A825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Values are per Capita</a:t>
            </a:r>
          </a:p>
          <a:p>
            <a:r>
              <a:rPr lang="en-US" dirty="0"/>
              <a:t>Average 5.01 Liters per Capita = 1 1/3 gallon </a:t>
            </a:r>
          </a:p>
          <a:p>
            <a:r>
              <a:rPr lang="en-US" dirty="0"/>
              <a:t>45 % countries drink less than 4 Liters in a year per capita</a:t>
            </a:r>
          </a:p>
          <a:p>
            <a:r>
              <a:rPr lang="en-US" dirty="0"/>
              <a:t>Some countries it is illegal to drink at all</a:t>
            </a:r>
          </a:p>
          <a:p>
            <a:r>
              <a:rPr lang="en-US" dirty="0"/>
              <a:t>Different drinking ages a factor</a:t>
            </a:r>
          </a:p>
          <a:p>
            <a:r>
              <a:rPr lang="en-US" dirty="0"/>
              <a:t>USA above average with 8.7 liters per capita which is 34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35A9DC8-926E-4389-A628-D265E3EAC0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066966"/>
              </p:ext>
            </p:extLst>
          </p:nvPr>
        </p:nvGraphicFramePr>
        <p:xfrm>
          <a:off x="5591975" y="62305"/>
          <a:ext cx="6533429" cy="66249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9984">
                  <a:extLst>
                    <a:ext uri="{9D8B030D-6E8A-4147-A177-3AD203B41FA5}">
                      <a16:colId xmlns:a16="http://schemas.microsoft.com/office/drawing/2014/main" val="403329162"/>
                    </a:ext>
                  </a:extLst>
                </a:gridCol>
                <a:gridCol w="4173445">
                  <a:extLst>
                    <a:ext uri="{9D8B030D-6E8A-4147-A177-3AD203B41FA5}">
                      <a16:colId xmlns:a16="http://schemas.microsoft.com/office/drawing/2014/main" val="3550450007"/>
                    </a:ext>
                  </a:extLst>
                </a:gridCol>
              </a:tblGrid>
              <a:tr h="128551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Row Labels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Count of Total Liters of Pure Alcohol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8301470"/>
                  </a:ext>
                </a:extLst>
              </a:tr>
              <a:tr h="59326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0-2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41333648"/>
                  </a:ext>
                </a:extLst>
              </a:tr>
              <a:tr h="59326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2-4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02431674"/>
                  </a:ext>
                </a:extLst>
              </a:tr>
              <a:tr h="59326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4-6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82994126"/>
                  </a:ext>
                </a:extLst>
              </a:tr>
              <a:tr h="59326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6-8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86197324"/>
                  </a:ext>
                </a:extLst>
              </a:tr>
              <a:tr h="59326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8-10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04764898"/>
                  </a:ext>
                </a:extLst>
              </a:tr>
              <a:tr h="59326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10-12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81635748"/>
                  </a:ext>
                </a:extLst>
              </a:tr>
              <a:tr h="59326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12-14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78289512"/>
                  </a:ext>
                </a:extLst>
              </a:tr>
              <a:tr h="59326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14-16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41889464"/>
                  </a:ext>
                </a:extLst>
              </a:tr>
              <a:tr h="59326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Grand 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145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7175213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FD630C4-673E-48E2-86F3-4DE175CA22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760621"/>
              </p:ext>
            </p:extLst>
          </p:nvPr>
        </p:nvGraphicFramePr>
        <p:xfrm>
          <a:off x="76295" y="107577"/>
          <a:ext cx="5458098" cy="6517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0560">
                  <a:extLst>
                    <a:ext uri="{9D8B030D-6E8A-4147-A177-3AD203B41FA5}">
                      <a16:colId xmlns:a16="http://schemas.microsoft.com/office/drawing/2014/main" val="3511040321"/>
                    </a:ext>
                  </a:extLst>
                </a:gridCol>
                <a:gridCol w="2867538">
                  <a:extLst>
                    <a:ext uri="{9D8B030D-6E8A-4147-A177-3AD203B41FA5}">
                      <a16:colId xmlns:a16="http://schemas.microsoft.com/office/drawing/2014/main" val="1133742237"/>
                    </a:ext>
                  </a:extLst>
                </a:gridCol>
              </a:tblGrid>
              <a:tr h="651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Belarus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14.4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2615737"/>
                  </a:ext>
                </a:extLst>
              </a:tr>
              <a:tr h="651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Lithuania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12.9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4778303"/>
                  </a:ext>
                </a:extLst>
              </a:tr>
              <a:tr h="651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Czech Republic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11.8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78594235"/>
                  </a:ext>
                </a:extLst>
              </a:tr>
              <a:tr h="651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France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11.8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62453058"/>
                  </a:ext>
                </a:extLst>
              </a:tr>
              <a:tr h="651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Russian Federation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11.5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1008534"/>
                  </a:ext>
                </a:extLst>
              </a:tr>
              <a:tr h="651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Ireland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11.4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6037050"/>
                  </a:ext>
                </a:extLst>
              </a:tr>
              <a:tr h="651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Luxembourg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11.4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38048689"/>
                  </a:ext>
                </a:extLst>
              </a:tr>
              <a:tr h="651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Slovakia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11.4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2877933"/>
                  </a:ext>
                </a:extLst>
              </a:tr>
              <a:tr h="651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Germany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effectLst/>
                        </a:rPr>
                        <a:t>11.3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7303855"/>
                  </a:ext>
                </a:extLst>
              </a:tr>
              <a:tr h="651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Hungary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11.3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014783"/>
                  </a:ext>
                </a:extLst>
              </a:tr>
            </a:tbl>
          </a:graphicData>
        </a:graphic>
      </p:graphicFrame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90E8FAE-3D31-445D-A430-360EA5FAA2F6}"/>
              </a:ext>
            </a:extLst>
          </p:cNvPr>
          <p:cNvSpPr/>
          <p:nvPr/>
        </p:nvSpPr>
        <p:spPr>
          <a:xfrm>
            <a:off x="-984088" y="-192742"/>
            <a:ext cx="13841506" cy="781722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367328E-0AAC-416A-B49F-3B0D56D046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3038968"/>
              </p:ext>
            </p:extLst>
          </p:nvPr>
        </p:nvGraphicFramePr>
        <p:xfrm>
          <a:off x="76295" y="358588"/>
          <a:ext cx="12467331" cy="6446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4979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Graphic spid="7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30603-95D4-4787-BEB9-9ADA94F33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3802E-27EF-4103-A1AB-286BD284D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Each of the top 10 happiest countries are above average in their alcohol consumption with 5 of them being above 10 Liters</a:t>
            </a:r>
          </a:p>
          <a:p>
            <a:r>
              <a:rPr lang="en-US" dirty="0"/>
              <a:t>Each of the countries that consume the 10 highest levels of alcohol are above average except for Belarus, the number one</a:t>
            </a:r>
          </a:p>
          <a:p>
            <a:pPr lvl="1"/>
            <a:r>
              <a:rPr lang="en-US" dirty="0"/>
              <a:t>4 were in the top 20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4356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588</Words>
  <Application>Microsoft Office PowerPoint</Application>
  <PresentationFormat>Widescreen</PresentationFormat>
  <Paragraphs>168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National Alcohol Consumption &amp; Happiness Scores</vt:lpstr>
      <vt:lpstr>Data Overview</vt:lpstr>
      <vt:lpstr>Happiness Data</vt:lpstr>
      <vt:lpstr>Background on Happiness Score</vt:lpstr>
      <vt:lpstr>International Alcohol Consumption Data</vt:lpstr>
      <vt:lpstr>Cleaning of Both Sets</vt:lpstr>
      <vt:lpstr>Separate Findings, Happiness</vt:lpstr>
      <vt:lpstr>Findings for Alcohol Dataset</vt:lpstr>
      <vt:lpstr>Comparison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Alcohol Consumption &amp; Happiness Scores</dc:title>
  <dc:creator> </dc:creator>
  <cp:lastModifiedBy> </cp:lastModifiedBy>
  <cp:revision>3</cp:revision>
  <dcterms:created xsi:type="dcterms:W3CDTF">2019-12-05T00:18:08Z</dcterms:created>
  <dcterms:modified xsi:type="dcterms:W3CDTF">2019-12-06T17:08:27Z</dcterms:modified>
</cp:coreProperties>
</file>