
<file path=[Content_Types].xml><?xml version="1.0" encoding="utf-8"?>
<Types xmlns="http://schemas.openxmlformats.org/package/2006/content-types">
  <Default Extension="tmp"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9"/>
  </p:notesMasterIdLst>
  <p:handoutMasterIdLst>
    <p:handoutMasterId r:id="rId10"/>
  </p:handoutMasterIdLst>
  <p:sldIdLst>
    <p:sldId id="265" r:id="rId2"/>
    <p:sldId id="266" r:id="rId3"/>
    <p:sldId id="267" r:id="rId4"/>
    <p:sldId id="268" r:id="rId5"/>
    <p:sldId id="270" r:id="rId6"/>
    <p:sldId id="269"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showGuides="1">
      <p:cViewPr varScale="1">
        <p:scale>
          <a:sx n="89" d="100"/>
          <a:sy n="89" d="100"/>
        </p:scale>
        <p:origin x="120"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12/2/2019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12/2/2019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12/2/2019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646705622"/>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EAB7D7-3608-4730-B2E2-670834DF882C}" type="datetimeFigureOut">
              <a:rPr lang="en-US" smtClean="0"/>
              <a:t>12/2/2019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821885217"/>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EAB7D7-3608-4730-B2E2-670834DF882C}" type="datetimeFigureOut">
              <a:rPr lang="en-US" smtClean="0"/>
              <a:t>12/2/2019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388830140"/>
      </p:ext>
    </p:extLst>
  </p:cSld>
  <p:clrMapOvr>
    <a:masterClrMapping/>
  </p:clrMapOvr>
  <p:transition spd="slow">
    <p:cove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12/2/2019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413888850"/>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12/2/2019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93978"/>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1658" y="1709738"/>
            <a:ext cx="10105791"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t>12/2/2019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4067686796"/>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EAB7D7-3608-4730-B2E2-670834DF882C}" type="datetimeFigureOut">
              <a:rPr lang="en-US" smtClean="0"/>
              <a:t>12/2/2019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0636805"/>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24100" y="274638"/>
            <a:ext cx="9023350" cy="1143000"/>
          </a:xfrm>
        </p:spPr>
        <p:txBody>
          <a:bodyPr/>
          <a:lstStyle/>
          <a:p>
            <a:r>
              <a:rPr lang="en-US"/>
              <a:t>Click to edit Master title style</a:t>
            </a:r>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EAB7D7-3608-4730-B2E2-670834DF882C}" type="datetimeFigureOut">
              <a:rPr lang="en-US" smtClean="0"/>
              <a:t>12/2/2019</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31661520"/>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EAB7D7-3608-4730-B2E2-670834DF882C}" type="datetimeFigureOut">
              <a:rPr lang="en-US" smtClean="0"/>
              <a:t>12/2/2019</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510586227"/>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12/2/2019</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12/2/2019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12058"/>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12/2/2019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619359647"/>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EAB7D7-3608-4730-B2E2-670834DF882C}" type="datetimeFigureOut">
              <a:rPr lang="en-US" smtClean="0"/>
              <a:pPr/>
              <a:t>12/2/2019</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B7BAC7-FE87-40F6-AA24-4F4685D1B022}" type="slidenum">
              <a:rPr lang="en-US" smtClean="0"/>
              <a:pPr/>
              <a:t>‹#›</a:t>
            </a:fld>
            <a:endParaRPr lang="en-US"/>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p:transition spd="slow">
    <p:cover/>
  </p:transition>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Civil War fractures of the Humerus and Femur</a:t>
            </a:r>
          </a:p>
        </p:txBody>
      </p:sp>
      <p:sp>
        <p:nvSpPr>
          <p:cNvPr id="3" name="Subtitle 2"/>
          <p:cNvSpPr>
            <a:spLocks noGrp="1"/>
          </p:cNvSpPr>
          <p:nvPr>
            <p:ph type="subTitle" idx="1"/>
          </p:nvPr>
        </p:nvSpPr>
        <p:spPr/>
        <p:txBody>
          <a:bodyPr/>
          <a:lstStyle/>
          <a:p>
            <a:r>
              <a:rPr lang="en-US" dirty="0"/>
              <a:t>Kayla Weber</a:t>
            </a:r>
          </a:p>
          <a:p>
            <a:r>
              <a:rPr lang="en-US" dirty="0"/>
              <a:t>DSCI 101</a:t>
            </a:r>
          </a:p>
        </p:txBody>
      </p:sp>
    </p:spTree>
    <p:extLst>
      <p:ext uri="{BB962C8B-B14F-4D97-AF65-F5344CB8AC3E}">
        <p14:creationId xmlns:p14="http://schemas.microsoft.com/office/powerpoint/2010/main" val="923078003"/>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Overview/Introduction</a:t>
            </a:r>
          </a:p>
        </p:txBody>
      </p:sp>
      <p:sp>
        <p:nvSpPr>
          <p:cNvPr id="14" name="Content Placeholder 13"/>
          <p:cNvSpPr>
            <a:spLocks noGrp="1"/>
          </p:cNvSpPr>
          <p:nvPr>
            <p:ph idx="1"/>
          </p:nvPr>
        </p:nvSpPr>
        <p:spPr/>
        <p:txBody>
          <a:bodyPr/>
          <a:lstStyle/>
          <a:p>
            <a:pPr lvl="0"/>
            <a:r>
              <a:rPr lang="en-US" dirty="0"/>
              <a:t>The data is from Dr. Barbian’s work with the National Health and Medicine Museum.</a:t>
            </a:r>
          </a:p>
          <a:p>
            <a:pPr lvl="0"/>
            <a:r>
              <a:rPr lang="en-US" dirty="0"/>
              <a:t>The data set includes 296 records with 15 fields</a:t>
            </a:r>
          </a:p>
          <a:p>
            <a:pPr marL="1485900" lvl="2" indent="-571500">
              <a:buFont typeface="+mj-lt"/>
              <a:buAutoNum type="romanUcPeriod"/>
            </a:pPr>
            <a:r>
              <a:rPr lang="en-US" dirty="0"/>
              <a:t>Catalogue Number</a:t>
            </a:r>
          </a:p>
          <a:p>
            <a:pPr marL="1485900" lvl="2" indent="-571500">
              <a:buFont typeface="+mj-lt"/>
              <a:buAutoNum type="romanUcPeriod"/>
            </a:pPr>
            <a:r>
              <a:rPr lang="en-US" dirty="0"/>
              <a:t>Anatomical area</a:t>
            </a:r>
          </a:p>
          <a:p>
            <a:pPr marL="1485900" lvl="2" indent="-571500">
              <a:buFont typeface="+mj-lt"/>
              <a:buAutoNum type="romanUcPeriod"/>
            </a:pPr>
            <a:r>
              <a:rPr lang="en-US" dirty="0"/>
              <a:t>Notes of specific area</a:t>
            </a:r>
          </a:p>
          <a:p>
            <a:pPr marL="1485900" lvl="2" indent="-571500">
              <a:buFont typeface="+mj-lt"/>
              <a:buAutoNum type="romanUcPeriod"/>
            </a:pPr>
            <a:r>
              <a:rPr lang="en-US" dirty="0"/>
              <a:t>Date of injury, treatment and death</a:t>
            </a:r>
          </a:p>
          <a:p>
            <a:pPr lvl="0"/>
            <a:r>
              <a:rPr lang="en-US" dirty="0"/>
              <a:t>The data wasn’t in the best shape. I cleaned fields but deleted some that were just bad data. </a:t>
            </a:r>
          </a:p>
          <a:p>
            <a:pPr lvl="0"/>
            <a:r>
              <a:rPr lang="en-US" dirty="0"/>
              <a:t>Fractures are bullet wounds….I know confusing</a:t>
            </a:r>
          </a:p>
          <a:p>
            <a:pPr marL="0" lvl="0" indent="0">
              <a:buNone/>
            </a:pPr>
            <a:endParaRPr lang="en-US" dirty="0"/>
          </a:p>
          <a:p>
            <a:pPr marL="571500" lvl="0" indent="-571500">
              <a:buFont typeface="+mj-lt"/>
              <a:buAutoNum type="romanUcPeriod"/>
            </a:pPr>
            <a:endParaRPr lang="en-US" dirty="0"/>
          </a:p>
          <a:p>
            <a:pPr marL="571500" lvl="0" indent="-571500">
              <a:buFont typeface="+mj-lt"/>
              <a:buAutoNum type="romanUcPeriod"/>
            </a:pPr>
            <a:endParaRPr lang="en-US" dirty="0"/>
          </a:p>
        </p:txBody>
      </p:sp>
    </p:spTree>
    <p:extLst>
      <p:ext uri="{BB962C8B-B14F-4D97-AF65-F5344CB8AC3E}">
        <p14:creationId xmlns:p14="http://schemas.microsoft.com/office/powerpoint/2010/main" val="2364934239"/>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Title and Content Layout with Chart"/>
          <p:cNvSpPr>
            <a:spLocks noGrp="1"/>
          </p:cNvSpPr>
          <p:nvPr>
            <p:ph type="title"/>
          </p:nvPr>
        </p:nvSpPr>
        <p:spPr/>
        <p:txBody>
          <a:bodyPr/>
          <a:lstStyle/>
          <a:p>
            <a:r>
              <a:rPr lang="en-US" dirty="0"/>
              <a:t>Problems with the data</a:t>
            </a:r>
          </a:p>
        </p:txBody>
      </p:sp>
      <p:pic>
        <p:nvPicPr>
          <p:cNvPr id="5" name="Content Placeholder 4" descr="data project (1)  [Compatibility Mode] - Excel">
            <a:extLst>
              <a:ext uri="{FF2B5EF4-FFF2-40B4-BE49-F238E27FC236}">
                <a16:creationId xmlns:a16="http://schemas.microsoft.com/office/drawing/2014/main" id="{5B64993C-F1DC-4C2B-A1AA-6B244F1CF6DD}"/>
              </a:ext>
            </a:extLst>
          </p:cNvPr>
          <p:cNvPicPr>
            <a:picLocks noGrp="1" noChangeAspect="1"/>
          </p:cNvPicPr>
          <p:nvPr>
            <p:ph idx="1"/>
          </p:nvPr>
        </p:nvPicPr>
        <p:blipFill rotWithShape="1">
          <a:blip r:embed="rId2"/>
          <a:srcRect l="33889" t="23559" r="25207" b="5981"/>
          <a:stretch/>
        </p:blipFill>
        <p:spPr>
          <a:xfrm>
            <a:off x="290456" y="1527585"/>
            <a:ext cx="5143382" cy="5330415"/>
          </a:xfrm>
        </p:spPr>
      </p:pic>
      <p:sp>
        <p:nvSpPr>
          <p:cNvPr id="7" name="Oval 6">
            <a:extLst>
              <a:ext uri="{FF2B5EF4-FFF2-40B4-BE49-F238E27FC236}">
                <a16:creationId xmlns:a16="http://schemas.microsoft.com/office/drawing/2014/main" id="{8ACD72B6-071C-42DB-B0E7-5B6B32F5DFBF}"/>
              </a:ext>
            </a:extLst>
          </p:cNvPr>
          <p:cNvSpPr/>
          <p:nvPr/>
        </p:nvSpPr>
        <p:spPr>
          <a:xfrm>
            <a:off x="2324100" y="3216536"/>
            <a:ext cx="483646" cy="613186"/>
          </a:xfrm>
          <a:prstGeom prst="ellipse">
            <a:avLst/>
          </a:prstGeom>
          <a:noFill/>
          <a:ln w="57150">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8" name="Oval 7">
            <a:extLst>
              <a:ext uri="{FF2B5EF4-FFF2-40B4-BE49-F238E27FC236}">
                <a16:creationId xmlns:a16="http://schemas.microsoft.com/office/drawing/2014/main" id="{483E0AD2-1528-401D-A742-DEBCFFD2267E}"/>
              </a:ext>
            </a:extLst>
          </p:cNvPr>
          <p:cNvSpPr/>
          <p:nvPr/>
        </p:nvSpPr>
        <p:spPr>
          <a:xfrm>
            <a:off x="290457" y="2700169"/>
            <a:ext cx="817582" cy="728831"/>
          </a:xfrm>
          <a:prstGeom prst="ellipse">
            <a:avLst/>
          </a:prstGeom>
          <a:noFill/>
          <a:ln w="57150">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 name="TextBox 8">
            <a:extLst>
              <a:ext uri="{FF2B5EF4-FFF2-40B4-BE49-F238E27FC236}">
                <a16:creationId xmlns:a16="http://schemas.microsoft.com/office/drawing/2014/main" id="{24802984-502E-420D-ADAF-64957FB69D5E}"/>
              </a:ext>
            </a:extLst>
          </p:cNvPr>
          <p:cNvSpPr txBox="1"/>
          <p:nvPr/>
        </p:nvSpPr>
        <p:spPr>
          <a:xfrm>
            <a:off x="5634092" y="1231377"/>
            <a:ext cx="6146202" cy="3970318"/>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sz="3600" dirty="0"/>
              <a:t>Some problems I had was with this section of the data. In the data dictionary Dr. Barbian gave me it said that these were only supposed to contain “0” or “1” and these contained letters and “5”. </a:t>
            </a:r>
          </a:p>
        </p:txBody>
      </p:sp>
      <p:pic>
        <p:nvPicPr>
          <p:cNvPr id="11" name="Picture 10" descr="data project (1)  [Compatibility Mode] - Excel">
            <a:extLst>
              <a:ext uri="{FF2B5EF4-FFF2-40B4-BE49-F238E27FC236}">
                <a16:creationId xmlns:a16="http://schemas.microsoft.com/office/drawing/2014/main" id="{8CC51B4A-CEA3-4C9E-8B90-71213FF30617}"/>
              </a:ext>
            </a:extLst>
          </p:cNvPr>
          <p:cNvPicPr>
            <a:picLocks noChangeAspect="1"/>
          </p:cNvPicPr>
          <p:nvPr/>
        </p:nvPicPr>
        <p:blipFill rotWithShape="1">
          <a:blip r:embed="rId3"/>
          <a:srcRect l="40783" t="22274" r="4574" b="46902"/>
          <a:stretch/>
        </p:blipFill>
        <p:spPr>
          <a:xfrm>
            <a:off x="5592854" y="4378995"/>
            <a:ext cx="6228678" cy="2113880"/>
          </a:xfrm>
          <a:prstGeom prst="rect">
            <a:avLst/>
          </a:prstGeom>
        </p:spPr>
      </p:pic>
      <p:sp>
        <p:nvSpPr>
          <p:cNvPr id="12" name="Arrow: Down 11">
            <a:extLst>
              <a:ext uri="{FF2B5EF4-FFF2-40B4-BE49-F238E27FC236}">
                <a16:creationId xmlns:a16="http://schemas.microsoft.com/office/drawing/2014/main" id="{8E2013E1-CAE6-420F-9F80-AD1C8F4A0CDF}"/>
              </a:ext>
            </a:extLst>
          </p:cNvPr>
          <p:cNvSpPr/>
          <p:nvPr/>
        </p:nvSpPr>
        <p:spPr>
          <a:xfrm>
            <a:off x="8340765" y="4237615"/>
            <a:ext cx="268941" cy="796066"/>
          </a:xfrm>
          <a:prstGeom prst="downArrow">
            <a:avLst/>
          </a:prstGeom>
          <a:solidFill>
            <a:srgbClr val="C000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4" name="Arrow: Down 13">
            <a:extLst>
              <a:ext uri="{FF2B5EF4-FFF2-40B4-BE49-F238E27FC236}">
                <a16:creationId xmlns:a16="http://schemas.microsoft.com/office/drawing/2014/main" id="{023C4098-E5D5-47A4-AB37-1FC2E84A8B42}"/>
              </a:ext>
            </a:extLst>
          </p:cNvPr>
          <p:cNvSpPr/>
          <p:nvPr/>
        </p:nvSpPr>
        <p:spPr>
          <a:xfrm>
            <a:off x="9438044" y="4237615"/>
            <a:ext cx="268941" cy="796066"/>
          </a:xfrm>
          <a:prstGeom prst="downArrow">
            <a:avLst/>
          </a:prstGeom>
          <a:solidFill>
            <a:srgbClr val="C000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5" name="Arrow: Down 14">
            <a:extLst>
              <a:ext uri="{FF2B5EF4-FFF2-40B4-BE49-F238E27FC236}">
                <a16:creationId xmlns:a16="http://schemas.microsoft.com/office/drawing/2014/main" id="{684B2590-5CD5-4B5D-A33A-F60651E4D7A1}"/>
              </a:ext>
            </a:extLst>
          </p:cNvPr>
          <p:cNvSpPr/>
          <p:nvPr/>
        </p:nvSpPr>
        <p:spPr>
          <a:xfrm>
            <a:off x="10535323" y="4237615"/>
            <a:ext cx="268941" cy="796066"/>
          </a:xfrm>
          <a:prstGeom prst="downArrow">
            <a:avLst/>
          </a:prstGeom>
          <a:solidFill>
            <a:srgbClr val="C000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6" name="Arrow: Down 15">
            <a:extLst>
              <a:ext uri="{FF2B5EF4-FFF2-40B4-BE49-F238E27FC236}">
                <a16:creationId xmlns:a16="http://schemas.microsoft.com/office/drawing/2014/main" id="{17C1ED5A-BC4C-4F8F-B403-6B625E2CC941}"/>
              </a:ext>
            </a:extLst>
          </p:cNvPr>
          <p:cNvSpPr/>
          <p:nvPr/>
        </p:nvSpPr>
        <p:spPr>
          <a:xfrm>
            <a:off x="6704479" y="4237615"/>
            <a:ext cx="268941" cy="796066"/>
          </a:xfrm>
          <a:prstGeom prst="downArrow">
            <a:avLst/>
          </a:prstGeom>
          <a:solidFill>
            <a:srgbClr val="C000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7" name="TextBox 16">
            <a:extLst>
              <a:ext uri="{FF2B5EF4-FFF2-40B4-BE49-F238E27FC236}">
                <a16:creationId xmlns:a16="http://schemas.microsoft.com/office/drawing/2014/main" id="{AB42D355-8092-4F5E-8D60-1B83C8D2A243}"/>
              </a:ext>
            </a:extLst>
          </p:cNvPr>
          <p:cNvSpPr txBox="1"/>
          <p:nvPr/>
        </p:nvSpPr>
        <p:spPr>
          <a:xfrm>
            <a:off x="5795681" y="1977432"/>
            <a:ext cx="5900569" cy="1754326"/>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sz="3600" dirty="0"/>
              <a:t>Another problem was with blank spaces so I added “NA” in.</a:t>
            </a:r>
          </a:p>
        </p:txBody>
      </p:sp>
    </p:spTree>
    <p:extLst>
      <p:ext uri="{BB962C8B-B14F-4D97-AF65-F5344CB8AC3E}">
        <p14:creationId xmlns:p14="http://schemas.microsoft.com/office/powerpoint/2010/main" val="312187308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5"/>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8"/>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7"/>
                                        </p:tgtEl>
                                        <p:attrNameLst>
                                          <p:attrName>style.visibility</p:attrName>
                                        </p:attrNameLst>
                                      </p:cBhvr>
                                      <p:to>
                                        <p:strVal val="hidden"/>
                                      </p:to>
                                    </p:set>
                                  </p:childTnLst>
                                </p:cTn>
                              </p:par>
                              <p:par>
                                <p:cTn id="23" presetID="2" presetClass="entr" presetSubtype="4"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1" presetClass="exit"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12"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Discoveries:</a:t>
            </a:r>
          </a:p>
        </p:txBody>
      </p:sp>
      <p:pic>
        <p:nvPicPr>
          <p:cNvPr id="7" name="Content Placeholder 6" descr="data project (1)  [Compatibility Mode] - Excel">
            <a:extLst>
              <a:ext uri="{FF2B5EF4-FFF2-40B4-BE49-F238E27FC236}">
                <a16:creationId xmlns:a16="http://schemas.microsoft.com/office/drawing/2014/main" id="{0F0393ED-31B1-4361-A7C5-58D16CB67E91}"/>
              </a:ext>
            </a:extLst>
          </p:cNvPr>
          <p:cNvPicPr>
            <a:picLocks noGrp="1" noChangeAspect="1"/>
          </p:cNvPicPr>
          <p:nvPr>
            <p:ph sz="half" idx="1"/>
          </p:nvPr>
        </p:nvPicPr>
        <p:blipFill rotWithShape="1">
          <a:blip r:embed="rId2"/>
          <a:srcRect t="25405" r="25872" b="22253"/>
          <a:stretch/>
        </p:blipFill>
        <p:spPr>
          <a:xfrm>
            <a:off x="191087" y="1710734"/>
            <a:ext cx="11809823" cy="5017177"/>
          </a:xfrm>
        </p:spPr>
      </p:pic>
      <p:sp>
        <p:nvSpPr>
          <p:cNvPr id="10" name="TextBox 9">
            <a:extLst>
              <a:ext uri="{FF2B5EF4-FFF2-40B4-BE49-F238E27FC236}">
                <a16:creationId xmlns:a16="http://schemas.microsoft.com/office/drawing/2014/main" id="{827B2467-4FA5-40D2-AEDF-A1BCC04C9E6B}"/>
              </a:ext>
            </a:extLst>
          </p:cNvPr>
          <p:cNvSpPr txBox="1"/>
          <p:nvPr/>
        </p:nvSpPr>
        <p:spPr>
          <a:xfrm>
            <a:off x="6095999" y="284570"/>
            <a:ext cx="4894730" cy="923330"/>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dirty="0"/>
              <a:t>I discovered that the Humerus was the body part that got hurt the most overall. Especially the Right Proximal</a:t>
            </a:r>
          </a:p>
        </p:txBody>
      </p:sp>
      <p:sp>
        <p:nvSpPr>
          <p:cNvPr id="12" name="Arrow: Left 11">
            <a:extLst>
              <a:ext uri="{FF2B5EF4-FFF2-40B4-BE49-F238E27FC236}">
                <a16:creationId xmlns:a16="http://schemas.microsoft.com/office/drawing/2014/main" id="{0AEBD65E-E2F4-4252-9DA8-04E92214E609}"/>
              </a:ext>
            </a:extLst>
          </p:cNvPr>
          <p:cNvSpPr/>
          <p:nvPr/>
        </p:nvSpPr>
        <p:spPr>
          <a:xfrm rot="19011269">
            <a:off x="4982583" y="2862496"/>
            <a:ext cx="2226833" cy="688490"/>
          </a:xfrm>
          <a:prstGeom prst="leftArrow">
            <a:avLst/>
          </a:prstGeom>
          <a:solidFill>
            <a:srgbClr val="C000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3" name="Oval 12">
            <a:extLst>
              <a:ext uri="{FF2B5EF4-FFF2-40B4-BE49-F238E27FC236}">
                <a16:creationId xmlns:a16="http://schemas.microsoft.com/office/drawing/2014/main" id="{4BFD48C3-6345-4116-AED5-1B5E9EFAB8AD}"/>
              </a:ext>
            </a:extLst>
          </p:cNvPr>
          <p:cNvSpPr/>
          <p:nvPr/>
        </p:nvSpPr>
        <p:spPr>
          <a:xfrm>
            <a:off x="4570578" y="5508130"/>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1" name="Oval 20">
            <a:extLst>
              <a:ext uri="{FF2B5EF4-FFF2-40B4-BE49-F238E27FC236}">
                <a16:creationId xmlns:a16="http://schemas.microsoft.com/office/drawing/2014/main" id="{941B90B8-27B0-48FE-A8AB-F3DB1E9C91A4}"/>
              </a:ext>
            </a:extLst>
          </p:cNvPr>
          <p:cNvSpPr/>
          <p:nvPr/>
        </p:nvSpPr>
        <p:spPr>
          <a:xfrm>
            <a:off x="7576916" y="5499072"/>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2" name="Oval 21">
            <a:extLst>
              <a:ext uri="{FF2B5EF4-FFF2-40B4-BE49-F238E27FC236}">
                <a16:creationId xmlns:a16="http://schemas.microsoft.com/office/drawing/2014/main" id="{9366B179-3AA6-497E-9AA2-D123B74508FA}"/>
              </a:ext>
            </a:extLst>
          </p:cNvPr>
          <p:cNvSpPr/>
          <p:nvPr/>
        </p:nvSpPr>
        <p:spPr>
          <a:xfrm>
            <a:off x="8305977" y="5520443"/>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3" name="Oval 22">
            <a:extLst>
              <a:ext uri="{FF2B5EF4-FFF2-40B4-BE49-F238E27FC236}">
                <a16:creationId xmlns:a16="http://schemas.microsoft.com/office/drawing/2014/main" id="{FD2F5600-E4FC-4D63-AD00-188680FC43C1}"/>
              </a:ext>
            </a:extLst>
          </p:cNvPr>
          <p:cNvSpPr/>
          <p:nvPr/>
        </p:nvSpPr>
        <p:spPr>
          <a:xfrm>
            <a:off x="9761318" y="5506820"/>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4" name="Oval 23">
            <a:extLst>
              <a:ext uri="{FF2B5EF4-FFF2-40B4-BE49-F238E27FC236}">
                <a16:creationId xmlns:a16="http://schemas.microsoft.com/office/drawing/2014/main" id="{C6EA9366-4D8F-40D4-9BD3-81E5C0B16993}"/>
              </a:ext>
            </a:extLst>
          </p:cNvPr>
          <p:cNvSpPr/>
          <p:nvPr/>
        </p:nvSpPr>
        <p:spPr>
          <a:xfrm>
            <a:off x="10503657" y="5526866"/>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5" name="Oval 24">
            <a:extLst>
              <a:ext uri="{FF2B5EF4-FFF2-40B4-BE49-F238E27FC236}">
                <a16:creationId xmlns:a16="http://schemas.microsoft.com/office/drawing/2014/main" id="{72869814-FA5F-4633-8276-C0FDCC3EB931}"/>
              </a:ext>
            </a:extLst>
          </p:cNvPr>
          <p:cNvSpPr/>
          <p:nvPr/>
        </p:nvSpPr>
        <p:spPr>
          <a:xfrm>
            <a:off x="6108297" y="5506822"/>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6" name="Oval 25">
            <a:extLst>
              <a:ext uri="{FF2B5EF4-FFF2-40B4-BE49-F238E27FC236}">
                <a16:creationId xmlns:a16="http://schemas.microsoft.com/office/drawing/2014/main" id="{E2A53D31-8F07-4365-AB38-E66E62142A9E}"/>
              </a:ext>
            </a:extLst>
          </p:cNvPr>
          <p:cNvSpPr/>
          <p:nvPr/>
        </p:nvSpPr>
        <p:spPr>
          <a:xfrm>
            <a:off x="6795034" y="5445473"/>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7" name="Oval 26">
            <a:extLst>
              <a:ext uri="{FF2B5EF4-FFF2-40B4-BE49-F238E27FC236}">
                <a16:creationId xmlns:a16="http://schemas.microsoft.com/office/drawing/2014/main" id="{A4AAD5DB-AEE3-47DB-BA4E-EDEE6689F008}"/>
              </a:ext>
            </a:extLst>
          </p:cNvPr>
          <p:cNvSpPr/>
          <p:nvPr/>
        </p:nvSpPr>
        <p:spPr>
          <a:xfrm>
            <a:off x="5326415" y="5506821"/>
            <a:ext cx="784249" cy="763793"/>
          </a:xfrm>
          <a:prstGeom prst="ellipse">
            <a:avLst/>
          </a:prstGeom>
          <a:noFill/>
          <a:ln w="28575">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8" name="TextBox 27">
            <a:extLst>
              <a:ext uri="{FF2B5EF4-FFF2-40B4-BE49-F238E27FC236}">
                <a16:creationId xmlns:a16="http://schemas.microsoft.com/office/drawing/2014/main" id="{309F7D16-1577-43E3-8201-5CE7CE395BE3}"/>
              </a:ext>
            </a:extLst>
          </p:cNvPr>
          <p:cNvSpPr txBox="1"/>
          <p:nvPr/>
        </p:nvSpPr>
        <p:spPr>
          <a:xfrm>
            <a:off x="3178629" y="1412359"/>
            <a:ext cx="5442857" cy="5078313"/>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sz="3600" dirty="0"/>
              <a:t>I figured this out by Copying over all the anatomical areas and then selecting the unique records only. I then counted these with </a:t>
            </a:r>
            <a:r>
              <a:rPr lang="en-US" sz="3600" b="1" dirty="0"/>
              <a:t>=</a:t>
            </a:r>
            <a:r>
              <a:rPr lang="en-US" sz="3600" b="1" dirty="0" err="1"/>
              <a:t>Countif</a:t>
            </a:r>
            <a:r>
              <a:rPr lang="en-US" sz="3600" b="1" dirty="0"/>
              <a:t>(). </a:t>
            </a:r>
            <a:r>
              <a:rPr lang="en-US" sz="3600" dirty="0"/>
              <a:t>I took the top 10 and put them into the chart.</a:t>
            </a:r>
          </a:p>
        </p:txBody>
      </p:sp>
    </p:spTree>
    <p:extLst>
      <p:ext uri="{BB962C8B-B14F-4D97-AF65-F5344CB8AC3E}">
        <p14:creationId xmlns:p14="http://schemas.microsoft.com/office/powerpoint/2010/main" val="137539171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nodeType="clickEffect">
                                  <p:stCondLst>
                                    <p:cond delay="0"/>
                                  </p:stCondLst>
                                  <p:childTnLst>
                                    <p:set>
                                      <p:cBhvr>
                                        <p:cTn id="28" dur="1" fill="hold">
                                          <p:stCondLst>
                                            <p:cond delay="0"/>
                                          </p:stCondLst>
                                        </p:cTn>
                                        <p:tgtEl>
                                          <p:spTgt spid="7"/>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2"/>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13"/>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21"/>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2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3"/>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4"/>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25"/>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26"/>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27"/>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xit" presetSubtype="0" fill="hold" grpId="0" nodeType="withEffect">
                                  <p:stCondLst>
                                    <p:cond delay="0"/>
                                  </p:stCondLst>
                                  <p:childTnLst>
                                    <p:set>
                                      <p:cBhvr>
                                        <p:cTn id="50"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2" grpId="1" animBg="1"/>
      <p:bldP spid="13" grpId="0" animBg="1"/>
      <p:bldP spid="13"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Discoveries:</a:t>
            </a:r>
          </a:p>
        </p:txBody>
      </p:sp>
      <p:pic>
        <p:nvPicPr>
          <p:cNvPr id="9" name="Picture 8" descr="data project (1)  [Compatibility Mode] - Excel">
            <a:extLst>
              <a:ext uri="{FF2B5EF4-FFF2-40B4-BE49-F238E27FC236}">
                <a16:creationId xmlns:a16="http://schemas.microsoft.com/office/drawing/2014/main" id="{C5A179BF-A70E-4A71-A3AE-949D766A02BF}"/>
              </a:ext>
            </a:extLst>
          </p:cNvPr>
          <p:cNvPicPr>
            <a:picLocks noChangeAspect="1"/>
          </p:cNvPicPr>
          <p:nvPr/>
        </p:nvPicPr>
        <p:blipFill rotWithShape="1">
          <a:blip r:embed="rId2"/>
          <a:srcRect t="28863" r="84888" b="43373"/>
          <a:stretch/>
        </p:blipFill>
        <p:spPr>
          <a:xfrm>
            <a:off x="170747" y="1398493"/>
            <a:ext cx="4723983" cy="5221735"/>
          </a:xfrm>
          <a:prstGeom prst="rect">
            <a:avLst/>
          </a:prstGeom>
        </p:spPr>
      </p:pic>
      <p:sp>
        <p:nvSpPr>
          <p:cNvPr id="11" name="Oval 10">
            <a:extLst>
              <a:ext uri="{FF2B5EF4-FFF2-40B4-BE49-F238E27FC236}">
                <a16:creationId xmlns:a16="http://schemas.microsoft.com/office/drawing/2014/main" id="{94554707-0F30-4A73-87A8-E2D4480B7C32}"/>
              </a:ext>
            </a:extLst>
          </p:cNvPr>
          <p:cNvSpPr/>
          <p:nvPr/>
        </p:nvSpPr>
        <p:spPr>
          <a:xfrm>
            <a:off x="231737" y="2175416"/>
            <a:ext cx="4184725" cy="645458"/>
          </a:xfrm>
          <a:prstGeom prst="ellipse">
            <a:avLst/>
          </a:prstGeom>
          <a:noFill/>
          <a:ln w="28575">
            <a:solidFill>
              <a:srgbClr val="FF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9" name="Oval 28">
            <a:extLst>
              <a:ext uri="{FF2B5EF4-FFF2-40B4-BE49-F238E27FC236}">
                <a16:creationId xmlns:a16="http://schemas.microsoft.com/office/drawing/2014/main" id="{1DA3AC47-99E8-4964-84AB-87D4AA0B3A81}"/>
              </a:ext>
            </a:extLst>
          </p:cNvPr>
          <p:cNvSpPr/>
          <p:nvPr/>
        </p:nvSpPr>
        <p:spPr>
          <a:xfrm>
            <a:off x="170747" y="3305603"/>
            <a:ext cx="4184725" cy="645458"/>
          </a:xfrm>
          <a:prstGeom prst="ellipse">
            <a:avLst/>
          </a:prstGeom>
          <a:noFill/>
          <a:ln w="28575">
            <a:solidFill>
              <a:srgbClr val="FF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4" name="TextBox 13">
            <a:extLst>
              <a:ext uri="{FF2B5EF4-FFF2-40B4-BE49-F238E27FC236}">
                <a16:creationId xmlns:a16="http://schemas.microsoft.com/office/drawing/2014/main" id="{EC4330ED-3FCC-44EA-911F-17FA766A27CE}"/>
              </a:ext>
            </a:extLst>
          </p:cNvPr>
          <p:cNvSpPr txBox="1"/>
          <p:nvPr/>
        </p:nvSpPr>
        <p:spPr>
          <a:xfrm>
            <a:off x="5798372" y="2175416"/>
            <a:ext cx="5303520" cy="2862322"/>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sz="3600" dirty="0"/>
              <a:t>Another Discovery was that Amputation or excision was the most common treatment of the fractures.</a:t>
            </a:r>
          </a:p>
        </p:txBody>
      </p:sp>
    </p:spTree>
    <p:extLst>
      <p:ext uri="{BB962C8B-B14F-4D97-AF65-F5344CB8AC3E}">
        <p14:creationId xmlns:p14="http://schemas.microsoft.com/office/powerpoint/2010/main" val="145301742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4100" y="365125"/>
            <a:ext cx="9207500" cy="1325563"/>
          </a:xfrm>
        </p:spPr>
        <p:txBody>
          <a:bodyPr/>
          <a:lstStyle/>
          <a:p>
            <a:r>
              <a:rPr lang="en-US" dirty="0"/>
              <a:t>Conclusions</a:t>
            </a:r>
          </a:p>
        </p:txBody>
      </p:sp>
      <p:sp>
        <p:nvSpPr>
          <p:cNvPr id="10" name="Content Placeholder 9"/>
          <p:cNvSpPr>
            <a:spLocks noGrp="1"/>
          </p:cNvSpPr>
          <p:nvPr>
            <p:ph sz="half" idx="1"/>
          </p:nvPr>
        </p:nvSpPr>
        <p:spPr/>
        <p:txBody>
          <a:bodyPr/>
          <a:lstStyle/>
          <a:p>
            <a:r>
              <a:rPr lang="en-US" dirty="0"/>
              <a:t>Fractures are most common in the humerus </a:t>
            </a:r>
          </a:p>
          <a:p>
            <a:r>
              <a:rPr lang="en-US" dirty="0"/>
              <a:t>Most common treatment is amputation or excision</a:t>
            </a:r>
          </a:p>
          <a:p>
            <a:r>
              <a:rPr lang="en-US" dirty="0"/>
              <a:t>Most injuries happened on May 3. </a:t>
            </a:r>
          </a:p>
          <a:p>
            <a:r>
              <a:rPr lang="en-US" dirty="0"/>
              <a:t>Multiple battles happening near the Battle of Chancellorsville.</a:t>
            </a:r>
          </a:p>
        </p:txBody>
      </p:sp>
    </p:spTree>
    <p:extLst>
      <p:ext uri="{BB962C8B-B14F-4D97-AF65-F5344CB8AC3E}">
        <p14:creationId xmlns:p14="http://schemas.microsoft.com/office/powerpoint/2010/main" val="3284576889"/>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4100" y="365125"/>
            <a:ext cx="9207500" cy="1325563"/>
          </a:xfrm>
        </p:spPr>
        <p:txBody>
          <a:bodyPr/>
          <a:lstStyle/>
          <a:p>
            <a:r>
              <a:rPr lang="en-US" dirty="0"/>
              <a:t>Future Work:</a:t>
            </a:r>
          </a:p>
        </p:txBody>
      </p:sp>
      <p:sp>
        <p:nvSpPr>
          <p:cNvPr id="10" name="Content Placeholder 9"/>
          <p:cNvSpPr>
            <a:spLocks noGrp="1"/>
          </p:cNvSpPr>
          <p:nvPr>
            <p:ph sz="half" idx="1"/>
          </p:nvPr>
        </p:nvSpPr>
        <p:spPr/>
        <p:txBody>
          <a:bodyPr/>
          <a:lstStyle/>
          <a:p>
            <a:r>
              <a:rPr lang="en-US" dirty="0"/>
              <a:t>Make the date fields, date fields</a:t>
            </a:r>
          </a:p>
          <a:p>
            <a:r>
              <a:rPr lang="en-US" dirty="0"/>
              <a:t>Figure out how long between injury, treatment and death</a:t>
            </a:r>
          </a:p>
          <a:p>
            <a:r>
              <a:rPr lang="en-US" dirty="0"/>
              <a:t>Figure out the fields I had deleted</a:t>
            </a:r>
          </a:p>
        </p:txBody>
      </p:sp>
    </p:spTree>
    <p:extLst>
      <p:ext uri="{BB962C8B-B14F-4D97-AF65-F5344CB8AC3E}">
        <p14:creationId xmlns:p14="http://schemas.microsoft.com/office/powerpoint/2010/main" val="2762159005"/>
      </p:ext>
    </p:extLst>
  </p:cSld>
  <p:clrMapOvr>
    <a:masterClrMapping/>
  </p:clrMapOvr>
  <p:transition spd="slow">
    <p:cover/>
  </p:transition>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slides.potx" id="{A839CB2D-CAF8-4C90-9E08-F1ACA2C5BDD5}" vid="{4C3DFA96-B4CF-43D6-AFA3-6C4764C0CDA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Cloud skipper design slides</Template>
  <TotalTime>49</TotalTime>
  <Words>283</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Cambria</vt:lpstr>
      <vt:lpstr>Cloud skipper design template</vt:lpstr>
      <vt:lpstr>Civil War fractures of the Humerus and Femur</vt:lpstr>
      <vt:lpstr>Overview/Introduction</vt:lpstr>
      <vt:lpstr>Problems with the data</vt:lpstr>
      <vt:lpstr>Discoveries:</vt:lpstr>
      <vt:lpstr>Discoveries:</vt:lpstr>
      <vt:lpstr>Conclusions</vt:lpstr>
      <vt:lpstr>Future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War fractures of the Humerus and Femur</dc:title>
  <dc:creator>Weber, Kayla</dc:creator>
  <cp:lastModifiedBy>Weber, Kayla</cp:lastModifiedBy>
  <cp:revision>7</cp:revision>
  <dcterms:created xsi:type="dcterms:W3CDTF">2019-12-03T00:03:01Z</dcterms:created>
  <dcterms:modified xsi:type="dcterms:W3CDTF">2019-12-03T00:52:36Z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