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73D34A-7289-4820-883D-A0198CA8BFF6}" v="1304" dt="2019-12-06T15:56:26.525"/>
    <p1510:client id="{B84CD218-8690-2543-5847-C00DE9CB59F6}" v="399" dt="2019-12-06T16:11:26.778"/>
    <p1510:client id="{BDBB8584-BB87-360B-DFE3-A5DDB303C884}" v="2" dt="2019-12-06T16:22:37.8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4" autoAdjust="0"/>
    <p:restoredTop sz="94660"/>
  </p:normalViewPr>
  <p:slideViewPr>
    <p:cSldViewPr snapToGrid="0">
      <p:cViewPr varScale="1">
        <p:scale>
          <a:sx n="94" d="100"/>
          <a:sy n="94" d="100"/>
        </p:scale>
        <p:origin x="90" y="2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chweter, Ayden" userId="S::as183401@scots.edinboro.edu::ed09b85d-75ba-4f86-8502-14f714d0212c" providerId="AD" clId="Web-{BDBB8584-BB87-360B-DFE3-A5DDB303C884}"/>
    <pc:docChg chg="modSld">
      <pc:chgData name="Schweter, Ayden" userId="S::as183401@scots.edinboro.edu::ed09b85d-75ba-4f86-8502-14f714d0212c" providerId="AD" clId="Web-{BDBB8584-BB87-360B-DFE3-A5DDB303C884}" dt="2019-12-06T16:22:37.863" v="1"/>
      <pc:docMkLst>
        <pc:docMk/>
      </pc:docMkLst>
      <pc:sldChg chg="addAnim modAnim">
        <pc:chgData name="Schweter, Ayden" userId="S::as183401@scots.edinboro.edu::ed09b85d-75ba-4f86-8502-14f714d0212c" providerId="AD" clId="Web-{BDBB8584-BB87-360B-DFE3-A5DDB303C884}" dt="2019-12-06T16:22:37.863" v="1"/>
        <pc:sldMkLst>
          <pc:docMk/>
          <pc:sldMk cId="1118460807" sldId="264"/>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a:t>Click to edit Master title style</a:t>
            </a:r>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pPr eaLnBrk="1" latinLnBrk="0" hangingPunct="1"/>
            <a:fld id="{B41ABA4E-CD72-497B-97AA-7213B3980F60}" type="datetimeFigureOut">
              <a:rPr lang="en-US" smtClean="0"/>
              <a:pPr eaLnBrk="1" latinLnBrk="0" hangingPunct="1"/>
              <a:t>12/6/2019</a:t>
            </a:fld>
            <a:endParaRPr lang="en-US"/>
          </a:p>
        </p:txBody>
      </p:sp>
      <p:sp>
        <p:nvSpPr>
          <p:cNvPr id="16" name="Slide Number Placeholder 15"/>
          <p:cNvSpPr>
            <a:spLocks noGrp="1"/>
          </p:cNvSpPr>
          <p:nvPr>
            <p:ph type="sldNum" sz="quarter" idx="11"/>
          </p:nvPr>
        </p:nvSpPr>
        <p:spPr/>
        <p:txBody>
          <a:bodyPr/>
          <a:lstStyle/>
          <a:p>
            <a:fld id="{D2E57653-3E58-4892-A7ED-712530ACC680}" type="slidenum">
              <a:rPr kumimoji="0" lang="en-US" smtClean="0"/>
              <a:pPr eaLnBrk="1" latinLnBrk="0" hangingPunct="1"/>
              <a:t>‹#›</a:t>
            </a:fld>
            <a:endParaRPr kumimoji="0" lang="en-US"/>
          </a:p>
        </p:txBody>
      </p:sp>
      <p:sp>
        <p:nvSpPr>
          <p:cNvPr id="17" name="Footer Placeholder 16"/>
          <p:cNvSpPr>
            <a:spLocks noGrp="1"/>
          </p:cNvSpPr>
          <p:nvPr>
            <p:ph type="ftr" sz="quarter" idx="12"/>
          </p:nvPr>
        </p:nvSpPr>
        <p:spPr/>
        <p:txBody>
          <a:bodyPr/>
          <a:lstStyle/>
          <a:p>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B41ABA4E-CD72-497B-97AA-7213B3980F60}" type="datetimeFigureOut">
              <a:rPr lang="en-US" smtClean="0"/>
              <a:pPr eaLnBrk="1" latinLnBrk="0" hangingPunct="1"/>
              <a:t>12/6/2019</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D2E57653-3E58-4892-A7ED-712530ACC680}"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B41ABA4E-CD72-497B-97AA-7213B3980F60}" type="datetimeFigureOut">
              <a:rPr lang="en-US" smtClean="0"/>
              <a:pPr eaLnBrk="1" latinLnBrk="0" hangingPunct="1"/>
              <a:t>12/6/2019</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D2E57653-3E58-4892-A7ED-712530ACC680}" type="slidenum">
              <a:rPr kumimoji="0" lang="en-US" smtClean="0"/>
              <a:pPr eaLnBrk="1" latinLnBrk="0" hangingPunct="1"/>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4" name="Date Placeholder 13"/>
          <p:cNvSpPr>
            <a:spLocks noGrp="1"/>
          </p:cNvSpPr>
          <p:nvPr>
            <p:ph type="dt" sz="half" idx="14"/>
          </p:nvPr>
        </p:nvSpPr>
        <p:spPr/>
        <p:txBody>
          <a:bodyPr/>
          <a:lstStyle/>
          <a:p>
            <a:pPr eaLnBrk="1" latinLnBrk="0" hangingPunct="1"/>
            <a:fld id="{B41ABA4E-CD72-497B-97AA-7213B3980F60}" type="datetimeFigureOut">
              <a:rPr lang="en-US" smtClean="0"/>
              <a:pPr eaLnBrk="1" latinLnBrk="0" hangingPunct="1"/>
              <a:t>12/6/2019</a:t>
            </a:fld>
            <a:endParaRPr lang="en-US"/>
          </a:p>
        </p:txBody>
      </p:sp>
      <p:sp>
        <p:nvSpPr>
          <p:cNvPr id="15" name="Slide Number Placeholder 14"/>
          <p:cNvSpPr>
            <a:spLocks noGrp="1"/>
          </p:cNvSpPr>
          <p:nvPr>
            <p:ph type="sldNum" sz="quarter" idx="15"/>
          </p:nvPr>
        </p:nvSpPr>
        <p:spPr/>
        <p:txBody>
          <a:bodyPr/>
          <a:lstStyle>
            <a:lvl1pPr algn="ctr">
              <a:defRPr/>
            </a:lvl1pPr>
          </a:lstStyle>
          <a:p>
            <a:fld id="{D2E57653-3E58-4892-A7ED-712530ACC680}" type="slidenum">
              <a:rPr kumimoji="0" lang="en-US" smtClean="0"/>
              <a:pPr eaLnBrk="1" latinLnBrk="0" hangingPunct="1"/>
              <a:t>‹#›</a:t>
            </a:fld>
            <a:endParaRPr kumimoji="0" lang="en-US"/>
          </a:p>
        </p:txBody>
      </p:sp>
      <p:sp>
        <p:nvSpPr>
          <p:cNvPr id="16" name="Footer Placeholder 15"/>
          <p:cNvSpPr>
            <a:spLocks noGrp="1"/>
          </p:cNvSpPr>
          <p:nvPr>
            <p:ph type="ftr" sz="quarter" idx="16"/>
          </p:nvPr>
        </p:nvSpPr>
        <p:spPr/>
        <p:txBody>
          <a:bodyPr/>
          <a:lstStyle/>
          <a:p>
            <a:endParaRPr kumimoji="0" lang="en-US"/>
          </a:p>
        </p:txBody>
      </p:sp>
      <p:sp>
        <p:nvSpPr>
          <p:cNvPr id="17" name="Title 16"/>
          <p:cNvSpPr>
            <a:spLocks noGrp="1"/>
          </p:cNvSpPr>
          <p:nvPr>
            <p:ph type="title"/>
          </p:nvPr>
        </p:nvSpPr>
        <p:spPr/>
        <p:txBody>
          <a:bodyPr rtlCol="0" anchor="b" anchorCtr="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eaLnBrk="1" latinLnBrk="0" hangingPunct="1"/>
            <a:fld id="{B41ABA4E-CD72-497B-97AA-7213B3980F60}" type="datetimeFigureOut">
              <a:rPr lang="en-US" smtClean="0"/>
              <a:pPr eaLnBrk="1" latinLnBrk="0" hangingPunct="1"/>
              <a:t>12/6/2019</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D2E57653-3E58-4892-A7ED-712530ACC680}" type="slidenum">
              <a:rPr kumimoji="0" lang="en-US" smtClean="0"/>
              <a:pPr eaLnBrk="1" latinLnBrk="0" hangingPunct="1"/>
              <a:t>‹#›</a:t>
            </a:fld>
            <a:endParaRPr kumimoji="0"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a:t>Click to edit Master title style</a:t>
            </a:r>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pPr eaLnBrk="1" latinLnBrk="0" hangingPunct="1"/>
            <a:fld id="{B41ABA4E-CD72-497B-97AA-7213B3980F60}" type="datetimeFigureOut">
              <a:rPr lang="en-US" smtClean="0"/>
              <a:pPr eaLnBrk="1" latinLnBrk="0" hangingPunct="1"/>
              <a:t>12/6/2019</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D2E57653-3E58-4892-A7ED-712530ACC680}" type="slidenum">
              <a:rPr kumimoji="0" lang="en-US" smtClean="0"/>
              <a:pPr eaLnBrk="1" latinLnBrk="0" hangingPunct="1"/>
              <a:t>‹#›</a:t>
            </a:fld>
            <a:endParaRPr kumimoji="0" lang="en-US"/>
          </a:p>
        </p:txBody>
      </p:sp>
      <p:sp>
        <p:nvSpPr>
          <p:cNvPr id="2" name="Title 1"/>
          <p:cNvSpPr>
            <a:spLocks noGrp="1"/>
          </p:cNvSpPr>
          <p:nvPr>
            <p:ph type="title"/>
          </p:nvPr>
        </p:nvSpPr>
        <p:spPr/>
        <p:txBody>
          <a:bodyPr/>
          <a:lstStyle/>
          <a:p>
            <a:r>
              <a:rPr kumimoji="0" lang="en-US"/>
              <a:t>Click to edit Master title style</a:t>
            </a:r>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D2E57653-3E58-4892-A7ED-712530ACC680}" type="slidenum">
              <a:rPr kumimoji="0" lang="en-US" smtClean="0"/>
              <a:pPr eaLnBrk="1" latinLnBrk="0" hangingPunct="1"/>
              <a:t>‹#›</a:t>
            </a:fld>
            <a:endParaRPr kumimoji="0" lang="en-US"/>
          </a:p>
        </p:txBody>
      </p:sp>
      <p:sp>
        <p:nvSpPr>
          <p:cNvPr id="8" name="Footer Placeholder 7"/>
          <p:cNvSpPr>
            <a:spLocks noGrp="1"/>
          </p:cNvSpPr>
          <p:nvPr>
            <p:ph type="ftr" sz="quarter" idx="11"/>
          </p:nvPr>
        </p:nvSpPr>
        <p:spPr/>
        <p:txBody>
          <a:bodyPr/>
          <a:lstStyle/>
          <a:p>
            <a:endParaRPr kumimoji="0" lang="en-US"/>
          </a:p>
        </p:txBody>
      </p:sp>
      <p:sp>
        <p:nvSpPr>
          <p:cNvPr id="7" name="Date Placeholder 6"/>
          <p:cNvSpPr>
            <a:spLocks noGrp="1"/>
          </p:cNvSpPr>
          <p:nvPr>
            <p:ph type="dt" sz="half" idx="10"/>
          </p:nvPr>
        </p:nvSpPr>
        <p:spPr/>
        <p:txBody>
          <a:bodyPr/>
          <a:lstStyle/>
          <a:p>
            <a:pPr eaLnBrk="1" latinLnBrk="0" hangingPunct="1"/>
            <a:fld id="{B41ABA4E-CD72-497B-97AA-7213B3980F60}" type="datetimeFigureOut">
              <a:rPr lang="en-US" smtClean="0"/>
              <a:pPr eaLnBrk="1" latinLnBrk="0" hangingPunct="1"/>
              <a:t>12/6/2019</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a:t>Click to edit Master title style</a:t>
            </a:r>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eaLnBrk="1" latinLnBrk="0" hangingPunct="1"/>
            <a:fld id="{B41ABA4E-CD72-497B-97AA-7213B3980F60}" type="datetimeFigureOut">
              <a:rPr lang="en-US" smtClean="0"/>
              <a:pPr eaLnBrk="1" latinLnBrk="0" hangingPunct="1"/>
              <a:t>12/6/2019</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D2E57653-3E58-4892-A7ED-712530ACC680}" type="slidenum">
              <a:rPr kumimoji="0" lang="en-US" smtClean="0"/>
              <a:pPr eaLnBrk="1" latinLnBrk="0" hangingPunct="1"/>
              <a:t>‹#›</a:t>
            </a:fld>
            <a:endParaRPr kumimoji="0" lang="en-US"/>
          </a:p>
        </p:txBody>
      </p:sp>
      <p:sp>
        <p:nvSpPr>
          <p:cNvPr id="2" name="Title 1"/>
          <p:cNvSpPr>
            <a:spLocks noGrp="1"/>
          </p:cNvSpPr>
          <p:nvPr>
            <p:ph type="title"/>
          </p:nvPr>
        </p:nvSpPr>
        <p:spPr/>
        <p:txBody>
          <a:bodyPr/>
          <a:lstStyle/>
          <a:p>
            <a:r>
              <a:rPr kumimoji="0"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B41ABA4E-CD72-497B-97AA-7213B3980F60}" type="datetimeFigureOut">
              <a:rPr lang="en-US" smtClean="0"/>
              <a:pPr eaLnBrk="1" latinLnBrk="0" hangingPunct="1"/>
              <a:t>12/6/2019</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D2E57653-3E58-4892-A7ED-712530ACC680}" type="slidenum">
              <a:rPr kumimoji="0" lang="en-US" smtClean="0"/>
              <a:pPr eaLnBrk="1" latinLnBrk="0" hangingPunct="1"/>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a:t>Click to edit Master title style</a:t>
            </a:r>
          </a:p>
        </p:txBody>
      </p:sp>
      <p:sp>
        <p:nvSpPr>
          <p:cNvPr id="8" name="Date Placeholder 7"/>
          <p:cNvSpPr>
            <a:spLocks noGrp="1"/>
          </p:cNvSpPr>
          <p:nvPr>
            <p:ph type="dt" sz="half" idx="14"/>
          </p:nvPr>
        </p:nvSpPr>
        <p:spPr/>
        <p:txBody>
          <a:bodyPr/>
          <a:lstStyle/>
          <a:p>
            <a:pPr eaLnBrk="1" latinLnBrk="0" hangingPunct="1"/>
            <a:fld id="{B41ABA4E-CD72-497B-97AA-7213B3980F60}" type="datetimeFigureOut">
              <a:rPr lang="en-US" smtClean="0"/>
              <a:pPr eaLnBrk="1" latinLnBrk="0" hangingPunct="1"/>
              <a:t>12/6/2019</a:t>
            </a:fld>
            <a:endParaRPr lang="en-US"/>
          </a:p>
        </p:txBody>
      </p:sp>
      <p:sp>
        <p:nvSpPr>
          <p:cNvPr id="9" name="Slide Number Placeholder 8"/>
          <p:cNvSpPr>
            <a:spLocks noGrp="1"/>
          </p:cNvSpPr>
          <p:nvPr>
            <p:ph type="sldNum" sz="quarter" idx="15"/>
          </p:nvPr>
        </p:nvSpPr>
        <p:spPr/>
        <p:txBody>
          <a:bodyPr/>
          <a:lstStyle/>
          <a:p>
            <a:fld id="{D2E57653-3E58-4892-A7ED-712530ACC680}" type="slidenum">
              <a:rPr kumimoji="0" lang="en-US" smtClean="0"/>
              <a:pPr eaLnBrk="1" latinLnBrk="0" hangingPunct="1"/>
              <a:t>‹#›</a:t>
            </a:fld>
            <a:endParaRPr kumimoji="0" lang="en-US"/>
          </a:p>
        </p:txBody>
      </p:sp>
      <p:sp>
        <p:nvSpPr>
          <p:cNvPr id="10" name="Footer Placeholder 9"/>
          <p:cNvSpPr>
            <a:spLocks noGrp="1"/>
          </p:cNvSpPr>
          <p:nvPr>
            <p:ph type="ftr" sz="quarter" idx="16"/>
          </p:nvPr>
        </p:nvSpPr>
        <p:spPr/>
        <p:txBody>
          <a:bodyPr/>
          <a:lstStyle/>
          <a:p>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a:t>Click to edit Master title style</a:t>
            </a:r>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a:t>Click icon to add picture</a:t>
            </a:r>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8" name="Date Placeholder 7"/>
          <p:cNvSpPr>
            <a:spLocks noGrp="1"/>
          </p:cNvSpPr>
          <p:nvPr>
            <p:ph type="dt" sz="half" idx="10"/>
          </p:nvPr>
        </p:nvSpPr>
        <p:spPr/>
        <p:txBody>
          <a:bodyPr/>
          <a:lstStyle/>
          <a:p>
            <a:pPr eaLnBrk="1" latinLnBrk="0" hangingPunct="1"/>
            <a:fld id="{B41ABA4E-CD72-497B-97AA-7213B3980F60}" type="datetimeFigureOut">
              <a:rPr lang="en-US" smtClean="0"/>
              <a:pPr eaLnBrk="1" latinLnBrk="0" hangingPunct="1"/>
              <a:t>12/6/2019</a:t>
            </a:fld>
            <a:endParaRPr lang="en-US"/>
          </a:p>
        </p:txBody>
      </p:sp>
      <p:sp>
        <p:nvSpPr>
          <p:cNvPr id="9" name="Slide Number Placeholder 8"/>
          <p:cNvSpPr>
            <a:spLocks noGrp="1"/>
          </p:cNvSpPr>
          <p:nvPr>
            <p:ph type="sldNum" sz="quarter" idx="11"/>
          </p:nvPr>
        </p:nvSpPr>
        <p:spPr/>
        <p:txBody>
          <a:bodyPr/>
          <a:lstStyle/>
          <a:p>
            <a:fld id="{D2E57653-3E58-4892-A7ED-712530ACC680}" type="slidenum">
              <a:rPr kumimoji="0" lang="en-US" smtClean="0"/>
              <a:pPr eaLnBrk="1" latinLnBrk="0" hangingPunct="1"/>
              <a:t>‹#›</a:t>
            </a:fld>
            <a:endParaRPr kumimoji="0" lang="en-US"/>
          </a:p>
        </p:txBody>
      </p:sp>
      <p:sp>
        <p:nvSpPr>
          <p:cNvPr id="10" name="Footer Placeholder 9"/>
          <p:cNvSpPr>
            <a:spLocks noGrp="1"/>
          </p:cNvSpPr>
          <p:nvPr>
            <p:ph type="ftr" sz="quarter" idx="12"/>
          </p:nvPr>
        </p:nvSpPr>
        <p:spPr/>
        <p:txBody>
          <a:bodyPr/>
          <a:lstStyle/>
          <a:p>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pPr eaLnBrk="1" latinLnBrk="0" hangingPunct="1"/>
            <a:fld id="{B41ABA4E-CD72-497B-97AA-7213B3980F60}" type="datetimeFigureOut">
              <a:rPr lang="en-US" smtClean="0"/>
              <a:pPr eaLnBrk="1" latinLnBrk="0" hangingPunct="1"/>
              <a:t>12/6/2019</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kumimoji="0"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D2E57653-3E58-4892-A7ED-712530ACC680}" type="slidenum">
              <a:rPr kumimoji="0" lang="en-US" smtClean="0"/>
              <a:pPr eaLnBrk="1" latinLnBrk="0" hangingPunct="1"/>
              <a:t>‹#›</a:t>
            </a:fld>
            <a:endParaRPr kumimoji="0"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a:t>Click to edit Master title style</a:t>
            </a: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vert="horz" anchor="t">
            <a:noAutofit/>
          </a:bodyPr>
          <a:lstStyle/>
          <a:p>
            <a:r>
              <a:rPr lang="en-US" sz="3200" dirty="0"/>
              <a:t>By: Ayden </a:t>
            </a:r>
            <a:r>
              <a:rPr lang="en-US" sz="3200" dirty="0" err="1"/>
              <a:t>Schweter</a:t>
            </a:r>
            <a:endParaRPr lang="en-US" sz="3200" dirty="0"/>
          </a:p>
        </p:txBody>
      </p:sp>
      <p:sp>
        <p:nvSpPr>
          <p:cNvPr id="3" name="Title 2"/>
          <p:cNvSpPr>
            <a:spLocks noGrp="1"/>
          </p:cNvSpPr>
          <p:nvPr>
            <p:ph type="ctrTitle"/>
          </p:nvPr>
        </p:nvSpPr>
        <p:spPr/>
        <p:txBody>
          <a:bodyPr/>
          <a:lstStyle/>
          <a:p>
            <a:r>
              <a:rPr lang="en-US" sz="7200">
                <a:ln w="3200">
                  <a:solidFill>
                    <a:srgbClr val="444D26">
                      <a:shade val="75000"/>
                      <a:alpha val="25000"/>
                    </a:srgbClr>
                  </a:solidFill>
                  <a:prstDash val="solid"/>
                  <a:round/>
                </a:ln>
              </a:rPr>
              <a:t>Debitage Data</a:t>
            </a:r>
            <a:endParaRPr lang="en-US" sz="7200" dirty="0">
              <a:ln w="3200">
                <a:solidFill>
                  <a:srgbClr val="444D26">
                    <a:shade val="75000"/>
                    <a:alpha val="25000"/>
                  </a:srgbClr>
                </a:solidFill>
                <a:prstDash val="solid"/>
                <a:round/>
              </a:ln>
            </a:endParaRPr>
          </a:p>
        </p:txBody>
      </p:sp>
    </p:spTree>
    <p:extLst>
      <p:ext uri="{BB962C8B-B14F-4D97-AF65-F5344CB8AC3E}">
        <p14:creationId xmlns:p14="http://schemas.microsoft.com/office/powerpoint/2010/main" val="87129899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BEA9822-145C-42FB-962A-341E67F4BFAD}"/>
              </a:ext>
            </a:extLst>
          </p:cNvPr>
          <p:cNvSpPr>
            <a:spLocks noGrp="1"/>
          </p:cNvSpPr>
          <p:nvPr>
            <p:ph idx="1"/>
          </p:nvPr>
        </p:nvSpPr>
        <p:spPr/>
        <p:txBody>
          <a:bodyPr vert="horz" anchor="t">
            <a:normAutofit/>
          </a:bodyPr>
          <a:lstStyle/>
          <a:p>
            <a:r>
              <a:rPr lang="en-US" sz="3200" dirty="0"/>
              <a:t>Could possibly use the data set to find out which location produces the biggest pieces of debitage data.</a:t>
            </a:r>
          </a:p>
          <a:p>
            <a:endParaRPr lang="en-US" sz="3200" dirty="0"/>
          </a:p>
          <a:p>
            <a:r>
              <a:rPr lang="en-US" sz="3200" dirty="0"/>
              <a:t>Could als0 be used to see where the smallest debitage came from.</a:t>
            </a:r>
          </a:p>
        </p:txBody>
      </p:sp>
      <p:sp>
        <p:nvSpPr>
          <p:cNvPr id="3" name="Title 2">
            <a:extLst>
              <a:ext uri="{FF2B5EF4-FFF2-40B4-BE49-F238E27FC236}">
                <a16:creationId xmlns:a16="http://schemas.microsoft.com/office/drawing/2014/main" id="{9EC01AC0-73C5-4E10-88F6-F61AF54421ED}"/>
              </a:ext>
            </a:extLst>
          </p:cNvPr>
          <p:cNvSpPr>
            <a:spLocks noGrp="1"/>
          </p:cNvSpPr>
          <p:nvPr>
            <p:ph type="title"/>
          </p:nvPr>
        </p:nvSpPr>
        <p:spPr/>
        <p:txBody>
          <a:bodyPr>
            <a:normAutofit/>
          </a:bodyPr>
          <a:lstStyle/>
          <a:p>
            <a:r>
              <a:rPr lang="en-US" sz="6000">
                <a:ln w="3200">
                  <a:solidFill>
                    <a:srgbClr val="444D26">
                      <a:shade val="75000"/>
                      <a:alpha val="25000"/>
                    </a:srgbClr>
                  </a:solidFill>
                  <a:prstDash val="solid"/>
                  <a:round/>
                </a:ln>
              </a:rPr>
              <a:t>Future Work</a:t>
            </a:r>
          </a:p>
        </p:txBody>
      </p:sp>
    </p:spTree>
    <p:extLst>
      <p:ext uri="{BB962C8B-B14F-4D97-AF65-F5344CB8AC3E}">
        <p14:creationId xmlns:p14="http://schemas.microsoft.com/office/powerpoint/2010/main" val="233027366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9E61BE7-14DB-4742-BB7A-E0955CEFFC07}"/>
              </a:ext>
            </a:extLst>
          </p:cNvPr>
          <p:cNvSpPr>
            <a:spLocks noGrp="1"/>
          </p:cNvSpPr>
          <p:nvPr>
            <p:ph idx="1"/>
          </p:nvPr>
        </p:nvSpPr>
        <p:spPr/>
        <p:txBody>
          <a:bodyPr vert="horz" anchor="t">
            <a:normAutofit/>
          </a:bodyPr>
          <a:lstStyle/>
          <a:p>
            <a:r>
              <a:rPr lang="en-US" sz="3600" dirty="0"/>
              <a:t>Debitage is the scraps that were left over from ancient stone tool making. They usually consist of flakes that are sharp edged, and they can range from small to large.</a:t>
            </a:r>
          </a:p>
        </p:txBody>
      </p:sp>
      <p:sp>
        <p:nvSpPr>
          <p:cNvPr id="3" name="Title 2">
            <a:extLst>
              <a:ext uri="{FF2B5EF4-FFF2-40B4-BE49-F238E27FC236}">
                <a16:creationId xmlns:a16="http://schemas.microsoft.com/office/drawing/2014/main" id="{1DF3F800-C7AC-4A49-9C85-F224E002A8F2}"/>
              </a:ext>
            </a:extLst>
          </p:cNvPr>
          <p:cNvSpPr>
            <a:spLocks noGrp="1"/>
          </p:cNvSpPr>
          <p:nvPr>
            <p:ph type="title"/>
          </p:nvPr>
        </p:nvSpPr>
        <p:spPr/>
        <p:txBody>
          <a:bodyPr>
            <a:normAutofit/>
          </a:bodyPr>
          <a:lstStyle/>
          <a:p>
            <a:r>
              <a:rPr lang="en-US" sz="6000">
                <a:ln w="3200">
                  <a:solidFill>
                    <a:srgbClr val="444D26">
                      <a:shade val="75000"/>
                      <a:alpha val="25000"/>
                    </a:srgbClr>
                  </a:solidFill>
                  <a:prstDash val="solid"/>
                  <a:round/>
                </a:ln>
              </a:rPr>
              <a:t>What is Debitage?</a:t>
            </a:r>
          </a:p>
        </p:txBody>
      </p:sp>
      <p:pic>
        <p:nvPicPr>
          <p:cNvPr id="5" name="Picture 5" descr="A picture containing food&#10;&#10;Description generated with very high confidence">
            <a:extLst>
              <a:ext uri="{FF2B5EF4-FFF2-40B4-BE49-F238E27FC236}">
                <a16:creationId xmlns:a16="http://schemas.microsoft.com/office/drawing/2014/main" id="{213D41EA-776A-4997-A38C-214C81EA6754}"/>
              </a:ext>
            </a:extLst>
          </p:cNvPr>
          <p:cNvPicPr>
            <a:picLocks noChangeAspect="1"/>
          </p:cNvPicPr>
          <p:nvPr/>
        </p:nvPicPr>
        <p:blipFill>
          <a:blip r:embed="rId2"/>
          <a:stretch>
            <a:fillRect/>
          </a:stretch>
        </p:blipFill>
        <p:spPr>
          <a:xfrm>
            <a:off x="3912889" y="3804429"/>
            <a:ext cx="3302299" cy="2972879"/>
          </a:xfrm>
          <a:prstGeom prst="rect">
            <a:avLst/>
          </a:prstGeom>
        </p:spPr>
      </p:pic>
    </p:spTree>
    <p:extLst>
      <p:ext uri="{BB962C8B-B14F-4D97-AF65-F5344CB8AC3E}">
        <p14:creationId xmlns:p14="http://schemas.microsoft.com/office/powerpoint/2010/main" val="300750420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41CEB59-5130-4C41-9C17-C7AB3B131266}"/>
              </a:ext>
            </a:extLst>
          </p:cNvPr>
          <p:cNvSpPr>
            <a:spLocks noGrp="1"/>
          </p:cNvSpPr>
          <p:nvPr>
            <p:ph idx="1"/>
          </p:nvPr>
        </p:nvSpPr>
        <p:spPr/>
        <p:txBody>
          <a:bodyPr vert="horz" anchor="t">
            <a:normAutofit/>
          </a:bodyPr>
          <a:lstStyle/>
          <a:p>
            <a:r>
              <a:rPr lang="en-US" dirty="0"/>
              <a:t>Provided by Dr. Stacy Dunn of the Anthropology department.</a:t>
            </a:r>
          </a:p>
          <a:p>
            <a:r>
              <a:rPr lang="en-US" dirty="0"/>
              <a:t>Consists of... 83 columns, 756 records, 198 KB.</a:t>
            </a:r>
          </a:p>
          <a:p>
            <a:r>
              <a:rPr lang="en-US" dirty="0"/>
              <a:t>Also provided a document showing what each row title meant.</a:t>
            </a:r>
          </a:p>
        </p:txBody>
      </p:sp>
      <p:sp>
        <p:nvSpPr>
          <p:cNvPr id="3" name="Title 2">
            <a:extLst>
              <a:ext uri="{FF2B5EF4-FFF2-40B4-BE49-F238E27FC236}">
                <a16:creationId xmlns:a16="http://schemas.microsoft.com/office/drawing/2014/main" id="{C89ED094-B743-4C4F-B22B-29FA9392E323}"/>
              </a:ext>
            </a:extLst>
          </p:cNvPr>
          <p:cNvSpPr>
            <a:spLocks noGrp="1"/>
          </p:cNvSpPr>
          <p:nvPr>
            <p:ph type="title"/>
          </p:nvPr>
        </p:nvSpPr>
        <p:spPr/>
        <p:txBody>
          <a:bodyPr/>
          <a:lstStyle/>
          <a:p>
            <a:r>
              <a:rPr lang="en-US">
                <a:ln w="3200">
                  <a:solidFill>
                    <a:srgbClr val="444D26">
                      <a:shade val="75000"/>
                      <a:alpha val="25000"/>
                    </a:srgbClr>
                  </a:solidFill>
                  <a:prstDash val="solid"/>
                  <a:round/>
                </a:ln>
              </a:rPr>
              <a:t>The Data Set </a:t>
            </a:r>
            <a:endParaRPr lang="en-US"/>
          </a:p>
        </p:txBody>
      </p:sp>
      <p:pic>
        <p:nvPicPr>
          <p:cNvPr id="4" name="Picture 4" descr="A close up of a white wall&#10;&#10;Description generated with high confidence">
            <a:extLst>
              <a:ext uri="{FF2B5EF4-FFF2-40B4-BE49-F238E27FC236}">
                <a16:creationId xmlns:a16="http://schemas.microsoft.com/office/drawing/2014/main" id="{759690FF-A11C-4D95-AA43-799D7AACBC25}"/>
              </a:ext>
            </a:extLst>
          </p:cNvPr>
          <p:cNvPicPr>
            <a:picLocks noChangeAspect="1"/>
          </p:cNvPicPr>
          <p:nvPr/>
        </p:nvPicPr>
        <p:blipFill>
          <a:blip r:embed="rId2"/>
          <a:stretch>
            <a:fillRect/>
          </a:stretch>
        </p:blipFill>
        <p:spPr>
          <a:xfrm>
            <a:off x="-5751" y="3599938"/>
            <a:ext cx="9155502" cy="2749254"/>
          </a:xfrm>
          <a:prstGeom prst="rect">
            <a:avLst/>
          </a:prstGeom>
        </p:spPr>
      </p:pic>
    </p:spTree>
    <p:extLst>
      <p:ext uri="{BB962C8B-B14F-4D97-AF65-F5344CB8AC3E}">
        <p14:creationId xmlns:p14="http://schemas.microsoft.com/office/powerpoint/2010/main" val="383851056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C109B94-DA96-4C28-AE12-1AD25238C490}"/>
              </a:ext>
            </a:extLst>
          </p:cNvPr>
          <p:cNvSpPr>
            <a:spLocks noGrp="1"/>
          </p:cNvSpPr>
          <p:nvPr>
            <p:ph idx="1"/>
          </p:nvPr>
        </p:nvSpPr>
        <p:spPr/>
        <p:txBody>
          <a:bodyPr vert="horz" anchor="t">
            <a:normAutofit fontScale="92500" lnSpcReduction="20000"/>
          </a:bodyPr>
          <a:lstStyle/>
          <a:p>
            <a:r>
              <a:rPr lang="en-US" sz="4800" dirty="0"/>
              <a:t>What I wanted to find using this data was how big the pieces of debitage were that came from one certain location, that location being U10 location (Unidad 10), and to see just how large the biggest piece of debitage was.</a:t>
            </a:r>
          </a:p>
        </p:txBody>
      </p:sp>
      <p:sp>
        <p:nvSpPr>
          <p:cNvPr id="3" name="Title 2">
            <a:extLst>
              <a:ext uri="{FF2B5EF4-FFF2-40B4-BE49-F238E27FC236}">
                <a16:creationId xmlns:a16="http://schemas.microsoft.com/office/drawing/2014/main" id="{5D06D5CF-63C6-4C8A-8BF0-BD860C8A9F8B}"/>
              </a:ext>
            </a:extLst>
          </p:cNvPr>
          <p:cNvSpPr>
            <a:spLocks noGrp="1"/>
          </p:cNvSpPr>
          <p:nvPr>
            <p:ph type="title"/>
          </p:nvPr>
        </p:nvSpPr>
        <p:spPr/>
        <p:txBody>
          <a:bodyPr>
            <a:normAutofit/>
          </a:bodyPr>
          <a:lstStyle/>
          <a:p>
            <a:r>
              <a:rPr lang="en-US" sz="6600">
                <a:ln w="3200">
                  <a:solidFill>
                    <a:srgbClr val="444D26">
                      <a:shade val="75000"/>
                      <a:alpha val="25000"/>
                    </a:srgbClr>
                  </a:solidFill>
                  <a:prstDash val="solid"/>
                  <a:round/>
                </a:ln>
              </a:rPr>
              <a:t>My Question</a:t>
            </a:r>
          </a:p>
        </p:txBody>
      </p:sp>
    </p:spTree>
    <p:extLst>
      <p:ext uri="{BB962C8B-B14F-4D97-AF65-F5344CB8AC3E}">
        <p14:creationId xmlns:p14="http://schemas.microsoft.com/office/powerpoint/2010/main" val="82447252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247AD5F-1004-48BC-9B61-59D3C3329989}"/>
              </a:ext>
            </a:extLst>
          </p:cNvPr>
          <p:cNvSpPr>
            <a:spLocks noGrp="1"/>
          </p:cNvSpPr>
          <p:nvPr>
            <p:ph idx="1"/>
          </p:nvPr>
        </p:nvSpPr>
        <p:spPr/>
        <p:txBody>
          <a:bodyPr vert="horz" anchor="t">
            <a:normAutofit/>
          </a:bodyPr>
          <a:lstStyle/>
          <a:p>
            <a:r>
              <a:rPr lang="en-US" dirty="0"/>
              <a:t>Not much cleaning needed. Removed things I didn't think were necessary to answer my question.</a:t>
            </a:r>
          </a:p>
          <a:p>
            <a:endParaRPr lang="en-US" dirty="0"/>
          </a:p>
        </p:txBody>
      </p:sp>
      <p:sp>
        <p:nvSpPr>
          <p:cNvPr id="3" name="Title 2">
            <a:extLst>
              <a:ext uri="{FF2B5EF4-FFF2-40B4-BE49-F238E27FC236}">
                <a16:creationId xmlns:a16="http://schemas.microsoft.com/office/drawing/2014/main" id="{AABAB0AE-0FAF-40B0-9601-B8F5B5BCF80A}"/>
              </a:ext>
            </a:extLst>
          </p:cNvPr>
          <p:cNvSpPr>
            <a:spLocks noGrp="1"/>
          </p:cNvSpPr>
          <p:nvPr>
            <p:ph type="title"/>
          </p:nvPr>
        </p:nvSpPr>
        <p:spPr/>
        <p:txBody>
          <a:bodyPr>
            <a:normAutofit/>
          </a:bodyPr>
          <a:lstStyle/>
          <a:p>
            <a:r>
              <a:rPr lang="en-US" sz="6000">
                <a:ln w="3200">
                  <a:solidFill>
                    <a:srgbClr val="444D26">
                      <a:shade val="75000"/>
                      <a:alpha val="25000"/>
                    </a:srgbClr>
                  </a:solidFill>
                  <a:prstDash val="solid"/>
                  <a:round/>
                </a:ln>
              </a:rPr>
              <a:t>Cleaning</a:t>
            </a:r>
          </a:p>
        </p:txBody>
      </p:sp>
      <p:pic>
        <p:nvPicPr>
          <p:cNvPr id="4" name="Picture 4" descr="A close up of a white wall&#10;&#10;Description generated with high confidence">
            <a:extLst>
              <a:ext uri="{FF2B5EF4-FFF2-40B4-BE49-F238E27FC236}">
                <a16:creationId xmlns:a16="http://schemas.microsoft.com/office/drawing/2014/main" id="{86CBF0F4-5FFF-455B-9BD3-6DDFF4FC8328}"/>
              </a:ext>
            </a:extLst>
          </p:cNvPr>
          <p:cNvPicPr>
            <a:picLocks noChangeAspect="1"/>
          </p:cNvPicPr>
          <p:nvPr/>
        </p:nvPicPr>
        <p:blipFill>
          <a:blip r:embed="rId2"/>
          <a:stretch>
            <a:fillRect/>
          </a:stretch>
        </p:blipFill>
        <p:spPr>
          <a:xfrm>
            <a:off x="-5751" y="2406619"/>
            <a:ext cx="9155501" cy="3396234"/>
          </a:xfrm>
          <a:prstGeom prst="rect">
            <a:avLst/>
          </a:prstGeom>
        </p:spPr>
      </p:pic>
      <p:sp>
        <p:nvSpPr>
          <p:cNvPr id="6" name="Oval 5">
            <a:extLst>
              <a:ext uri="{FF2B5EF4-FFF2-40B4-BE49-F238E27FC236}">
                <a16:creationId xmlns:a16="http://schemas.microsoft.com/office/drawing/2014/main" id="{7B6D894E-B192-4F4B-8D46-A55DA483C36A}"/>
              </a:ext>
            </a:extLst>
          </p:cNvPr>
          <p:cNvSpPr/>
          <p:nvPr/>
        </p:nvSpPr>
        <p:spPr>
          <a:xfrm>
            <a:off x="-11502" y="2252932"/>
            <a:ext cx="402565" cy="372373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4FDFDF0E-9AEF-486C-9823-EE3D249BD7FB}"/>
              </a:ext>
            </a:extLst>
          </p:cNvPr>
          <p:cNvSpPr/>
          <p:nvPr/>
        </p:nvSpPr>
        <p:spPr>
          <a:xfrm>
            <a:off x="5911969" y="2396705"/>
            <a:ext cx="3364301" cy="372373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8250748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B5218BF-5FBE-441D-88EC-6668B413CCC3}"/>
              </a:ext>
            </a:extLst>
          </p:cNvPr>
          <p:cNvSpPr>
            <a:spLocks noGrp="1"/>
          </p:cNvSpPr>
          <p:nvPr>
            <p:ph idx="1"/>
          </p:nvPr>
        </p:nvSpPr>
        <p:spPr/>
        <p:txBody>
          <a:bodyPr vert="horz" anchor="t">
            <a:noAutofit/>
          </a:bodyPr>
          <a:lstStyle/>
          <a:p>
            <a:r>
              <a:rPr lang="en-US" sz="6000" dirty="0"/>
              <a:t>Only one problem, VLOOKUP doesn't work, similarly to Nathan's Data set.</a:t>
            </a:r>
          </a:p>
        </p:txBody>
      </p:sp>
      <p:sp>
        <p:nvSpPr>
          <p:cNvPr id="3" name="Title 2">
            <a:extLst>
              <a:ext uri="{FF2B5EF4-FFF2-40B4-BE49-F238E27FC236}">
                <a16:creationId xmlns:a16="http://schemas.microsoft.com/office/drawing/2014/main" id="{62550BCD-4C22-4C76-A1F5-A10FD1873AD2}"/>
              </a:ext>
            </a:extLst>
          </p:cNvPr>
          <p:cNvSpPr>
            <a:spLocks noGrp="1"/>
          </p:cNvSpPr>
          <p:nvPr>
            <p:ph type="title"/>
          </p:nvPr>
        </p:nvSpPr>
        <p:spPr/>
        <p:txBody>
          <a:bodyPr>
            <a:normAutofit/>
          </a:bodyPr>
          <a:lstStyle/>
          <a:p>
            <a:r>
              <a:rPr lang="en-US" sz="7200">
                <a:ln w="3200">
                  <a:solidFill>
                    <a:srgbClr val="444D26">
                      <a:shade val="75000"/>
                      <a:alpha val="25000"/>
                    </a:srgbClr>
                  </a:solidFill>
                  <a:prstDash val="solid"/>
                  <a:round/>
                </a:ln>
              </a:rPr>
              <a:t>Failures</a:t>
            </a:r>
          </a:p>
        </p:txBody>
      </p:sp>
    </p:spTree>
    <p:extLst>
      <p:ext uri="{BB962C8B-B14F-4D97-AF65-F5344CB8AC3E}">
        <p14:creationId xmlns:p14="http://schemas.microsoft.com/office/powerpoint/2010/main" val="276055530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1F3E284-D315-4AA4-A2C0-C2D3B3F80751}"/>
              </a:ext>
            </a:extLst>
          </p:cNvPr>
          <p:cNvSpPr>
            <a:spLocks noGrp="1"/>
          </p:cNvSpPr>
          <p:nvPr>
            <p:ph idx="1"/>
          </p:nvPr>
        </p:nvSpPr>
        <p:spPr>
          <a:xfrm>
            <a:off x="-2875" y="1365849"/>
            <a:ext cx="5727940" cy="4572000"/>
          </a:xfrm>
        </p:spPr>
        <p:txBody>
          <a:bodyPr vert="horz" anchor="t">
            <a:noAutofit/>
          </a:bodyPr>
          <a:lstStyle/>
          <a:p>
            <a:r>
              <a:rPr lang="en-US" sz="3200" dirty="0"/>
              <a:t>Set up a filter to see only U10 location.</a:t>
            </a:r>
          </a:p>
          <a:p>
            <a:r>
              <a:rPr lang="en-US" sz="3200" dirty="0"/>
              <a:t>Found that 33 records came from U10.</a:t>
            </a:r>
          </a:p>
          <a:p>
            <a:r>
              <a:rPr lang="en-US" sz="3200" dirty="0"/>
              <a:t>After finding records from U10, set filters for the length, width, thickness, and weight categories so they appear from smallest to largest.</a:t>
            </a:r>
          </a:p>
          <a:p>
            <a:endParaRPr lang="en-US" sz="3200" dirty="0"/>
          </a:p>
        </p:txBody>
      </p:sp>
      <p:sp>
        <p:nvSpPr>
          <p:cNvPr id="3" name="Title 2">
            <a:extLst>
              <a:ext uri="{FF2B5EF4-FFF2-40B4-BE49-F238E27FC236}">
                <a16:creationId xmlns:a16="http://schemas.microsoft.com/office/drawing/2014/main" id="{988D7EEC-F034-4ABF-8CFA-277692CD74CB}"/>
              </a:ext>
            </a:extLst>
          </p:cNvPr>
          <p:cNvSpPr>
            <a:spLocks noGrp="1"/>
          </p:cNvSpPr>
          <p:nvPr>
            <p:ph type="title"/>
          </p:nvPr>
        </p:nvSpPr>
        <p:spPr/>
        <p:txBody>
          <a:bodyPr>
            <a:normAutofit/>
          </a:bodyPr>
          <a:lstStyle/>
          <a:p>
            <a:r>
              <a:rPr lang="en-US" sz="6000">
                <a:ln w="3200">
                  <a:solidFill>
                    <a:srgbClr val="444D26">
                      <a:shade val="75000"/>
                      <a:alpha val="25000"/>
                    </a:srgbClr>
                  </a:solidFill>
                  <a:prstDash val="solid"/>
                  <a:round/>
                </a:ln>
              </a:rPr>
              <a:t>Analysis</a:t>
            </a:r>
            <a:endParaRPr lang="en-US" sz="6000"/>
          </a:p>
        </p:txBody>
      </p:sp>
      <p:pic>
        <p:nvPicPr>
          <p:cNvPr id="4" name="Picture 4" descr="A screenshot of a cell phone&#10;&#10;Description generated with very high confidence">
            <a:extLst>
              <a:ext uri="{FF2B5EF4-FFF2-40B4-BE49-F238E27FC236}">
                <a16:creationId xmlns:a16="http://schemas.microsoft.com/office/drawing/2014/main" id="{5C4232CE-8554-4041-97C6-D70134017079}"/>
              </a:ext>
            </a:extLst>
          </p:cNvPr>
          <p:cNvPicPr>
            <a:picLocks noChangeAspect="1"/>
          </p:cNvPicPr>
          <p:nvPr/>
        </p:nvPicPr>
        <p:blipFill>
          <a:blip r:embed="rId2"/>
          <a:stretch>
            <a:fillRect/>
          </a:stretch>
        </p:blipFill>
        <p:spPr>
          <a:xfrm>
            <a:off x="5725425" y="674299"/>
            <a:ext cx="3300321" cy="5365629"/>
          </a:xfrm>
          <a:prstGeom prst="rect">
            <a:avLst/>
          </a:prstGeom>
        </p:spPr>
      </p:pic>
    </p:spTree>
    <p:extLst>
      <p:ext uri="{BB962C8B-B14F-4D97-AF65-F5344CB8AC3E}">
        <p14:creationId xmlns:p14="http://schemas.microsoft.com/office/powerpoint/2010/main" val="218086234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6673FED-9946-4514-B61D-F1D96E3C18C6}"/>
              </a:ext>
            </a:extLst>
          </p:cNvPr>
          <p:cNvSpPr>
            <a:spLocks noGrp="1"/>
          </p:cNvSpPr>
          <p:nvPr>
            <p:ph idx="1"/>
          </p:nvPr>
        </p:nvSpPr>
        <p:spPr/>
        <p:txBody>
          <a:bodyPr vert="horz" anchor="t">
            <a:normAutofit/>
          </a:bodyPr>
          <a:lstStyle/>
          <a:p>
            <a:r>
              <a:rPr lang="en-US" sz="3200" dirty="0"/>
              <a:t>With other filters I found that the largest piece of debitage was 28.0 cm long, 32.0 cm wide, 9.9 cm thick, and 7.9 grams.</a:t>
            </a:r>
          </a:p>
        </p:txBody>
      </p:sp>
      <p:sp>
        <p:nvSpPr>
          <p:cNvPr id="3" name="Title 2">
            <a:extLst>
              <a:ext uri="{FF2B5EF4-FFF2-40B4-BE49-F238E27FC236}">
                <a16:creationId xmlns:a16="http://schemas.microsoft.com/office/drawing/2014/main" id="{D180DC97-E2B5-4617-8526-2B17FE11F2AD}"/>
              </a:ext>
            </a:extLst>
          </p:cNvPr>
          <p:cNvSpPr>
            <a:spLocks noGrp="1"/>
          </p:cNvSpPr>
          <p:nvPr>
            <p:ph type="title"/>
          </p:nvPr>
        </p:nvSpPr>
        <p:spPr/>
        <p:txBody>
          <a:bodyPr/>
          <a:lstStyle/>
          <a:p>
            <a:r>
              <a:rPr lang="en-US">
                <a:ln w="3200">
                  <a:solidFill>
                    <a:srgbClr val="444D26">
                      <a:shade val="75000"/>
                      <a:alpha val="25000"/>
                    </a:srgbClr>
                  </a:solidFill>
                  <a:prstDash val="solid"/>
                  <a:round/>
                </a:ln>
              </a:rPr>
              <a:t>Analysis cont.</a:t>
            </a:r>
            <a:endParaRPr lang="en-US"/>
          </a:p>
        </p:txBody>
      </p:sp>
      <p:pic>
        <p:nvPicPr>
          <p:cNvPr id="4" name="Picture 4" descr="A picture containing clock&#10;&#10;Description generated with very high confidence">
            <a:extLst>
              <a:ext uri="{FF2B5EF4-FFF2-40B4-BE49-F238E27FC236}">
                <a16:creationId xmlns:a16="http://schemas.microsoft.com/office/drawing/2014/main" id="{62C2F320-BB0B-4994-84F0-DAAD76D9C5BB}"/>
              </a:ext>
            </a:extLst>
          </p:cNvPr>
          <p:cNvPicPr>
            <a:picLocks noChangeAspect="1"/>
          </p:cNvPicPr>
          <p:nvPr/>
        </p:nvPicPr>
        <p:blipFill>
          <a:blip r:embed="rId2"/>
          <a:stretch>
            <a:fillRect/>
          </a:stretch>
        </p:blipFill>
        <p:spPr>
          <a:xfrm>
            <a:off x="523875" y="3503134"/>
            <a:ext cx="1525797" cy="2223997"/>
          </a:xfrm>
          <a:prstGeom prst="rect">
            <a:avLst/>
          </a:prstGeom>
        </p:spPr>
      </p:pic>
      <p:pic>
        <p:nvPicPr>
          <p:cNvPr id="6" name="Picture 6">
            <a:extLst>
              <a:ext uri="{FF2B5EF4-FFF2-40B4-BE49-F238E27FC236}">
                <a16:creationId xmlns:a16="http://schemas.microsoft.com/office/drawing/2014/main" id="{79562EF2-F1A9-42D7-9E0E-173C3CDFFADD}"/>
              </a:ext>
            </a:extLst>
          </p:cNvPr>
          <p:cNvPicPr>
            <a:picLocks noChangeAspect="1"/>
          </p:cNvPicPr>
          <p:nvPr/>
        </p:nvPicPr>
        <p:blipFill>
          <a:blip r:embed="rId3"/>
          <a:stretch>
            <a:fillRect/>
          </a:stretch>
        </p:blipFill>
        <p:spPr>
          <a:xfrm>
            <a:off x="2196412" y="3503043"/>
            <a:ext cx="1501894" cy="2224177"/>
          </a:xfrm>
          <a:prstGeom prst="rect">
            <a:avLst/>
          </a:prstGeom>
        </p:spPr>
      </p:pic>
      <p:pic>
        <p:nvPicPr>
          <p:cNvPr id="8" name="Picture 8">
            <a:extLst>
              <a:ext uri="{FF2B5EF4-FFF2-40B4-BE49-F238E27FC236}">
                <a16:creationId xmlns:a16="http://schemas.microsoft.com/office/drawing/2014/main" id="{06357475-E707-4485-BA0F-F0E3E667EB76}"/>
              </a:ext>
            </a:extLst>
          </p:cNvPr>
          <p:cNvPicPr>
            <a:picLocks noChangeAspect="1"/>
          </p:cNvPicPr>
          <p:nvPr/>
        </p:nvPicPr>
        <p:blipFill>
          <a:blip r:embed="rId4"/>
          <a:stretch>
            <a:fillRect/>
          </a:stretch>
        </p:blipFill>
        <p:spPr>
          <a:xfrm>
            <a:off x="3825546" y="3507896"/>
            <a:ext cx="1334757" cy="2214472"/>
          </a:xfrm>
          <a:prstGeom prst="rect">
            <a:avLst/>
          </a:prstGeom>
        </p:spPr>
      </p:pic>
      <p:pic>
        <p:nvPicPr>
          <p:cNvPr id="10" name="Picture 10" descr="A picture containing object, clock&#10;&#10;Description generated with very high confidence">
            <a:extLst>
              <a:ext uri="{FF2B5EF4-FFF2-40B4-BE49-F238E27FC236}">
                <a16:creationId xmlns:a16="http://schemas.microsoft.com/office/drawing/2014/main" id="{80410306-6C42-42C8-A9AA-66F18A11898D}"/>
              </a:ext>
            </a:extLst>
          </p:cNvPr>
          <p:cNvPicPr>
            <a:picLocks noChangeAspect="1"/>
          </p:cNvPicPr>
          <p:nvPr/>
        </p:nvPicPr>
        <p:blipFill>
          <a:blip r:embed="rId5"/>
          <a:stretch>
            <a:fillRect/>
          </a:stretch>
        </p:blipFill>
        <p:spPr>
          <a:xfrm>
            <a:off x="5321150" y="3512659"/>
            <a:ext cx="1334039" cy="2190570"/>
          </a:xfrm>
          <a:prstGeom prst="rect">
            <a:avLst/>
          </a:prstGeom>
        </p:spPr>
      </p:pic>
    </p:spTree>
    <p:extLst>
      <p:ext uri="{BB962C8B-B14F-4D97-AF65-F5344CB8AC3E}">
        <p14:creationId xmlns:p14="http://schemas.microsoft.com/office/powerpoint/2010/main" val="94599105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74825E-3073-4E56-BA90-F871D50C1BEC}"/>
              </a:ext>
            </a:extLst>
          </p:cNvPr>
          <p:cNvSpPr>
            <a:spLocks noGrp="1"/>
          </p:cNvSpPr>
          <p:nvPr>
            <p:ph idx="1"/>
          </p:nvPr>
        </p:nvSpPr>
        <p:spPr>
          <a:xfrm>
            <a:off x="414068" y="1222075"/>
            <a:ext cx="8229600" cy="4572000"/>
          </a:xfrm>
        </p:spPr>
        <p:txBody>
          <a:bodyPr vert="horz" anchor="t">
            <a:normAutofit/>
          </a:bodyPr>
          <a:lstStyle/>
          <a:p>
            <a:r>
              <a:rPr lang="en-US" sz="3200" dirty="0"/>
              <a:t>In conclusion, I found that a total of 33 records were stored under the U10 location. The largest piece of debitage from U10 was 28.0 cm long, 37.0 cm wide, 9.9 cm thick, and it weighed 7.9 grams, which is actually very small compared to other pieces of debitage from different areas.</a:t>
            </a:r>
          </a:p>
        </p:txBody>
      </p:sp>
      <p:sp>
        <p:nvSpPr>
          <p:cNvPr id="3" name="Title 2">
            <a:extLst>
              <a:ext uri="{FF2B5EF4-FFF2-40B4-BE49-F238E27FC236}">
                <a16:creationId xmlns:a16="http://schemas.microsoft.com/office/drawing/2014/main" id="{5B4616A2-41EB-4A7F-AFA1-FF339EC8A7B0}"/>
              </a:ext>
            </a:extLst>
          </p:cNvPr>
          <p:cNvSpPr>
            <a:spLocks noGrp="1"/>
          </p:cNvSpPr>
          <p:nvPr>
            <p:ph type="title"/>
          </p:nvPr>
        </p:nvSpPr>
        <p:spPr/>
        <p:txBody>
          <a:bodyPr>
            <a:normAutofit/>
          </a:bodyPr>
          <a:lstStyle/>
          <a:p>
            <a:r>
              <a:rPr lang="en-US" sz="5400">
                <a:ln w="3200">
                  <a:solidFill>
                    <a:srgbClr val="444D26">
                      <a:shade val="75000"/>
                      <a:alpha val="25000"/>
                    </a:srgbClr>
                  </a:solidFill>
                  <a:prstDash val="solid"/>
                  <a:round/>
                </a:ln>
              </a:rPr>
              <a:t>Conclusion</a:t>
            </a:r>
          </a:p>
        </p:txBody>
      </p:sp>
      <p:pic>
        <p:nvPicPr>
          <p:cNvPr id="4" name="Picture 4" descr="A close up of an animal&#10;&#10;Description generated with very high confidence">
            <a:extLst>
              <a:ext uri="{FF2B5EF4-FFF2-40B4-BE49-F238E27FC236}">
                <a16:creationId xmlns:a16="http://schemas.microsoft.com/office/drawing/2014/main" id="{06CDDFD7-0552-4827-B30D-1D6E808AEB02}"/>
              </a:ext>
            </a:extLst>
          </p:cNvPr>
          <p:cNvPicPr>
            <a:picLocks noChangeAspect="1"/>
          </p:cNvPicPr>
          <p:nvPr/>
        </p:nvPicPr>
        <p:blipFill>
          <a:blip r:embed="rId2"/>
          <a:stretch>
            <a:fillRect/>
          </a:stretch>
        </p:blipFill>
        <p:spPr>
          <a:xfrm>
            <a:off x="2582174" y="4684474"/>
            <a:ext cx="3979652" cy="1816639"/>
          </a:xfrm>
          <a:prstGeom prst="rect">
            <a:avLst/>
          </a:prstGeom>
        </p:spPr>
      </p:pic>
    </p:spTree>
    <p:extLst>
      <p:ext uri="{BB962C8B-B14F-4D97-AF65-F5344CB8AC3E}">
        <p14:creationId xmlns:p14="http://schemas.microsoft.com/office/powerpoint/2010/main" val="111846080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0</TotalTime>
  <Words>0</Words>
  <Application>Microsoft Office PowerPoint</Application>
  <PresentationFormat>On-screen Show (4:3)</PresentationFormat>
  <Paragraphs>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Paper</vt:lpstr>
      <vt:lpstr>Debitage Data</vt:lpstr>
      <vt:lpstr>What is Debitage?</vt:lpstr>
      <vt:lpstr>The Data Set </vt:lpstr>
      <vt:lpstr>My Question</vt:lpstr>
      <vt:lpstr>Cleaning</vt:lpstr>
      <vt:lpstr>Failures</vt:lpstr>
      <vt:lpstr>Analysis</vt:lpstr>
      <vt:lpstr>Analysis cont.</vt:lpstr>
      <vt:lpstr>Conclusion</vt:lpstr>
      <vt:lpstr>Future Work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313</cp:revision>
  <dcterms:created xsi:type="dcterms:W3CDTF">2019-12-06T15:13:16Z</dcterms:created>
  <dcterms:modified xsi:type="dcterms:W3CDTF">2019-12-06T16:22:37Z</dcterms:modified>
</cp:coreProperties>
</file>