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D:\DSCI%20Methods%20Paper.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65000"/>
                    <a:lumOff val="35000"/>
                  </a:schemeClr>
                </a:solidFill>
                <a:latin typeface="+mn-lt"/>
                <a:ea typeface="+mn-ea"/>
                <a:cs typeface="+mn-cs"/>
              </a:defRPr>
            </a:pPr>
            <a:r>
              <a:rPr lang="en-US"/>
              <a:t>Street</a:t>
            </a:r>
            <a:r>
              <a:rPr lang="en-US" baseline="0"/>
              <a:t> Offense Count</a:t>
            </a:r>
            <a:endParaRPr lang="en-US"/>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AE3B-489C-9FAB-BEC038AB45A1}"/>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AE3B-489C-9FAB-BEC038AB45A1}"/>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AE3B-489C-9FAB-BEC038AB45A1}"/>
              </c:ext>
            </c:extLst>
          </c:dPt>
          <c:dPt>
            <c:idx val="3"/>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7-AE3B-489C-9FAB-BEC038AB45A1}"/>
              </c:ext>
            </c:extLst>
          </c:dPt>
          <c:dPt>
            <c:idx val="4"/>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9-AE3B-489C-9FAB-BEC038AB45A1}"/>
              </c:ext>
            </c:extLst>
          </c:dPt>
          <c:dPt>
            <c:idx val="5"/>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B-AE3B-489C-9FAB-BEC038AB45A1}"/>
              </c:ext>
            </c:extLst>
          </c:dPt>
          <c:dPt>
            <c:idx val="6"/>
            <c:bubble3D val="0"/>
            <c:spPr>
              <a:solidFill>
                <a:schemeClr val="accent1">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D-AE3B-489C-9FAB-BEC038AB45A1}"/>
              </c:ext>
            </c:extLst>
          </c:dPt>
          <c:dPt>
            <c:idx val="7"/>
            <c:bubble3D val="0"/>
            <c:spPr>
              <a:solidFill>
                <a:schemeClr val="accent2">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F-AE3B-489C-9FAB-BEC038AB45A1}"/>
              </c:ext>
            </c:extLst>
          </c:dPt>
          <c:dPt>
            <c:idx val="8"/>
            <c:bubble3D val="0"/>
            <c:spPr>
              <a:solidFill>
                <a:schemeClr val="accent3">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1-AE3B-489C-9FAB-BEC038AB45A1}"/>
              </c:ext>
            </c:extLst>
          </c:dPt>
          <c:dPt>
            <c:idx val="9"/>
            <c:bubble3D val="0"/>
            <c:spPr>
              <a:solidFill>
                <a:schemeClr val="accent4">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3-AE3B-489C-9FAB-BEC038AB45A1}"/>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'Street Analysis'!$A$13:$A$22</c:f>
              <c:strCache>
                <c:ptCount val="10"/>
                <c:pt idx="0">
                  <c:v>BLUE HILL AVE</c:v>
                </c:pt>
                <c:pt idx="1">
                  <c:v>BOYLSTON ST</c:v>
                </c:pt>
                <c:pt idx="2">
                  <c:v>CENTRE ST</c:v>
                </c:pt>
                <c:pt idx="3">
                  <c:v>COMMONWEALTH AVE</c:v>
                </c:pt>
                <c:pt idx="4">
                  <c:v>DORCHESTER AVE</c:v>
                </c:pt>
                <c:pt idx="5">
                  <c:v>HARRISON AVE</c:v>
                </c:pt>
                <c:pt idx="6">
                  <c:v>MASSACHUSETTS AVE</c:v>
                </c:pt>
                <c:pt idx="7">
                  <c:v>NA</c:v>
                </c:pt>
                <c:pt idx="8">
                  <c:v>TREMONT ST</c:v>
                </c:pt>
                <c:pt idx="9">
                  <c:v>WASHINGTON ST</c:v>
                </c:pt>
              </c:strCache>
            </c:strRef>
          </c:cat>
          <c:val>
            <c:numRef>
              <c:f>'Street Analysis'!$B$13:$B$22</c:f>
              <c:numCache>
                <c:formatCode>General</c:formatCode>
                <c:ptCount val="10"/>
                <c:pt idx="0">
                  <c:v>7794</c:v>
                </c:pt>
                <c:pt idx="1">
                  <c:v>7221</c:v>
                </c:pt>
                <c:pt idx="2">
                  <c:v>4383</c:v>
                </c:pt>
                <c:pt idx="3">
                  <c:v>4134</c:v>
                </c:pt>
                <c:pt idx="4">
                  <c:v>5149</c:v>
                </c:pt>
                <c:pt idx="5">
                  <c:v>4609</c:v>
                </c:pt>
                <c:pt idx="6">
                  <c:v>4708</c:v>
                </c:pt>
                <c:pt idx="7">
                  <c:v>10871</c:v>
                </c:pt>
                <c:pt idx="8">
                  <c:v>4796</c:v>
                </c:pt>
                <c:pt idx="9">
                  <c:v>14194</c:v>
                </c:pt>
              </c:numCache>
            </c:numRef>
          </c:val>
          <c:extLst>
            <c:ext xmlns:c16="http://schemas.microsoft.com/office/drawing/2014/chart" uri="{C3380CC4-5D6E-409C-BE32-E72D297353CC}">
              <c16:uniqueId val="{00000014-AE3B-489C-9FAB-BEC038AB45A1}"/>
            </c:ext>
          </c:extLst>
        </c:ser>
        <c:ser>
          <c:idx val="1"/>
          <c:order val="1"/>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6-AE3B-489C-9FAB-BEC038AB45A1}"/>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8-AE3B-489C-9FAB-BEC038AB45A1}"/>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A-AE3B-489C-9FAB-BEC038AB45A1}"/>
              </c:ext>
            </c:extLst>
          </c:dPt>
          <c:dPt>
            <c:idx val="3"/>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C-AE3B-489C-9FAB-BEC038AB45A1}"/>
              </c:ext>
            </c:extLst>
          </c:dPt>
          <c:dPt>
            <c:idx val="4"/>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1E-AE3B-489C-9FAB-BEC038AB45A1}"/>
              </c:ext>
            </c:extLst>
          </c:dPt>
          <c:dPt>
            <c:idx val="5"/>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20-AE3B-489C-9FAB-BEC038AB45A1}"/>
              </c:ext>
            </c:extLst>
          </c:dPt>
          <c:dPt>
            <c:idx val="6"/>
            <c:bubble3D val="0"/>
            <c:spPr>
              <a:solidFill>
                <a:schemeClr val="accent1">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22-AE3B-489C-9FAB-BEC038AB45A1}"/>
              </c:ext>
            </c:extLst>
          </c:dPt>
          <c:dPt>
            <c:idx val="7"/>
            <c:bubble3D val="0"/>
            <c:spPr>
              <a:solidFill>
                <a:schemeClr val="accent2">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24-AE3B-489C-9FAB-BEC038AB45A1}"/>
              </c:ext>
            </c:extLst>
          </c:dPt>
          <c:dPt>
            <c:idx val="8"/>
            <c:bubble3D val="0"/>
            <c:spPr>
              <a:solidFill>
                <a:schemeClr val="accent3">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26-AE3B-489C-9FAB-BEC038AB45A1}"/>
              </c:ext>
            </c:extLst>
          </c:dPt>
          <c:dPt>
            <c:idx val="9"/>
            <c:bubble3D val="0"/>
            <c:spPr>
              <a:solidFill>
                <a:schemeClr val="accent4">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28-AE3B-489C-9FAB-BEC038AB45A1}"/>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'Street Analysis'!$A$13:$A$22</c:f>
              <c:strCache>
                <c:ptCount val="10"/>
                <c:pt idx="0">
                  <c:v>BLUE HILL AVE</c:v>
                </c:pt>
                <c:pt idx="1">
                  <c:v>BOYLSTON ST</c:v>
                </c:pt>
                <c:pt idx="2">
                  <c:v>CENTRE ST</c:v>
                </c:pt>
                <c:pt idx="3">
                  <c:v>COMMONWEALTH AVE</c:v>
                </c:pt>
                <c:pt idx="4">
                  <c:v>DORCHESTER AVE</c:v>
                </c:pt>
                <c:pt idx="5">
                  <c:v>HARRISON AVE</c:v>
                </c:pt>
                <c:pt idx="6">
                  <c:v>MASSACHUSETTS AVE</c:v>
                </c:pt>
                <c:pt idx="7">
                  <c:v>NA</c:v>
                </c:pt>
                <c:pt idx="8">
                  <c:v>TREMONT ST</c:v>
                </c:pt>
                <c:pt idx="9">
                  <c:v>WASHINGTON ST</c:v>
                </c:pt>
              </c:strCache>
            </c:strRef>
          </c:cat>
          <c:val>
            <c:numRef>
              <c:f>'Street Analysis'!$C$13:$C$22</c:f>
              <c:numCache>
                <c:formatCode>General</c:formatCode>
                <c:ptCount val="10"/>
                <c:pt idx="0">
                  <c:v>617</c:v>
                </c:pt>
                <c:pt idx="1">
                  <c:v>802</c:v>
                </c:pt>
                <c:pt idx="2">
                  <c:v>1402</c:v>
                </c:pt>
                <c:pt idx="3">
                  <c:v>2647</c:v>
                </c:pt>
                <c:pt idx="4">
                  <c:v>3006</c:v>
                </c:pt>
                <c:pt idx="5">
                  <c:v>3114</c:v>
                </c:pt>
                <c:pt idx="6">
                  <c:v>3115</c:v>
                </c:pt>
                <c:pt idx="7">
                  <c:v>3301</c:v>
                </c:pt>
                <c:pt idx="8">
                  <c:v>3410</c:v>
                </c:pt>
                <c:pt idx="9">
                  <c:v>3831</c:v>
                </c:pt>
              </c:numCache>
            </c:numRef>
          </c:val>
          <c:extLst>
            <c:ext xmlns:c16="http://schemas.microsoft.com/office/drawing/2014/chart" uri="{C3380CC4-5D6E-409C-BE32-E72D297353CC}">
              <c16:uniqueId val="{00000029-AE3B-489C-9FAB-BEC038AB45A1}"/>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12/3/2019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12/3/2019</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12/3/2019</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mc:AlternateContent xmlns:mc="http://schemas.openxmlformats.org/markup-compatibility/2006">
    <mc:Choice xmlns:p14="http://schemas.microsoft.com/office/powerpoint/2010/main" Requires="p14">
      <p:transition p14:dur="100">
        <p:cut/>
      </p:transition>
    </mc:Choice>
    <mc:Fallback>
      <p:transition>
        <p:cut/>
      </p:transition>
    </mc:Fallback>
  </mc:AlternateConten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54A3D-E0AE-41C1-A77F-6C4A27817BE0}"/>
              </a:ext>
            </a:extLst>
          </p:cNvPr>
          <p:cNvSpPr>
            <a:spLocks noGrp="1"/>
          </p:cNvSpPr>
          <p:nvPr>
            <p:ph type="ctrTitle"/>
          </p:nvPr>
        </p:nvSpPr>
        <p:spPr/>
        <p:txBody>
          <a:bodyPr/>
          <a:lstStyle/>
          <a:p>
            <a:r>
              <a:rPr lang="en-US" dirty="0"/>
              <a:t>Crimes In Boston</a:t>
            </a:r>
          </a:p>
        </p:txBody>
      </p:sp>
      <p:sp>
        <p:nvSpPr>
          <p:cNvPr id="3" name="Subtitle 2">
            <a:extLst>
              <a:ext uri="{FF2B5EF4-FFF2-40B4-BE49-F238E27FC236}">
                <a16:creationId xmlns:a16="http://schemas.microsoft.com/office/drawing/2014/main" id="{AEF176AF-D145-45B8-8EED-6FF527A17FBF}"/>
              </a:ext>
            </a:extLst>
          </p:cNvPr>
          <p:cNvSpPr>
            <a:spLocks noGrp="1"/>
          </p:cNvSpPr>
          <p:nvPr>
            <p:ph type="subTitle" idx="1"/>
          </p:nvPr>
        </p:nvSpPr>
        <p:spPr>
          <a:xfrm>
            <a:off x="810001" y="5280846"/>
            <a:ext cx="10572000" cy="1119953"/>
          </a:xfrm>
        </p:spPr>
        <p:txBody>
          <a:bodyPr>
            <a:normAutofit lnSpcReduction="10000"/>
          </a:bodyPr>
          <a:lstStyle/>
          <a:p>
            <a:r>
              <a:rPr lang="en-US" dirty="0"/>
              <a:t>An Analysis of Crimes In Boston</a:t>
            </a:r>
          </a:p>
          <a:p>
            <a:r>
              <a:rPr lang="en-US" dirty="0"/>
              <a:t>By Ramone Dean </a:t>
            </a:r>
          </a:p>
          <a:p>
            <a:r>
              <a:rPr lang="en-US" dirty="0"/>
              <a:t>DSCI 101 MWF</a:t>
            </a:r>
          </a:p>
        </p:txBody>
      </p:sp>
    </p:spTree>
    <p:extLst>
      <p:ext uri="{BB962C8B-B14F-4D97-AF65-F5344CB8AC3E}">
        <p14:creationId xmlns:p14="http://schemas.microsoft.com/office/powerpoint/2010/main" val="423946663"/>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BDE2F-DAEF-49BF-B22C-CA18C177E51A}"/>
              </a:ext>
            </a:extLst>
          </p:cNvPr>
          <p:cNvSpPr>
            <a:spLocks noGrp="1"/>
          </p:cNvSpPr>
          <p:nvPr>
            <p:ph type="title"/>
          </p:nvPr>
        </p:nvSpPr>
        <p:spPr/>
        <p:txBody>
          <a:bodyPr/>
          <a:lstStyle/>
          <a:p>
            <a:r>
              <a:rPr lang="en-US" dirty="0"/>
              <a:t>Project Overview</a:t>
            </a:r>
          </a:p>
        </p:txBody>
      </p:sp>
      <p:sp>
        <p:nvSpPr>
          <p:cNvPr id="3" name="Content Placeholder 2">
            <a:extLst>
              <a:ext uri="{FF2B5EF4-FFF2-40B4-BE49-F238E27FC236}">
                <a16:creationId xmlns:a16="http://schemas.microsoft.com/office/drawing/2014/main" id="{4FE680A2-87F1-4983-B7F2-D40E13594EFA}"/>
              </a:ext>
            </a:extLst>
          </p:cNvPr>
          <p:cNvSpPr>
            <a:spLocks noGrp="1"/>
          </p:cNvSpPr>
          <p:nvPr>
            <p:ph idx="1"/>
          </p:nvPr>
        </p:nvSpPr>
        <p:spPr>
          <a:xfrm>
            <a:off x="818712" y="2222287"/>
            <a:ext cx="10554574" cy="4072496"/>
          </a:xfrm>
        </p:spPr>
        <p:txBody>
          <a:bodyPr/>
          <a:lstStyle/>
          <a:p>
            <a:r>
              <a:rPr lang="en-US" dirty="0"/>
              <a:t>The Data contains crime incident reports provided by the Boston Police Department and details on incidents which the Boston police officers respond to. What types of crimes are most common? Where are different types of crimes most likely to occur? What streets in Boston are most dangerous and at which hour of the day? </a:t>
            </a:r>
          </a:p>
          <a:p>
            <a:r>
              <a:rPr lang="en-US" dirty="0"/>
              <a:t>In this presentation</a:t>
            </a:r>
          </a:p>
          <a:p>
            <a:pPr lvl="1">
              <a:buFont typeface="Courier New" panose="02070309020205020404" pitchFamily="49" charset="0"/>
              <a:buChar char="o"/>
            </a:pPr>
            <a:r>
              <a:rPr lang="en-US" dirty="0"/>
              <a:t>Overview of Data</a:t>
            </a:r>
          </a:p>
          <a:p>
            <a:pPr lvl="1">
              <a:buFont typeface="Courier New" panose="02070309020205020404" pitchFamily="49" charset="0"/>
              <a:buChar char="o"/>
            </a:pPr>
            <a:r>
              <a:rPr lang="en-US" dirty="0"/>
              <a:t>Problems with this dataset</a:t>
            </a:r>
          </a:p>
          <a:p>
            <a:pPr lvl="1">
              <a:buFont typeface="Courier New" panose="02070309020205020404" pitchFamily="49" charset="0"/>
              <a:buChar char="o"/>
            </a:pPr>
            <a:r>
              <a:rPr lang="en-US" dirty="0"/>
              <a:t>Analysis Technique</a:t>
            </a:r>
          </a:p>
          <a:p>
            <a:pPr lvl="1">
              <a:buFont typeface="Courier New" panose="02070309020205020404" pitchFamily="49" charset="0"/>
              <a:buChar char="o"/>
            </a:pPr>
            <a:r>
              <a:rPr lang="en-US" dirty="0"/>
              <a:t>Findings</a:t>
            </a:r>
          </a:p>
          <a:p>
            <a:pPr lvl="1">
              <a:buFont typeface="Courier New" panose="02070309020205020404" pitchFamily="49" charset="0"/>
              <a:buChar char="o"/>
            </a:pPr>
            <a:r>
              <a:rPr lang="en-US" dirty="0"/>
              <a:t>Future Work</a:t>
            </a:r>
          </a:p>
        </p:txBody>
      </p:sp>
    </p:spTree>
    <p:extLst>
      <p:ext uri="{BB962C8B-B14F-4D97-AF65-F5344CB8AC3E}">
        <p14:creationId xmlns:p14="http://schemas.microsoft.com/office/powerpoint/2010/main" val="1153028912"/>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308B1-088A-430C-AB83-C5DE02DF4348}"/>
              </a:ext>
            </a:extLst>
          </p:cNvPr>
          <p:cNvSpPr>
            <a:spLocks noGrp="1"/>
          </p:cNvSpPr>
          <p:nvPr>
            <p:ph type="title"/>
          </p:nvPr>
        </p:nvSpPr>
        <p:spPr/>
        <p:txBody>
          <a:bodyPr/>
          <a:lstStyle/>
          <a:p>
            <a:r>
              <a:rPr lang="en-US" dirty="0"/>
              <a:t>Data Overview</a:t>
            </a:r>
          </a:p>
        </p:txBody>
      </p:sp>
      <p:sp>
        <p:nvSpPr>
          <p:cNvPr id="3" name="Content Placeholder 2">
            <a:extLst>
              <a:ext uri="{FF2B5EF4-FFF2-40B4-BE49-F238E27FC236}">
                <a16:creationId xmlns:a16="http://schemas.microsoft.com/office/drawing/2014/main" id="{B1B1DC08-FCBC-4859-A363-0A8BAD10A3AB}"/>
              </a:ext>
            </a:extLst>
          </p:cNvPr>
          <p:cNvSpPr>
            <a:spLocks noGrp="1"/>
          </p:cNvSpPr>
          <p:nvPr>
            <p:ph idx="1"/>
          </p:nvPr>
        </p:nvSpPr>
        <p:spPr>
          <a:xfrm>
            <a:off x="818712" y="1577009"/>
            <a:ext cx="10554574" cy="5022574"/>
          </a:xfrm>
        </p:spPr>
        <p:txBody>
          <a:bodyPr/>
          <a:lstStyle/>
          <a:p>
            <a:r>
              <a:rPr lang="en-US" dirty="0"/>
              <a:t>From Kaggle</a:t>
            </a:r>
          </a:p>
          <a:p>
            <a:pPr lvl="1">
              <a:buFont typeface="Courier New" panose="02070309020205020404" pitchFamily="49" charset="0"/>
              <a:buChar char="o"/>
            </a:pPr>
            <a:r>
              <a:rPr lang="en-US" dirty="0"/>
              <a:t>The data is provided by Analyze Boston. </a:t>
            </a:r>
          </a:p>
          <a:p>
            <a:pPr>
              <a:buFont typeface="Courier New" panose="02070309020205020404" pitchFamily="49" charset="0"/>
              <a:buChar char="o"/>
            </a:pPr>
            <a:r>
              <a:rPr lang="en-US" dirty="0"/>
              <a:t>CSV Format</a:t>
            </a:r>
          </a:p>
          <a:p>
            <a:pPr lvl="1">
              <a:buFont typeface="Courier New" panose="02070309020205020404" pitchFamily="49" charset="0"/>
              <a:buChar char="o"/>
            </a:pPr>
            <a:r>
              <a:rPr lang="en-US" dirty="0"/>
              <a:t>319k records</a:t>
            </a:r>
          </a:p>
          <a:p>
            <a:pPr lvl="1">
              <a:buFont typeface="Courier New" panose="02070309020205020404" pitchFamily="49" charset="0"/>
              <a:buChar char="o"/>
            </a:pPr>
            <a:r>
              <a:rPr lang="en-US" dirty="0"/>
              <a:t>17 fields</a:t>
            </a:r>
          </a:p>
          <a:p>
            <a:pPr lvl="1">
              <a:buFont typeface="Courier New" panose="02070309020205020404" pitchFamily="49" charset="0"/>
              <a:buChar char="o"/>
            </a:pPr>
            <a:r>
              <a:rPr lang="en-US" dirty="0"/>
              <a:t>55.2 MB</a:t>
            </a:r>
          </a:p>
        </p:txBody>
      </p:sp>
    </p:spTree>
    <p:extLst>
      <p:ext uri="{BB962C8B-B14F-4D97-AF65-F5344CB8AC3E}">
        <p14:creationId xmlns:p14="http://schemas.microsoft.com/office/powerpoint/2010/main" val="2729416846"/>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0C22C-37DD-4F03-BB87-C802549AC823}"/>
              </a:ext>
            </a:extLst>
          </p:cNvPr>
          <p:cNvSpPr>
            <a:spLocks noGrp="1"/>
          </p:cNvSpPr>
          <p:nvPr>
            <p:ph type="title"/>
          </p:nvPr>
        </p:nvSpPr>
        <p:spPr/>
        <p:txBody>
          <a:bodyPr/>
          <a:lstStyle/>
          <a:p>
            <a:r>
              <a:rPr lang="en-US" dirty="0"/>
              <a:t>Data Fields</a:t>
            </a:r>
          </a:p>
        </p:txBody>
      </p:sp>
      <p:sp>
        <p:nvSpPr>
          <p:cNvPr id="3" name="Content Placeholder 2">
            <a:extLst>
              <a:ext uri="{FF2B5EF4-FFF2-40B4-BE49-F238E27FC236}">
                <a16:creationId xmlns:a16="http://schemas.microsoft.com/office/drawing/2014/main" id="{443C879D-99C0-4116-ACC6-D74AB2FF5876}"/>
              </a:ext>
            </a:extLst>
          </p:cNvPr>
          <p:cNvSpPr>
            <a:spLocks noGrp="1"/>
          </p:cNvSpPr>
          <p:nvPr>
            <p:ph sz="half" idx="1"/>
          </p:nvPr>
        </p:nvSpPr>
        <p:spPr>
          <a:xfrm>
            <a:off x="818712" y="2222287"/>
            <a:ext cx="5185873" cy="4188525"/>
          </a:xfrm>
        </p:spPr>
        <p:txBody>
          <a:bodyPr/>
          <a:lstStyle/>
          <a:p>
            <a:r>
              <a:rPr lang="en-US" dirty="0" err="1"/>
              <a:t>Offense_Code</a:t>
            </a:r>
            <a:endParaRPr lang="en-US" dirty="0"/>
          </a:p>
          <a:p>
            <a:r>
              <a:rPr lang="en-US" dirty="0" err="1"/>
              <a:t>Offense_Code_Group</a:t>
            </a:r>
            <a:endParaRPr lang="en-US" dirty="0"/>
          </a:p>
          <a:p>
            <a:r>
              <a:rPr lang="en-US" dirty="0" err="1"/>
              <a:t>Offense_Description</a:t>
            </a:r>
            <a:endParaRPr lang="en-US" dirty="0"/>
          </a:p>
          <a:p>
            <a:r>
              <a:rPr lang="en-US" dirty="0"/>
              <a:t>District</a:t>
            </a:r>
          </a:p>
          <a:p>
            <a:r>
              <a:rPr lang="en-US" dirty="0"/>
              <a:t>Hour</a:t>
            </a:r>
          </a:p>
          <a:p>
            <a:r>
              <a:rPr lang="en-US" dirty="0" err="1"/>
              <a:t>UCR_Part</a:t>
            </a:r>
            <a:endParaRPr lang="en-US" dirty="0"/>
          </a:p>
          <a:p>
            <a:r>
              <a:rPr lang="en-US" dirty="0"/>
              <a:t>Lat</a:t>
            </a:r>
          </a:p>
          <a:p>
            <a:r>
              <a:rPr lang="en-US" dirty="0"/>
              <a:t>Location</a:t>
            </a:r>
          </a:p>
        </p:txBody>
      </p:sp>
      <p:sp>
        <p:nvSpPr>
          <p:cNvPr id="4" name="Content Placeholder 3">
            <a:extLst>
              <a:ext uri="{FF2B5EF4-FFF2-40B4-BE49-F238E27FC236}">
                <a16:creationId xmlns:a16="http://schemas.microsoft.com/office/drawing/2014/main" id="{AE8DAF58-F3EC-49E0-AD8C-27E0407A88BE}"/>
              </a:ext>
            </a:extLst>
          </p:cNvPr>
          <p:cNvSpPr>
            <a:spLocks noGrp="1"/>
          </p:cNvSpPr>
          <p:nvPr>
            <p:ph sz="half" idx="2"/>
          </p:nvPr>
        </p:nvSpPr>
        <p:spPr>
          <a:xfrm>
            <a:off x="6187415" y="2222287"/>
            <a:ext cx="5194583" cy="4188524"/>
          </a:xfrm>
        </p:spPr>
        <p:txBody>
          <a:bodyPr/>
          <a:lstStyle/>
          <a:p>
            <a:r>
              <a:rPr lang="en-US" dirty="0" err="1"/>
              <a:t>Reporting_Area</a:t>
            </a:r>
            <a:endParaRPr lang="en-US" dirty="0"/>
          </a:p>
          <a:p>
            <a:r>
              <a:rPr lang="en-US" dirty="0"/>
              <a:t>Shooting</a:t>
            </a:r>
          </a:p>
          <a:p>
            <a:r>
              <a:rPr lang="en-US" dirty="0" err="1"/>
              <a:t>Occurred_On_Date</a:t>
            </a:r>
            <a:endParaRPr lang="en-US" dirty="0"/>
          </a:p>
          <a:p>
            <a:r>
              <a:rPr lang="en-US" dirty="0"/>
              <a:t>Year</a:t>
            </a:r>
          </a:p>
          <a:p>
            <a:r>
              <a:rPr lang="en-US" dirty="0"/>
              <a:t>Month</a:t>
            </a:r>
          </a:p>
          <a:p>
            <a:r>
              <a:rPr lang="en-US" dirty="0" err="1"/>
              <a:t>Day_Of_Week</a:t>
            </a:r>
            <a:endParaRPr lang="en-US" dirty="0"/>
          </a:p>
          <a:p>
            <a:r>
              <a:rPr lang="en-US" dirty="0"/>
              <a:t>Street</a:t>
            </a:r>
          </a:p>
          <a:p>
            <a:r>
              <a:rPr lang="en-US" dirty="0"/>
              <a:t>Long</a:t>
            </a:r>
          </a:p>
          <a:p>
            <a:r>
              <a:rPr lang="en-US" dirty="0" err="1"/>
              <a:t>Incident_Number</a:t>
            </a:r>
            <a:endParaRPr lang="en-US" dirty="0"/>
          </a:p>
        </p:txBody>
      </p:sp>
    </p:spTree>
    <p:extLst>
      <p:ext uri="{BB962C8B-B14F-4D97-AF65-F5344CB8AC3E}">
        <p14:creationId xmlns:p14="http://schemas.microsoft.com/office/powerpoint/2010/main" val="3313632195"/>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A17C3-5ADF-4C55-919C-2535AAE3EB60}"/>
              </a:ext>
            </a:extLst>
          </p:cNvPr>
          <p:cNvSpPr>
            <a:spLocks noGrp="1"/>
          </p:cNvSpPr>
          <p:nvPr>
            <p:ph type="title"/>
          </p:nvPr>
        </p:nvSpPr>
        <p:spPr/>
        <p:txBody>
          <a:bodyPr/>
          <a:lstStyle/>
          <a:p>
            <a:r>
              <a:rPr lang="en-US" dirty="0"/>
              <a:t>Problems</a:t>
            </a:r>
          </a:p>
        </p:txBody>
      </p:sp>
      <p:sp>
        <p:nvSpPr>
          <p:cNvPr id="3" name="Content Placeholder 2">
            <a:extLst>
              <a:ext uri="{FF2B5EF4-FFF2-40B4-BE49-F238E27FC236}">
                <a16:creationId xmlns:a16="http://schemas.microsoft.com/office/drawing/2014/main" id="{2DB8F933-E696-40A9-AA2A-6FC5A4F442C7}"/>
              </a:ext>
            </a:extLst>
          </p:cNvPr>
          <p:cNvSpPr>
            <a:spLocks noGrp="1"/>
          </p:cNvSpPr>
          <p:nvPr>
            <p:ph sz="half" idx="1"/>
          </p:nvPr>
        </p:nvSpPr>
        <p:spPr>
          <a:xfrm>
            <a:off x="818712" y="2222287"/>
            <a:ext cx="10684175" cy="3638763"/>
          </a:xfrm>
        </p:spPr>
        <p:txBody>
          <a:bodyPr/>
          <a:lstStyle/>
          <a:p>
            <a:r>
              <a:rPr lang="en-US" dirty="0"/>
              <a:t>Repetitive numeric fields were removed. </a:t>
            </a:r>
          </a:p>
          <a:p>
            <a:r>
              <a:rPr lang="en-US" dirty="0"/>
              <a:t>Fields that provided no significant information were removed. </a:t>
            </a:r>
          </a:p>
          <a:p>
            <a:r>
              <a:rPr lang="en-US" dirty="0"/>
              <a:t>All blank fields were removed.</a:t>
            </a:r>
          </a:p>
          <a:p>
            <a:r>
              <a:rPr lang="en-US" dirty="0"/>
              <a:t>All known bad data replaced with NA.</a:t>
            </a:r>
          </a:p>
        </p:txBody>
      </p:sp>
      <p:graphicFrame>
        <p:nvGraphicFramePr>
          <p:cNvPr id="5" name="Table 4">
            <a:extLst>
              <a:ext uri="{FF2B5EF4-FFF2-40B4-BE49-F238E27FC236}">
                <a16:creationId xmlns:a16="http://schemas.microsoft.com/office/drawing/2014/main" id="{A2AC08D7-4D0C-40FF-AF1B-28CA15AF9619}"/>
              </a:ext>
            </a:extLst>
          </p:cNvPr>
          <p:cNvGraphicFramePr>
            <a:graphicFrameLocks noGrp="1"/>
          </p:cNvGraphicFramePr>
          <p:nvPr>
            <p:extLst>
              <p:ext uri="{D42A27DB-BD31-4B8C-83A1-F6EECF244321}">
                <p14:modId xmlns:p14="http://schemas.microsoft.com/office/powerpoint/2010/main" val="652618744"/>
              </p:ext>
            </p:extLst>
          </p:nvPr>
        </p:nvGraphicFramePr>
        <p:xfrm>
          <a:off x="8280768" y="2224459"/>
          <a:ext cx="3092520" cy="3638760"/>
        </p:xfrm>
        <a:graphic>
          <a:graphicData uri="http://schemas.openxmlformats.org/drawingml/2006/table">
            <a:tbl>
              <a:tblPr>
                <a:tableStyleId>{5C22544A-7EE6-4342-B048-85BDC9FD1C3A}</a:tableStyleId>
              </a:tblPr>
              <a:tblGrid>
                <a:gridCol w="1913396">
                  <a:extLst>
                    <a:ext uri="{9D8B030D-6E8A-4147-A177-3AD203B41FA5}">
                      <a16:colId xmlns:a16="http://schemas.microsoft.com/office/drawing/2014/main" val="3632331005"/>
                    </a:ext>
                  </a:extLst>
                </a:gridCol>
                <a:gridCol w="1179124">
                  <a:extLst>
                    <a:ext uri="{9D8B030D-6E8A-4147-A177-3AD203B41FA5}">
                      <a16:colId xmlns:a16="http://schemas.microsoft.com/office/drawing/2014/main" val="3368539087"/>
                    </a:ext>
                  </a:extLst>
                </a:gridCol>
              </a:tblGrid>
              <a:tr h="303230">
                <a:tc>
                  <a:txBody>
                    <a:bodyPr/>
                    <a:lstStyle/>
                    <a:p>
                      <a:pPr algn="l" fontAlgn="b"/>
                      <a:r>
                        <a:rPr lang="en-US" sz="1100" u="none" strike="noStrike">
                          <a:effectLst/>
                        </a:rPr>
                        <a:t>REPORTING_AREA</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SHOOTING</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71199645"/>
                  </a:ext>
                </a:extLst>
              </a:tr>
              <a:tr h="303230">
                <a:tc>
                  <a:txBody>
                    <a:bodyPr/>
                    <a:lstStyle/>
                    <a:p>
                      <a:pPr algn="r" fontAlgn="b"/>
                      <a:r>
                        <a:rPr lang="en-US" sz="1100" u="none" strike="noStrike">
                          <a:effectLst/>
                        </a:rPr>
                        <a:t>808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91787563"/>
                  </a:ext>
                </a:extLst>
              </a:tr>
              <a:tr h="303230">
                <a:tc>
                  <a:txBody>
                    <a:bodyPr/>
                    <a:lstStyle/>
                    <a:p>
                      <a:pPr algn="r" fontAlgn="b"/>
                      <a:r>
                        <a:rPr lang="en-US" sz="1100" u="none" strike="noStrike">
                          <a:effectLst/>
                        </a:rPr>
                        <a:t>347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10687984"/>
                  </a:ext>
                </a:extLst>
              </a:tr>
              <a:tr h="303230">
                <a:tc>
                  <a:txBody>
                    <a:bodyPr/>
                    <a:lstStyle/>
                    <a:p>
                      <a:pPr algn="r" fontAlgn="b"/>
                      <a:r>
                        <a:rPr lang="en-US" sz="1100" u="none" strike="noStrike">
                          <a:effectLst/>
                        </a:rPr>
                        <a:t>151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68250715"/>
                  </a:ext>
                </a:extLst>
              </a:tr>
              <a:tr h="303230">
                <a:tc>
                  <a:txBody>
                    <a:bodyPr/>
                    <a:lstStyle/>
                    <a:p>
                      <a:pPr algn="r" fontAlgn="b"/>
                      <a:r>
                        <a:rPr lang="en-US" sz="1100" u="none" strike="noStrike">
                          <a:effectLst/>
                        </a:rPr>
                        <a:t>272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26433461"/>
                  </a:ext>
                </a:extLst>
              </a:tr>
              <a:tr h="303230">
                <a:tc>
                  <a:txBody>
                    <a:bodyPr/>
                    <a:lstStyle/>
                    <a:p>
                      <a:pPr algn="r" fontAlgn="b"/>
                      <a:r>
                        <a:rPr lang="en-US" sz="1100" u="none" strike="noStrike">
                          <a:effectLst/>
                        </a:rPr>
                        <a:t>421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06646872"/>
                  </a:ext>
                </a:extLst>
              </a:tr>
              <a:tr h="303230">
                <a:tc>
                  <a:txBody>
                    <a:bodyPr/>
                    <a:lstStyle/>
                    <a:p>
                      <a:pPr algn="r" fontAlgn="b"/>
                      <a:r>
                        <a:rPr lang="en-US" sz="1100" u="none" strike="noStrike">
                          <a:effectLst/>
                        </a:rPr>
                        <a:t>398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57756184"/>
                  </a:ext>
                </a:extLst>
              </a:tr>
              <a:tr h="303230">
                <a:tc>
                  <a:txBody>
                    <a:bodyPr/>
                    <a:lstStyle/>
                    <a:p>
                      <a:pPr algn="r" fontAlgn="b"/>
                      <a:r>
                        <a:rPr lang="en-US" sz="1100" u="none" strike="noStrike">
                          <a:effectLst/>
                        </a:rPr>
                        <a:t>330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58754743"/>
                  </a:ext>
                </a:extLst>
              </a:tr>
              <a:tr h="303230">
                <a:tc>
                  <a:txBody>
                    <a:bodyPr/>
                    <a:lstStyle/>
                    <a:p>
                      <a:pPr algn="r" fontAlgn="b"/>
                      <a:r>
                        <a:rPr lang="en-US" sz="1100" u="none" strike="noStrike">
                          <a:effectLst/>
                        </a:rPr>
                        <a:t>584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96754417"/>
                  </a:ext>
                </a:extLst>
              </a:tr>
              <a:tr h="303230">
                <a:tc>
                  <a:txBody>
                    <a:bodyPr/>
                    <a:lstStyle/>
                    <a:p>
                      <a:pPr algn="r" fontAlgn="b"/>
                      <a:r>
                        <a:rPr lang="en-US" sz="1100" u="none" strike="noStrike">
                          <a:effectLst/>
                        </a:rPr>
                        <a:t>177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24631417"/>
                  </a:ext>
                </a:extLst>
              </a:tr>
              <a:tr h="303230">
                <a:tc>
                  <a:txBody>
                    <a:bodyPr/>
                    <a:lstStyle/>
                    <a:p>
                      <a:pPr algn="r" fontAlgn="b"/>
                      <a:r>
                        <a:rPr lang="en-US" sz="1100" u="none" strike="noStrike">
                          <a:effectLst/>
                        </a:rPr>
                        <a:t>364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12817607"/>
                  </a:ext>
                </a:extLst>
              </a:tr>
              <a:tr h="303230">
                <a:tc>
                  <a:txBody>
                    <a:bodyPr/>
                    <a:lstStyle/>
                    <a:p>
                      <a:pPr algn="r" fontAlgn="b"/>
                      <a:r>
                        <a:rPr lang="en-US" sz="1100" u="none" strike="noStrike">
                          <a:effectLst/>
                        </a:rPr>
                        <a:t>913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51850658"/>
                  </a:ext>
                </a:extLst>
              </a:tr>
            </a:tbl>
          </a:graphicData>
        </a:graphic>
      </p:graphicFrame>
    </p:spTree>
    <p:extLst>
      <p:ext uri="{BB962C8B-B14F-4D97-AF65-F5344CB8AC3E}">
        <p14:creationId xmlns:p14="http://schemas.microsoft.com/office/powerpoint/2010/main" val="231901896"/>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tx1"/>
            </a:gs>
            <a:gs pos="0">
              <a:schemeClr val="tx1"/>
            </a:gs>
            <a:gs pos="0">
              <a:schemeClr val="accent1">
                <a:lumMod val="45000"/>
                <a:lumOff val="55000"/>
              </a:schemeClr>
            </a:gs>
            <a:gs pos="0">
              <a:schemeClr val="tx1"/>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12CC3-6B27-4BFB-9CD5-2C205F4FEE79}"/>
              </a:ext>
            </a:extLst>
          </p:cNvPr>
          <p:cNvSpPr>
            <a:spLocks noGrp="1"/>
          </p:cNvSpPr>
          <p:nvPr>
            <p:ph type="title"/>
          </p:nvPr>
        </p:nvSpPr>
        <p:spPr/>
        <p:txBody>
          <a:bodyPr/>
          <a:lstStyle/>
          <a:p>
            <a:r>
              <a:rPr lang="en-US" dirty="0"/>
              <a:t>Analysis of Street Field </a:t>
            </a:r>
          </a:p>
        </p:txBody>
      </p:sp>
      <p:graphicFrame>
        <p:nvGraphicFramePr>
          <p:cNvPr id="22" name="Content Placeholder 21">
            <a:extLst>
              <a:ext uri="{FF2B5EF4-FFF2-40B4-BE49-F238E27FC236}">
                <a16:creationId xmlns:a16="http://schemas.microsoft.com/office/drawing/2014/main" id="{75B6C2B2-0B54-4230-86F6-B9E3906FD61D}"/>
              </a:ext>
            </a:extLst>
          </p:cNvPr>
          <p:cNvGraphicFramePr>
            <a:graphicFrameLocks noGrp="1"/>
          </p:cNvGraphicFramePr>
          <p:nvPr>
            <p:ph sz="half" idx="1"/>
            <p:extLst>
              <p:ext uri="{D42A27DB-BD31-4B8C-83A1-F6EECF244321}">
                <p14:modId xmlns:p14="http://schemas.microsoft.com/office/powerpoint/2010/main" val="2140954154"/>
              </p:ext>
            </p:extLst>
          </p:nvPr>
        </p:nvGraphicFramePr>
        <p:xfrm>
          <a:off x="453192" y="1881808"/>
          <a:ext cx="10797903" cy="4976194"/>
        </p:xfrm>
        <a:graphic>
          <a:graphicData uri="http://schemas.openxmlformats.org/drawingml/2006/table">
            <a:tbl>
              <a:tblPr>
                <a:tableStyleId>{5C22544A-7EE6-4342-B048-85BDC9FD1C3A}</a:tableStyleId>
              </a:tblPr>
              <a:tblGrid>
                <a:gridCol w="1616452">
                  <a:extLst>
                    <a:ext uri="{9D8B030D-6E8A-4147-A177-3AD203B41FA5}">
                      <a16:colId xmlns:a16="http://schemas.microsoft.com/office/drawing/2014/main" val="3256251412"/>
                    </a:ext>
                  </a:extLst>
                </a:gridCol>
                <a:gridCol w="911370">
                  <a:extLst>
                    <a:ext uri="{9D8B030D-6E8A-4147-A177-3AD203B41FA5}">
                      <a16:colId xmlns:a16="http://schemas.microsoft.com/office/drawing/2014/main" val="620431519"/>
                    </a:ext>
                  </a:extLst>
                </a:gridCol>
                <a:gridCol w="862108">
                  <a:extLst>
                    <a:ext uri="{9D8B030D-6E8A-4147-A177-3AD203B41FA5}">
                      <a16:colId xmlns:a16="http://schemas.microsoft.com/office/drawing/2014/main" val="916708458"/>
                    </a:ext>
                  </a:extLst>
                </a:gridCol>
                <a:gridCol w="591159">
                  <a:extLst>
                    <a:ext uri="{9D8B030D-6E8A-4147-A177-3AD203B41FA5}">
                      <a16:colId xmlns:a16="http://schemas.microsoft.com/office/drawing/2014/main" val="2381876070"/>
                    </a:ext>
                  </a:extLst>
                </a:gridCol>
                <a:gridCol w="591159">
                  <a:extLst>
                    <a:ext uri="{9D8B030D-6E8A-4147-A177-3AD203B41FA5}">
                      <a16:colId xmlns:a16="http://schemas.microsoft.com/office/drawing/2014/main" val="3167064718"/>
                    </a:ext>
                  </a:extLst>
                </a:gridCol>
                <a:gridCol w="1394768">
                  <a:extLst>
                    <a:ext uri="{9D8B030D-6E8A-4147-A177-3AD203B41FA5}">
                      <a16:colId xmlns:a16="http://schemas.microsoft.com/office/drawing/2014/main" val="331478942"/>
                    </a:ext>
                  </a:extLst>
                </a:gridCol>
                <a:gridCol w="1921268">
                  <a:extLst>
                    <a:ext uri="{9D8B030D-6E8A-4147-A177-3AD203B41FA5}">
                      <a16:colId xmlns:a16="http://schemas.microsoft.com/office/drawing/2014/main" val="1199477596"/>
                    </a:ext>
                  </a:extLst>
                </a:gridCol>
                <a:gridCol w="323291">
                  <a:extLst>
                    <a:ext uri="{9D8B030D-6E8A-4147-A177-3AD203B41FA5}">
                      <a16:colId xmlns:a16="http://schemas.microsoft.com/office/drawing/2014/main" val="2076883212"/>
                    </a:ext>
                  </a:extLst>
                </a:gridCol>
                <a:gridCol w="323291">
                  <a:extLst>
                    <a:ext uri="{9D8B030D-6E8A-4147-A177-3AD203B41FA5}">
                      <a16:colId xmlns:a16="http://schemas.microsoft.com/office/drawing/2014/main" val="3414742460"/>
                    </a:ext>
                  </a:extLst>
                </a:gridCol>
                <a:gridCol w="323291">
                  <a:extLst>
                    <a:ext uri="{9D8B030D-6E8A-4147-A177-3AD203B41FA5}">
                      <a16:colId xmlns:a16="http://schemas.microsoft.com/office/drawing/2014/main" val="1699071034"/>
                    </a:ext>
                  </a:extLst>
                </a:gridCol>
                <a:gridCol w="323291">
                  <a:extLst>
                    <a:ext uri="{9D8B030D-6E8A-4147-A177-3AD203B41FA5}">
                      <a16:colId xmlns:a16="http://schemas.microsoft.com/office/drawing/2014/main" val="761801755"/>
                    </a:ext>
                  </a:extLst>
                </a:gridCol>
                <a:gridCol w="323291">
                  <a:extLst>
                    <a:ext uri="{9D8B030D-6E8A-4147-A177-3AD203B41FA5}">
                      <a16:colId xmlns:a16="http://schemas.microsoft.com/office/drawing/2014/main" val="391521626"/>
                    </a:ext>
                  </a:extLst>
                </a:gridCol>
                <a:gridCol w="323291">
                  <a:extLst>
                    <a:ext uri="{9D8B030D-6E8A-4147-A177-3AD203B41FA5}">
                      <a16:colId xmlns:a16="http://schemas.microsoft.com/office/drawing/2014/main" val="796571700"/>
                    </a:ext>
                  </a:extLst>
                </a:gridCol>
                <a:gridCol w="323291">
                  <a:extLst>
                    <a:ext uri="{9D8B030D-6E8A-4147-A177-3AD203B41FA5}">
                      <a16:colId xmlns:a16="http://schemas.microsoft.com/office/drawing/2014/main" val="1257250940"/>
                    </a:ext>
                  </a:extLst>
                </a:gridCol>
                <a:gridCol w="323291">
                  <a:extLst>
                    <a:ext uri="{9D8B030D-6E8A-4147-A177-3AD203B41FA5}">
                      <a16:colId xmlns:a16="http://schemas.microsoft.com/office/drawing/2014/main" val="3830025106"/>
                    </a:ext>
                  </a:extLst>
                </a:gridCol>
                <a:gridCol w="323291">
                  <a:extLst>
                    <a:ext uri="{9D8B030D-6E8A-4147-A177-3AD203B41FA5}">
                      <a16:colId xmlns:a16="http://schemas.microsoft.com/office/drawing/2014/main" val="2455818467"/>
                    </a:ext>
                  </a:extLst>
                </a:gridCol>
              </a:tblGrid>
              <a:tr h="261905">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875935519"/>
                  </a:ext>
                </a:extLst>
              </a:tr>
              <a:tr h="261905">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121477565"/>
                  </a:ext>
                </a:extLst>
              </a:tr>
              <a:tr h="523809">
                <a:tc>
                  <a:txBody>
                    <a:bodyPr/>
                    <a:lstStyle/>
                    <a:p>
                      <a:pPr algn="l" fontAlgn="b"/>
                      <a:r>
                        <a:rPr lang="en-US" sz="1000" u="none" strike="noStrike">
                          <a:effectLst/>
                        </a:rPr>
                        <a:t>Street</a:t>
                      </a:r>
                      <a:endParaRPr lang="en-US" sz="10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000" u="none" strike="noStrike">
                          <a:effectLst/>
                        </a:rPr>
                        <a:t>Offense Count</a:t>
                      </a:r>
                      <a:endParaRPr lang="en-US" sz="10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000" u="none" strike="noStrike">
                          <a:effectLst/>
                        </a:rPr>
                        <a:t>Offense Code</a:t>
                      </a:r>
                      <a:endParaRPr lang="en-US" sz="1000" b="1"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81201150"/>
                  </a:ext>
                </a:extLst>
              </a:tr>
              <a:tr h="261905">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310359718"/>
                  </a:ext>
                </a:extLst>
              </a:tr>
              <a:tr h="261905">
                <a:tc>
                  <a:txBody>
                    <a:bodyPr/>
                    <a:lstStyle/>
                    <a:p>
                      <a:pPr algn="l" fontAlgn="b"/>
                      <a:r>
                        <a:rPr lang="en-US" sz="1000" u="none" strike="noStrike">
                          <a:effectLst/>
                        </a:rPr>
                        <a:t>BLUE HILL AVE</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7794</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617</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928104537"/>
                  </a:ext>
                </a:extLst>
              </a:tr>
              <a:tr h="261905">
                <a:tc>
                  <a:txBody>
                    <a:bodyPr/>
                    <a:lstStyle/>
                    <a:p>
                      <a:pPr algn="l" fontAlgn="b"/>
                      <a:r>
                        <a:rPr lang="en-US" sz="1000" u="none" strike="noStrike">
                          <a:effectLst/>
                        </a:rPr>
                        <a:t>BOYLSTON ST</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7221</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802</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18090304"/>
                  </a:ext>
                </a:extLst>
              </a:tr>
              <a:tr h="261905">
                <a:tc>
                  <a:txBody>
                    <a:bodyPr/>
                    <a:lstStyle/>
                    <a:p>
                      <a:pPr algn="l" fontAlgn="b"/>
                      <a:r>
                        <a:rPr lang="en-US" sz="1000" u="none" strike="noStrike">
                          <a:effectLst/>
                        </a:rPr>
                        <a:t>CENTRE ST</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4383</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1402</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953393766"/>
                  </a:ext>
                </a:extLst>
              </a:tr>
              <a:tr h="261905">
                <a:tc>
                  <a:txBody>
                    <a:bodyPr/>
                    <a:lstStyle/>
                    <a:p>
                      <a:pPr algn="l" fontAlgn="b"/>
                      <a:r>
                        <a:rPr lang="en-US" sz="1000" u="none" strike="noStrike">
                          <a:effectLst/>
                        </a:rPr>
                        <a:t>COMMONWEALTH AVE</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4134</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2647</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97580529"/>
                  </a:ext>
                </a:extLst>
              </a:tr>
              <a:tr h="261905">
                <a:tc>
                  <a:txBody>
                    <a:bodyPr/>
                    <a:lstStyle/>
                    <a:p>
                      <a:pPr algn="l" fontAlgn="b"/>
                      <a:r>
                        <a:rPr lang="en-US" sz="1000" u="none" strike="noStrike">
                          <a:effectLst/>
                        </a:rPr>
                        <a:t>DORCHESTER AVE</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5149</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3006</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863901119"/>
                  </a:ext>
                </a:extLst>
              </a:tr>
              <a:tr h="261905">
                <a:tc>
                  <a:txBody>
                    <a:bodyPr/>
                    <a:lstStyle/>
                    <a:p>
                      <a:pPr algn="l" fontAlgn="b"/>
                      <a:r>
                        <a:rPr lang="en-US" sz="1000" u="none" strike="noStrike">
                          <a:effectLst/>
                        </a:rPr>
                        <a:t>HARRISON AVE</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4609</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3114</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45916595"/>
                  </a:ext>
                </a:extLst>
              </a:tr>
              <a:tr h="261905">
                <a:tc>
                  <a:txBody>
                    <a:bodyPr/>
                    <a:lstStyle/>
                    <a:p>
                      <a:pPr algn="l" fontAlgn="b"/>
                      <a:r>
                        <a:rPr lang="en-US" sz="1000" u="none" strike="noStrike">
                          <a:effectLst/>
                        </a:rPr>
                        <a:t>MASSACHUSETTS AVE</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4708</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3115</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816788809"/>
                  </a:ext>
                </a:extLst>
              </a:tr>
              <a:tr h="261905">
                <a:tc>
                  <a:txBody>
                    <a:bodyPr/>
                    <a:lstStyle/>
                    <a:p>
                      <a:pPr algn="l" fontAlgn="b"/>
                      <a:r>
                        <a:rPr lang="en-US" sz="1000" u="none" strike="noStrike">
                          <a:effectLst/>
                        </a:rPr>
                        <a:t>NA</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10871</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3301</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640420713"/>
                  </a:ext>
                </a:extLst>
              </a:tr>
              <a:tr h="261905">
                <a:tc>
                  <a:txBody>
                    <a:bodyPr/>
                    <a:lstStyle/>
                    <a:p>
                      <a:pPr algn="l" fontAlgn="b"/>
                      <a:r>
                        <a:rPr lang="en-US" sz="1000" u="none" strike="noStrike">
                          <a:effectLst/>
                        </a:rPr>
                        <a:t>TREMONT ST</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4796</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3410</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303997932"/>
                  </a:ext>
                </a:extLst>
              </a:tr>
              <a:tr h="261905">
                <a:tc>
                  <a:txBody>
                    <a:bodyPr/>
                    <a:lstStyle/>
                    <a:p>
                      <a:pPr algn="l" fontAlgn="b"/>
                      <a:r>
                        <a:rPr lang="en-US" sz="1000" u="none" strike="noStrike">
                          <a:effectLst/>
                        </a:rPr>
                        <a:t>WASHINGTON ST</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14194</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3831</a:t>
                      </a:r>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70754366"/>
                  </a:ext>
                </a:extLst>
              </a:tr>
              <a:tr h="261905">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529659953"/>
                  </a:ext>
                </a:extLst>
              </a:tr>
              <a:tr h="261905">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445550651"/>
                  </a:ext>
                </a:extLst>
              </a:tr>
              <a:tr h="261905">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596552267"/>
                  </a:ext>
                </a:extLst>
              </a:tr>
              <a:tr h="261905">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134693586"/>
                  </a:ext>
                </a:extLst>
              </a:tr>
            </a:tbl>
          </a:graphicData>
        </a:graphic>
      </p:graphicFrame>
      <p:graphicFrame>
        <p:nvGraphicFramePr>
          <p:cNvPr id="23" name="Chart 22">
            <a:extLst>
              <a:ext uri="{FF2B5EF4-FFF2-40B4-BE49-F238E27FC236}">
                <a16:creationId xmlns:a16="http://schemas.microsoft.com/office/drawing/2014/main" id="{75945A6A-9526-40D7-B0AD-F3C275E40073}"/>
              </a:ext>
            </a:extLst>
          </p:cNvPr>
          <p:cNvGraphicFramePr/>
          <p:nvPr>
            <p:extLst>
              <p:ext uri="{D42A27DB-BD31-4B8C-83A1-F6EECF244321}">
                <p14:modId xmlns:p14="http://schemas.microsoft.com/office/powerpoint/2010/main" val="3958343539"/>
              </p:ext>
            </p:extLst>
          </p:nvPr>
        </p:nvGraphicFramePr>
        <p:xfrm>
          <a:off x="4168636" y="1881808"/>
          <a:ext cx="7082459" cy="49761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51898202"/>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reeform 6">
            <a:extLst>
              <a:ext uri="{FF2B5EF4-FFF2-40B4-BE49-F238E27FC236}">
                <a16:creationId xmlns:a16="http://schemas.microsoft.com/office/drawing/2014/main" id="{133F8CB7-795C-4272-9073-64D8CF97F2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180DE8A2-73B1-4AFE-8FB9-BE4B66F398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6">
            <a:extLst>
              <a:ext uri="{FF2B5EF4-FFF2-40B4-BE49-F238E27FC236}">
                <a16:creationId xmlns:a16="http://schemas.microsoft.com/office/drawing/2014/main" id="{E5ADB140-E61F-4DA4-A342-F5EF70772D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212121"/>
          </a:solid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0ED5A3B7-47DF-4162-A145-830D706EACED}"/>
              </a:ext>
            </a:extLst>
          </p:cNvPr>
          <p:cNvSpPr>
            <a:spLocks noGrp="1"/>
          </p:cNvSpPr>
          <p:nvPr>
            <p:ph type="title"/>
          </p:nvPr>
        </p:nvSpPr>
        <p:spPr>
          <a:xfrm>
            <a:off x="451514" y="394943"/>
            <a:ext cx="11288972" cy="816637"/>
          </a:xfrm>
          <a:effectLst/>
        </p:spPr>
        <p:txBody>
          <a:bodyPr vert="horz" lIns="91440" tIns="45720" rIns="91440" bIns="45720" rtlCol="0" anchor="b">
            <a:normAutofit/>
          </a:bodyPr>
          <a:lstStyle/>
          <a:p>
            <a:r>
              <a:rPr lang="en-US" sz="3200">
                <a:solidFill>
                  <a:srgbClr val="FFFFFF"/>
                </a:solidFill>
              </a:rPr>
              <a:t>Analysis of Offense Field</a:t>
            </a:r>
          </a:p>
        </p:txBody>
      </p:sp>
      <p:pic>
        <p:nvPicPr>
          <p:cNvPr id="9" name="Content Placeholder 8">
            <a:extLst>
              <a:ext uri="{FF2B5EF4-FFF2-40B4-BE49-F238E27FC236}">
                <a16:creationId xmlns:a16="http://schemas.microsoft.com/office/drawing/2014/main" id="{E40E32BD-A68A-4276-B334-2576B6111D2B}"/>
              </a:ext>
            </a:extLst>
          </p:cNvPr>
          <p:cNvPicPr>
            <a:picLocks noGrp="1" noChangeAspect="1"/>
          </p:cNvPicPr>
          <p:nvPr>
            <p:ph sz="half" idx="1"/>
          </p:nvPr>
        </p:nvPicPr>
        <p:blipFill>
          <a:blip r:embed="rId2"/>
          <a:stretch>
            <a:fillRect/>
          </a:stretch>
        </p:blipFill>
        <p:spPr>
          <a:xfrm>
            <a:off x="297386" y="2185988"/>
            <a:ext cx="11443100" cy="4672012"/>
          </a:xfrm>
          <a:prstGeom prst="roundRect">
            <a:avLst>
              <a:gd name="adj" fmla="val 3876"/>
            </a:avLst>
          </a:prstGeom>
          <a:ln>
            <a:solidFill>
              <a:schemeClr val="accent1"/>
            </a:solidFill>
          </a:ln>
          <a:effectLst/>
        </p:spPr>
      </p:pic>
    </p:spTree>
    <p:extLst>
      <p:ext uri="{BB962C8B-B14F-4D97-AF65-F5344CB8AC3E}">
        <p14:creationId xmlns:p14="http://schemas.microsoft.com/office/powerpoint/2010/main" val="31878814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F7995-5ACA-4298-BC40-906A55058A52}"/>
              </a:ext>
            </a:extLst>
          </p:cNvPr>
          <p:cNvSpPr>
            <a:spLocks noGrp="1"/>
          </p:cNvSpPr>
          <p:nvPr>
            <p:ph type="title"/>
          </p:nvPr>
        </p:nvSpPr>
        <p:spPr/>
        <p:txBody>
          <a:bodyPr/>
          <a:lstStyle/>
          <a:p>
            <a:r>
              <a:rPr lang="en-US" dirty="0"/>
              <a:t>Future Work</a:t>
            </a:r>
          </a:p>
        </p:txBody>
      </p:sp>
      <p:sp>
        <p:nvSpPr>
          <p:cNvPr id="3" name="Content Placeholder 2">
            <a:extLst>
              <a:ext uri="{FF2B5EF4-FFF2-40B4-BE49-F238E27FC236}">
                <a16:creationId xmlns:a16="http://schemas.microsoft.com/office/drawing/2014/main" id="{52D133FB-E684-420E-9CBA-A0437D568F54}"/>
              </a:ext>
            </a:extLst>
          </p:cNvPr>
          <p:cNvSpPr>
            <a:spLocks noGrp="1"/>
          </p:cNvSpPr>
          <p:nvPr>
            <p:ph sz="half" idx="1"/>
          </p:nvPr>
        </p:nvSpPr>
        <p:spPr>
          <a:xfrm>
            <a:off x="818712" y="2222287"/>
            <a:ext cx="8948140" cy="3953226"/>
          </a:xfrm>
        </p:spPr>
        <p:txBody>
          <a:bodyPr/>
          <a:lstStyle/>
          <a:p>
            <a:r>
              <a:rPr lang="en-US" dirty="0"/>
              <a:t>I wish to do further research to find reasons why the top ten streets are the most dangerous.</a:t>
            </a:r>
          </a:p>
          <a:p>
            <a:r>
              <a:rPr lang="en-US" dirty="0"/>
              <a:t>District field</a:t>
            </a:r>
          </a:p>
          <a:p>
            <a:r>
              <a:rPr lang="en-US" dirty="0"/>
              <a:t>What specific day consists of the most crimes.</a:t>
            </a:r>
          </a:p>
          <a:p>
            <a:endParaRPr lang="en-US" dirty="0"/>
          </a:p>
        </p:txBody>
      </p:sp>
    </p:spTree>
    <p:extLst>
      <p:ext uri="{BB962C8B-B14F-4D97-AF65-F5344CB8AC3E}">
        <p14:creationId xmlns:p14="http://schemas.microsoft.com/office/powerpoint/2010/main" val="66237856"/>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2B1A0-5770-4100-9F3F-099832C041C8}"/>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6D794FE6-41E7-4A4A-834D-D74BE4EAE0DF}"/>
              </a:ext>
            </a:extLst>
          </p:cNvPr>
          <p:cNvSpPr>
            <a:spLocks noGrp="1"/>
          </p:cNvSpPr>
          <p:nvPr>
            <p:ph sz="half" idx="1"/>
          </p:nvPr>
        </p:nvSpPr>
        <p:spPr>
          <a:xfrm>
            <a:off x="818712" y="2222287"/>
            <a:ext cx="10563286" cy="4188525"/>
          </a:xfrm>
        </p:spPr>
        <p:txBody>
          <a:bodyPr/>
          <a:lstStyle/>
          <a:p>
            <a:r>
              <a:rPr lang="en-US" dirty="0"/>
              <a:t>What are the top ten most dangerous streets in Boston.</a:t>
            </a:r>
          </a:p>
          <a:p>
            <a:r>
              <a:rPr lang="en-US" dirty="0"/>
              <a:t>At what hour do the most crimes happen.</a:t>
            </a:r>
          </a:p>
          <a:p>
            <a:r>
              <a:rPr lang="en-US" dirty="0"/>
              <a:t>Which year in Boston consisted of the most crimes.</a:t>
            </a:r>
          </a:p>
          <a:p>
            <a:endParaRPr lang="en-US" dirty="0"/>
          </a:p>
        </p:txBody>
      </p:sp>
    </p:spTree>
    <p:extLst>
      <p:ext uri="{BB962C8B-B14F-4D97-AF65-F5344CB8AC3E}">
        <p14:creationId xmlns:p14="http://schemas.microsoft.com/office/powerpoint/2010/main" val="1103457091"/>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4174</TotalTime>
  <Words>307</Words>
  <Application>Microsoft Office PowerPoint</Application>
  <PresentationFormat>Widescreen</PresentationFormat>
  <Paragraphs>99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Century Gothic</vt:lpstr>
      <vt:lpstr>Courier New</vt:lpstr>
      <vt:lpstr>Wingdings 2</vt:lpstr>
      <vt:lpstr>Quotable</vt:lpstr>
      <vt:lpstr>Crimes In Boston</vt:lpstr>
      <vt:lpstr>Project Overview</vt:lpstr>
      <vt:lpstr>Data Overview</vt:lpstr>
      <vt:lpstr>Data Fields</vt:lpstr>
      <vt:lpstr>Problems</vt:lpstr>
      <vt:lpstr>Analysis of Street Field </vt:lpstr>
      <vt:lpstr>Analysis of Offense Field</vt:lpstr>
      <vt:lpstr>Future Work</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Crimes In Boston</dc:title>
  <dc:creator>ramone dean</dc:creator>
  <cp:lastModifiedBy>ramone dean</cp:lastModifiedBy>
  <cp:revision>14</cp:revision>
  <dcterms:created xsi:type="dcterms:W3CDTF">2019-12-04T03:52:39Z</dcterms:created>
  <dcterms:modified xsi:type="dcterms:W3CDTF">2019-12-07T01:26:49Z</dcterms:modified>
</cp:coreProperties>
</file>