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>
        <p:scale>
          <a:sx n="60" d="100"/>
          <a:sy n="60" d="100"/>
        </p:scale>
        <p:origin x="51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Alignment by Hair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47594050743653E-2"/>
          <c:y val="0.17171296296296298"/>
          <c:w val="0.9028635170603674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Sheet1!$K$20:$K$25</c:f>
              <c:numCache>
                <c:formatCode>General</c:formatCode>
                <c:ptCount val="6"/>
                <c:pt idx="0">
                  <c:v>34</c:v>
                </c:pt>
                <c:pt idx="1">
                  <c:v>33</c:v>
                </c:pt>
                <c:pt idx="2">
                  <c:v>22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5-4545-B6EA-0282397D074F}"/>
            </c:ext>
          </c:extLst>
        </c:ser>
        <c:ser>
          <c:idx val="1"/>
          <c:order val="1"/>
          <c:tx>
            <c:strRef>
              <c:f>Sheet1!$L$19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Sheet1!$L$20:$L$25</c:f>
              <c:numCache>
                <c:formatCode>General</c:formatCode>
                <c:ptCount val="6"/>
                <c:pt idx="0">
                  <c:v>72</c:v>
                </c:pt>
                <c:pt idx="1">
                  <c:v>34</c:v>
                </c:pt>
                <c:pt idx="2">
                  <c:v>43</c:v>
                </c:pt>
                <c:pt idx="3">
                  <c:v>7</c:v>
                </c:pt>
                <c:pt idx="4">
                  <c:v>47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5-4545-B6EA-0282397D074F}"/>
            </c:ext>
          </c:extLst>
        </c:ser>
        <c:ser>
          <c:idx val="2"/>
          <c:order val="2"/>
          <c:tx>
            <c:strRef>
              <c:f>Sheet1!$M$19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Sheet1!$M$20:$M$25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5-4545-B6EA-0282397D0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004104"/>
        <c:axId val="451004432"/>
      </c:barChart>
      <c:catAx>
        <c:axId val="4510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4432"/>
        <c:crosses val="autoZero"/>
        <c:auto val="1"/>
        <c:lblAlgn val="ctr"/>
        <c:lblOffset val="100"/>
        <c:noMultiLvlLbl val="0"/>
      </c:catAx>
      <c:valAx>
        <c:axId val="45100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Alignment by Hair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47594050743653E-2"/>
          <c:y val="0.17171296296296298"/>
          <c:w val="0.9028635170603674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Sheet1!$K$20:$K$25</c:f>
              <c:numCache>
                <c:formatCode>General</c:formatCode>
                <c:ptCount val="6"/>
                <c:pt idx="0">
                  <c:v>34</c:v>
                </c:pt>
                <c:pt idx="1">
                  <c:v>33</c:v>
                </c:pt>
                <c:pt idx="2">
                  <c:v>22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9-46C9-9106-0FAD075C6B3F}"/>
            </c:ext>
          </c:extLst>
        </c:ser>
        <c:ser>
          <c:idx val="1"/>
          <c:order val="1"/>
          <c:tx>
            <c:strRef>
              <c:f>Sheet1!$L$19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Sheet1!$L$20:$L$25</c:f>
              <c:numCache>
                <c:formatCode>General</c:formatCode>
                <c:ptCount val="6"/>
                <c:pt idx="0">
                  <c:v>72</c:v>
                </c:pt>
                <c:pt idx="1">
                  <c:v>34</c:v>
                </c:pt>
                <c:pt idx="2">
                  <c:v>43</c:v>
                </c:pt>
                <c:pt idx="3">
                  <c:v>7</c:v>
                </c:pt>
                <c:pt idx="4">
                  <c:v>47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9-46C9-9106-0FAD075C6B3F}"/>
            </c:ext>
          </c:extLst>
        </c:ser>
        <c:ser>
          <c:idx val="2"/>
          <c:order val="2"/>
          <c:tx>
            <c:strRef>
              <c:f>Sheet1!$M$19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Sheet1!$M$20:$M$25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9-46C9-9106-0FAD075C6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004104"/>
        <c:axId val="451004432"/>
      </c:barChart>
      <c:catAx>
        <c:axId val="4510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4432"/>
        <c:crosses val="autoZero"/>
        <c:auto val="1"/>
        <c:lblAlgn val="ctr"/>
        <c:lblOffset val="100"/>
        <c:noMultiLvlLbl val="0"/>
      </c:catAx>
      <c:valAx>
        <c:axId val="45100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Alignment by Hair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Sheet1!$K$20:$K$25</c:f>
              <c:numCache>
                <c:formatCode>General</c:formatCode>
                <c:ptCount val="6"/>
                <c:pt idx="0">
                  <c:v>34</c:v>
                </c:pt>
                <c:pt idx="1">
                  <c:v>33</c:v>
                </c:pt>
                <c:pt idx="2">
                  <c:v>22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D-4992-976E-52A6EB9F7FA4}"/>
            </c:ext>
          </c:extLst>
        </c:ser>
        <c:ser>
          <c:idx val="1"/>
          <c:order val="1"/>
          <c:tx>
            <c:strRef>
              <c:f>Sheet1!$L$19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Sheet1!$L$20:$L$25</c:f>
              <c:numCache>
                <c:formatCode>General</c:formatCode>
                <c:ptCount val="6"/>
                <c:pt idx="0">
                  <c:v>72</c:v>
                </c:pt>
                <c:pt idx="1">
                  <c:v>34</c:v>
                </c:pt>
                <c:pt idx="2">
                  <c:v>43</c:v>
                </c:pt>
                <c:pt idx="3">
                  <c:v>7</c:v>
                </c:pt>
                <c:pt idx="4">
                  <c:v>47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D-4992-976E-52A6EB9F7FA4}"/>
            </c:ext>
          </c:extLst>
        </c:ser>
        <c:ser>
          <c:idx val="2"/>
          <c:order val="2"/>
          <c:tx>
            <c:strRef>
              <c:f>Sheet1!$M$19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Sheet1!$J$20:$J$25</c:f>
              <c:strCache>
                <c:ptCount val="6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White</c:v>
                </c:pt>
                <c:pt idx="4">
                  <c:v>Blond</c:v>
                </c:pt>
                <c:pt idx="5">
                  <c:v>Red</c:v>
                </c:pt>
              </c:strCache>
            </c:strRef>
          </c:cat>
          <c:val>
            <c:numRef>
              <c:f>Sheet1!$M$20:$M$25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D-4992-976E-52A6EB9F7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004104"/>
        <c:axId val="451004432"/>
      </c:barChart>
      <c:catAx>
        <c:axId val="4510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4432"/>
        <c:crosses val="autoZero"/>
        <c:auto val="1"/>
        <c:lblAlgn val="ctr"/>
        <c:lblOffset val="100"/>
        <c:noMultiLvlLbl val="0"/>
      </c:catAx>
      <c:valAx>
        <c:axId val="45100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Alignment By Hair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Sheet2!$E$5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Sheet2!$D$6:$D$33</c:f>
              <c:strCache>
                <c:ptCount val="28"/>
                <c:pt idx="0">
                  <c:v>Yellow</c:v>
                </c:pt>
                <c:pt idx="1">
                  <c:v>No Hair</c:v>
                </c:pt>
                <c:pt idx="2">
                  <c:v>White</c:v>
                </c:pt>
                <c:pt idx="3">
                  <c:v>Strawberry Blond</c:v>
                </c:pt>
                <c:pt idx="4">
                  <c:v>Silver</c:v>
                </c:pt>
                <c:pt idx="5">
                  <c:v>Red / White</c:v>
                </c:pt>
                <c:pt idx="6">
                  <c:v>Red / Orange</c:v>
                </c:pt>
                <c:pt idx="7">
                  <c:v>Red / Grey</c:v>
                </c:pt>
                <c:pt idx="8">
                  <c:v>Red</c:v>
                </c:pt>
                <c:pt idx="9">
                  <c:v>Purple</c:v>
                </c:pt>
                <c:pt idx="10">
                  <c:v>Pink</c:v>
                </c:pt>
                <c:pt idx="11">
                  <c:v>Orange / White</c:v>
                </c:pt>
                <c:pt idx="12">
                  <c:v>Orange</c:v>
                </c:pt>
                <c:pt idx="13">
                  <c:v>NA</c:v>
                </c:pt>
                <c:pt idx="14">
                  <c:v>Magenta</c:v>
                </c:pt>
                <c:pt idx="15">
                  <c:v>Indigo</c:v>
                </c:pt>
                <c:pt idx="16">
                  <c:v>Grey</c:v>
                </c:pt>
                <c:pt idx="17">
                  <c:v>Green</c:v>
                </c:pt>
                <c:pt idx="18">
                  <c:v>Gold</c:v>
                </c:pt>
                <c:pt idx="19">
                  <c:v>Brownn</c:v>
                </c:pt>
                <c:pt idx="20">
                  <c:v>Brown / White</c:v>
                </c:pt>
                <c:pt idx="21">
                  <c:v>Brown / Black</c:v>
                </c:pt>
                <c:pt idx="22">
                  <c:v>Brown</c:v>
                </c:pt>
                <c:pt idx="23">
                  <c:v>Blue</c:v>
                </c:pt>
                <c:pt idx="24">
                  <c:v>Blond</c:v>
                </c:pt>
                <c:pt idx="25">
                  <c:v>Black / Blue</c:v>
                </c:pt>
                <c:pt idx="26">
                  <c:v>Black</c:v>
                </c:pt>
                <c:pt idx="27">
                  <c:v>Auburn</c:v>
                </c:pt>
              </c:strCache>
            </c:strRef>
          </c:cat>
          <c:val>
            <c:numRef>
              <c:f>Sheet2!$E$6:$E$33</c:f>
              <c:numCache>
                <c:formatCode>General</c:formatCode>
                <c:ptCount val="28"/>
                <c:pt idx="1">
                  <c:v>35</c:v>
                </c:pt>
                <c:pt idx="2">
                  <c:v>10</c:v>
                </c:pt>
                <c:pt idx="3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9</c:v>
                </c:pt>
                <c:pt idx="9">
                  <c:v>3</c:v>
                </c:pt>
                <c:pt idx="13">
                  <c:v>53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2">
                  <c:v>27</c:v>
                </c:pt>
                <c:pt idx="23">
                  <c:v>1</c:v>
                </c:pt>
                <c:pt idx="24">
                  <c:v>12</c:v>
                </c:pt>
                <c:pt idx="25">
                  <c:v>1</c:v>
                </c:pt>
                <c:pt idx="26">
                  <c:v>42</c:v>
                </c:pt>
                <c:pt idx="2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E-48ED-888E-C9F92C899765}"/>
            </c:ext>
          </c:extLst>
        </c:ser>
        <c:ser>
          <c:idx val="1"/>
          <c:order val="1"/>
          <c:tx>
            <c:strRef>
              <c:f>Sheet2!$F$5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Sheet2!$D$6:$D$33</c:f>
              <c:strCache>
                <c:ptCount val="28"/>
                <c:pt idx="0">
                  <c:v>Yellow</c:v>
                </c:pt>
                <c:pt idx="1">
                  <c:v>No Hair</c:v>
                </c:pt>
                <c:pt idx="2">
                  <c:v>White</c:v>
                </c:pt>
                <c:pt idx="3">
                  <c:v>Strawberry Blond</c:v>
                </c:pt>
                <c:pt idx="4">
                  <c:v>Silver</c:v>
                </c:pt>
                <c:pt idx="5">
                  <c:v>Red / White</c:v>
                </c:pt>
                <c:pt idx="6">
                  <c:v>Red / Orange</c:v>
                </c:pt>
                <c:pt idx="7">
                  <c:v>Red / Grey</c:v>
                </c:pt>
                <c:pt idx="8">
                  <c:v>Red</c:v>
                </c:pt>
                <c:pt idx="9">
                  <c:v>Purple</c:v>
                </c:pt>
                <c:pt idx="10">
                  <c:v>Pink</c:v>
                </c:pt>
                <c:pt idx="11">
                  <c:v>Orange / White</c:v>
                </c:pt>
                <c:pt idx="12">
                  <c:v>Orange</c:v>
                </c:pt>
                <c:pt idx="13">
                  <c:v>NA</c:v>
                </c:pt>
                <c:pt idx="14">
                  <c:v>Magenta</c:v>
                </c:pt>
                <c:pt idx="15">
                  <c:v>Indigo</c:v>
                </c:pt>
                <c:pt idx="16">
                  <c:v>Grey</c:v>
                </c:pt>
                <c:pt idx="17">
                  <c:v>Green</c:v>
                </c:pt>
                <c:pt idx="18">
                  <c:v>Gold</c:v>
                </c:pt>
                <c:pt idx="19">
                  <c:v>Brownn</c:v>
                </c:pt>
                <c:pt idx="20">
                  <c:v>Brown / White</c:v>
                </c:pt>
                <c:pt idx="21">
                  <c:v>Brown / Black</c:v>
                </c:pt>
                <c:pt idx="22">
                  <c:v>Brown</c:v>
                </c:pt>
                <c:pt idx="23">
                  <c:v>Blue</c:v>
                </c:pt>
                <c:pt idx="24">
                  <c:v>Blond</c:v>
                </c:pt>
                <c:pt idx="25">
                  <c:v>Black / Blue</c:v>
                </c:pt>
                <c:pt idx="26">
                  <c:v>Black</c:v>
                </c:pt>
                <c:pt idx="27">
                  <c:v>Auburn</c:v>
                </c:pt>
              </c:strCache>
            </c:strRef>
          </c:cat>
          <c:val>
            <c:numRef>
              <c:f>Sheet2!$F$6:$F$33</c:f>
              <c:numCache>
                <c:formatCode>General</c:formatCode>
                <c:ptCount val="28"/>
                <c:pt idx="0">
                  <c:v>2</c:v>
                </c:pt>
                <c:pt idx="1">
                  <c:v>37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8">
                  <c:v>40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114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7</c:v>
                </c:pt>
                <c:pt idx="20">
                  <c:v>4</c:v>
                </c:pt>
                <c:pt idx="21">
                  <c:v>1</c:v>
                </c:pt>
                <c:pt idx="22">
                  <c:v>55</c:v>
                </c:pt>
                <c:pt idx="23">
                  <c:v>1</c:v>
                </c:pt>
                <c:pt idx="24">
                  <c:v>87</c:v>
                </c:pt>
                <c:pt idx="26">
                  <c:v>111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5E-48ED-888E-C9F92C899765}"/>
            </c:ext>
          </c:extLst>
        </c:ser>
        <c:ser>
          <c:idx val="2"/>
          <c:order val="2"/>
          <c:tx>
            <c:strRef>
              <c:f>Sheet2!$G$5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Sheet2!$D$6:$D$33</c:f>
              <c:strCache>
                <c:ptCount val="28"/>
                <c:pt idx="0">
                  <c:v>Yellow</c:v>
                </c:pt>
                <c:pt idx="1">
                  <c:v>No Hair</c:v>
                </c:pt>
                <c:pt idx="2">
                  <c:v>White</c:v>
                </c:pt>
                <c:pt idx="3">
                  <c:v>Strawberry Blond</c:v>
                </c:pt>
                <c:pt idx="4">
                  <c:v>Silver</c:v>
                </c:pt>
                <c:pt idx="5">
                  <c:v>Red / White</c:v>
                </c:pt>
                <c:pt idx="6">
                  <c:v>Red / Orange</c:v>
                </c:pt>
                <c:pt idx="7">
                  <c:v>Red / Grey</c:v>
                </c:pt>
                <c:pt idx="8">
                  <c:v>Red</c:v>
                </c:pt>
                <c:pt idx="9">
                  <c:v>Purple</c:v>
                </c:pt>
                <c:pt idx="10">
                  <c:v>Pink</c:v>
                </c:pt>
                <c:pt idx="11">
                  <c:v>Orange / White</c:v>
                </c:pt>
                <c:pt idx="12">
                  <c:v>Orange</c:v>
                </c:pt>
                <c:pt idx="13">
                  <c:v>NA</c:v>
                </c:pt>
                <c:pt idx="14">
                  <c:v>Magenta</c:v>
                </c:pt>
                <c:pt idx="15">
                  <c:v>Indigo</c:v>
                </c:pt>
                <c:pt idx="16">
                  <c:v>Grey</c:v>
                </c:pt>
                <c:pt idx="17">
                  <c:v>Green</c:v>
                </c:pt>
                <c:pt idx="18">
                  <c:v>Gold</c:v>
                </c:pt>
                <c:pt idx="19">
                  <c:v>Brownn</c:v>
                </c:pt>
                <c:pt idx="20">
                  <c:v>Brown / White</c:v>
                </c:pt>
                <c:pt idx="21">
                  <c:v>Brown / Black</c:v>
                </c:pt>
                <c:pt idx="22">
                  <c:v>Brown</c:v>
                </c:pt>
                <c:pt idx="23">
                  <c:v>Blue</c:v>
                </c:pt>
                <c:pt idx="24">
                  <c:v>Blond</c:v>
                </c:pt>
                <c:pt idx="25">
                  <c:v>Black / Blue</c:v>
                </c:pt>
                <c:pt idx="26">
                  <c:v>Black</c:v>
                </c:pt>
                <c:pt idx="27">
                  <c:v>Auburn</c:v>
                </c:pt>
              </c:strCache>
            </c:strRef>
          </c:cat>
          <c:val>
            <c:numRef>
              <c:f>Sheet2!$G$6:$G$33</c:f>
              <c:numCache>
                <c:formatCode>General</c:formatCode>
                <c:ptCount val="28"/>
                <c:pt idx="2">
                  <c:v>1</c:v>
                </c:pt>
                <c:pt idx="4">
                  <c:v>1</c:v>
                </c:pt>
                <c:pt idx="13">
                  <c:v>3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5E-48ED-888E-C9F92C899765}"/>
            </c:ext>
          </c:extLst>
        </c:ser>
        <c:ser>
          <c:idx val="3"/>
          <c:order val="3"/>
          <c:tx>
            <c:strRef>
              <c:f>Sheet2!$H$5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Sheet2!$D$6:$D$33</c:f>
              <c:strCache>
                <c:ptCount val="28"/>
                <c:pt idx="0">
                  <c:v>Yellow</c:v>
                </c:pt>
                <c:pt idx="1">
                  <c:v>No Hair</c:v>
                </c:pt>
                <c:pt idx="2">
                  <c:v>White</c:v>
                </c:pt>
                <c:pt idx="3">
                  <c:v>Strawberry Blond</c:v>
                </c:pt>
                <c:pt idx="4">
                  <c:v>Silver</c:v>
                </c:pt>
                <c:pt idx="5">
                  <c:v>Red / White</c:v>
                </c:pt>
                <c:pt idx="6">
                  <c:v>Red / Orange</c:v>
                </c:pt>
                <c:pt idx="7">
                  <c:v>Red / Grey</c:v>
                </c:pt>
                <c:pt idx="8">
                  <c:v>Red</c:v>
                </c:pt>
                <c:pt idx="9">
                  <c:v>Purple</c:v>
                </c:pt>
                <c:pt idx="10">
                  <c:v>Pink</c:v>
                </c:pt>
                <c:pt idx="11">
                  <c:v>Orange / White</c:v>
                </c:pt>
                <c:pt idx="12">
                  <c:v>Orange</c:v>
                </c:pt>
                <c:pt idx="13">
                  <c:v>NA</c:v>
                </c:pt>
                <c:pt idx="14">
                  <c:v>Magenta</c:v>
                </c:pt>
                <c:pt idx="15">
                  <c:v>Indigo</c:v>
                </c:pt>
                <c:pt idx="16">
                  <c:v>Grey</c:v>
                </c:pt>
                <c:pt idx="17">
                  <c:v>Green</c:v>
                </c:pt>
                <c:pt idx="18">
                  <c:v>Gold</c:v>
                </c:pt>
                <c:pt idx="19">
                  <c:v>Brownn</c:v>
                </c:pt>
                <c:pt idx="20">
                  <c:v>Brown / White</c:v>
                </c:pt>
                <c:pt idx="21">
                  <c:v>Brown / Black</c:v>
                </c:pt>
                <c:pt idx="22">
                  <c:v>Brown</c:v>
                </c:pt>
                <c:pt idx="23">
                  <c:v>Blue</c:v>
                </c:pt>
                <c:pt idx="24">
                  <c:v>Blond</c:v>
                </c:pt>
                <c:pt idx="25">
                  <c:v>Black / Blue</c:v>
                </c:pt>
                <c:pt idx="26">
                  <c:v>Black</c:v>
                </c:pt>
                <c:pt idx="27">
                  <c:v>Auburn</c:v>
                </c:pt>
              </c:strCache>
            </c:strRef>
          </c:cat>
          <c:val>
            <c:numRef>
              <c:f>Sheet2!$H$6:$H$33</c:f>
              <c:numCache>
                <c:formatCode>General</c:formatCode>
                <c:ptCount val="28"/>
                <c:pt idx="1">
                  <c:v>3</c:v>
                </c:pt>
                <c:pt idx="2">
                  <c:v>2</c:v>
                </c:pt>
                <c:pt idx="8">
                  <c:v>2</c:v>
                </c:pt>
                <c:pt idx="9">
                  <c:v>1</c:v>
                </c:pt>
                <c:pt idx="13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1</c:v>
                </c:pt>
                <c:pt idx="2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5E-48ED-888E-C9F92C899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645856"/>
        <c:axId val="464648152"/>
      </c:barChart>
      <c:catAx>
        <c:axId val="46464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48152"/>
        <c:crosses val="autoZero"/>
        <c:auto val="1"/>
        <c:lblAlgn val="ctr"/>
        <c:lblOffset val="100"/>
        <c:noMultiLvlLbl val="0"/>
      </c:catAx>
      <c:valAx>
        <c:axId val="46464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4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Sheet2!$E$5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Sheet2!$D$6:$D$10</c:f>
              <c:strCache>
                <c:ptCount val="5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Blond</c:v>
                </c:pt>
                <c:pt idx="4">
                  <c:v>White</c:v>
                </c:pt>
              </c:strCache>
            </c:strRef>
          </c:cat>
          <c:val>
            <c:numRef>
              <c:f>Sheet2!$E$6:$E$10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27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4-4466-9DE7-602CFB667862}"/>
            </c:ext>
          </c:extLst>
        </c:ser>
        <c:ser>
          <c:idx val="1"/>
          <c:order val="1"/>
          <c:tx>
            <c:strRef>
              <c:f>Sheet2!$F$5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Sheet2!$D$6:$D$10</c:f>
              <c:strCache>
                <c:ptCount val="5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Blond</c:v>
                </c:pt>
                <c:pt idx="4">
                  <c:v>White</c:v>
                </c:pt>
              </c:strCache>
            </c:strRef>
          </c:cat>
          <c:val>
            <c:numRef>
              <c:f>Sheet2!$F$6:$F$10</c:f>
              <c:numCache>
                <c:formatCode>General</c:formatCode>
                <c:ptCount val="5"/>
                <c:pt idx="0">
                  <c:v>111</c:v>
                </c:pt>
                <c:pt idx="1">
                  <c:v>37</c:v>
                </c:pt>
                <c:pt idx="2">
                  <c:v>55</c:v>
                </c:pt>
                <c:pt idx="3">
                  <c:v>87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4-4466-9DE7-602CFB667862}"/>
            </c:ext>
          </c:extLst>
        </c:ser>
        <c:ser>
          <c:idx val="2"/>
          <c:order val="2"/>
          <c:tx>
            <c:strRef>
              <c:f>Sheet2!$G$5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Sheet2!$D$6:$D$10</c:f>
              <c:strCache>
                <c:ptCount val="5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Blond</c:v>
                </c:pt>
                <c:pt idx="4">
                  <c:v>White</c:v>
                </c:pt>
              </c:strCache>
            </c:strRef>
          </c:cat>
          <c:val>
            <c:numRef>
              <c:f>Sheet2!$G$6:$G$10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C4-4466-9DE7-602CFB667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8729504"/>
        <c:axId val="238728192"/>
      </c:barChart>
      <c:catAx>
        <c:axId val="23872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28192"/>
        <c:crosses val="autoZero"/>
        <c:auto val="1"/>
        <c:lblAlgn val="ctr"/>
        <c:lblOffset val="100"/>
        <c:noMultiLvlLbl val="0"/>
      </c:catAx>
      <c:valAx>
        <c:axId val="23872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Alignment b</a:t>
            </a:r>
            <a:r>
              <a:rPr lang="en-US" baseline="0"/>
              <a:t>y Hair Color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091426071741"/>
          <c:y val="0.14393518518518519"/>
          <c:w val="0.83222419072615927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Sheet2!$E$5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Sheet2!$D$6:$D$10</c:f>
              <c:strCache>
                <c:ptCount val="5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Blond</c:v>
                </c:pt>
                <c:pt idx="4">
                  <c:v>White</c:v>
                </c:pt>
              </c:strCache>
            </c:strRef>
          </c:cat>
          <c:val>
            <c:numRef>
              <c:f>Sheet2!$E$6:$E$10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27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8-46A0-9D0C-522531D18FCA}"/>
            </c:ext>
          </c:extLst>
        </c:ser>
        <c:ser>
          <c:idx val="1"/>
          <c:order val="1"/>
          <c:tx>
            <c:strRef>
              <c:f>Sheet2!$F$5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Sheet2!$D$6:$D$10</c:f>
              <c:strCache>
                <c:ptCount val="5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Blond</c:v>
                </c:pt>
                <c:pt idx="4">
                  <c:v>White</c:v>
                </c:pt>
              </c:strCache>
            </c:strRef>
          </c:cat>
          <c:val>
            <c:numRef>
              <c:f>Sheet2!$F$6:$F$10</c:f>
              <c:numCache>
                <c:formatCode>General</c:formatCode>
                <c:ptCount val="5"/>
                <c:pt idx="0">
                  <c:v>111</c:v>
                </c:pt>
                <c:pt idx="1">
                  <c:v>37</c:v>
                </c:pt>
                <c:pt idx="2">
                  <c:v>55</c:v>
                </c:pt>
                <c:pt idx="3">
                  <c:v>87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8-46A0-9D0C-522531D18FCA}"/>
            </c:ext>
          </c:extLst>
        </c:ser>
        <c:ser>
          <c:idx val="2"/>
          <c:order val="2"/>
          <c:tx>
            <c:strRef>
              <c:f>Sheet2!$G$5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Sheet2!$D$6:$D$10</c:f>
              <c:strCache>
                <c:ptCount val="5"/>
                <c:pt idx="0">
                  <c:v>Black</c:v>
                </c:pt>
                <c:pt idx="1">
                  <c:v>No Hair</c:v>
                </c:pt>
                <c:pt idx="2">
                  <c:v>Brown</c:v>
                </c:pt>
                <c:pt idx="3">
                  <c:v>Blond</c:v>
                </c:pt>
                <c:pt idx="4">
                  <c:v>White</c:v>
                </c:pt>
              </c:strCache>
            </c:strRef>
          </c:cat>
          <c:val>
            <c:numRef>
              <c:f>Sheet2!$G$6:$G$10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18-46A0-9D0C-522531D1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8729504"/>
        <c:axId val="238728192"/>
      </c:barChart>
      <c:catAx>
        <c:axId val="23872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28192"/>
        <c:crosses val="autoZero"/>
        <c:auto val="1"/>
        <c:lblAlgn val="ctr"/>
        <c:lblOffset val="100"/>
        <c:noMultiLvlLbl val="0"/>
      </c:catAx>
      <c:valAx>
        <c:axId val="23872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F2FE-EDE2-4EDD-BA21-9483FFDE7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0892C-E7C1-403E-A95F-6BAA9555A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33160-E253-42CB-B832-A4EF33FF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CE9BE-210A-4CB8-978E-6D42C9F3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9E59-401A-407D-B4CD-AFB44973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6520-B053-408C-B3C1-6C23C3A9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BF491-4638-40A9-9980-A4947BCC9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828F-DD93-4217-B0BD-F7770EA3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9D52-941F-421B-9D51-E5561877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2ACE-0D50-4A8E-937D-AC382334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41157-1DEA-49B2-8E7D-D195A82A8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2EE9C-E819-4634-8AFC-23AC06CF5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6A05-B6BA-4EC8-80F6-88014A71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1FAC-20AA-43A7-B8C9-082D0958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EC0FF-8D4E-4855-A819-0575CD90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4B67-47A6-47CC-B9D3-0D025980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75952-C6FF-4185-B434-8773A2B84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F4200-1D9F-4D30-ACCA-8FB8AA98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E43EA-069A-4FEC-8D0C-E8EF8EA7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9E9E-33C1-46A7-9AB4-06FFCA4B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C600-F99E-45BF-A8F1-45295C16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51C12-4B25-41BD-BFD0-7EC47652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C2140-DD69-4501-B18C-53EC5799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F0B3-1D8B-4A69-849E-FA7DD26A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15DE-A8ED-40E1-BEE7-08461803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7683-0BF5-4973-92CC-B7FBFBA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1BB5-0F0C-44FB-9FCB-8C69D022B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89862-4D1B-4CA2-9D12-6D1E11D40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97EDF-2E0D-4EAB-9368-62B0A970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17560-8D57-4C7E-92AD-57987CCC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54917-1E06-4124-B342-8D46EB30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85A7-27C8-47D1-8CFC-14F1CFC8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453C3-95B7-413E-8972-FEDF9300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0E20-4D53-4CDD-9AD9-F7F9ED05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D2CF4-1312-4392-AA8A-E8C59398E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F3B35-86E0-4B5C-BE27-24244361E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F7264-0B5E-436E-B02F-EE4083E6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358AD-54FF-4E8B-B3A5-A6C31147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2F873-EDFD-4B4F-A5AE-DC5177FD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1A9F-50FB-45F1-885B-36EE616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E413B-66AB-4804-AD30-A9C0CED7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844EB-A77B-4D34-A838-000F3DAE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687AE-438A-4337-9E83-490BACBE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84381-1D8E-4D24-8E53-53635CE9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F7B2E-A603-46FB-9576-CB78E918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691CB-C18C-4371-8C91-265479E9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C75-CFF9-4534-9C9F-31751713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0BF48-68A1-4296-A06A-43CE05FA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788FB-BCA1-4E77-9BA8-CAC56EDC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A5B06-4806-4EF3-A982-A9E8AFCF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1D25-2309-4AC9-944F-0EAF606A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D565E-BA89-4F5B-A253-8882EB46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9346-3344-479F-ABD7-1B027A94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F517A-79B6-4EA4-BB42-3E24389A2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172A5-B4F0-44B4-A98F-E4432B74D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1D0E2-F1FF-4F66-9150-DF4CA17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88228-C00C-4580-9E39-480C628D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59FAF-3220-45F3-A137-DD726D3D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DB821-44D1-4E23-977D-F6B18C0E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54DE-A7B1-41EA-B1C0-0CA36B296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58A0-5823-4968-B006-C865E4A5A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F3B6-C1F1-4654-A041-180C9B255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231E-C94C-40FE-8A19-2DE47C8BD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AD35-4DCA-4E5B-BEEE-39F399DA6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C673-BDE6-48DF-91C5-8C78A208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15F8-14EF-451C-8001-014E8E279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892C6-7B77-4270-98D5-A76D62DD9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Few Thoughts</a:t>
            </a:r>
          </a:p>
        </p:txBody>
      </p:sp>
    </p:spTree>
    <p:extLst>
      <p:ext uri="{BB962C8B-B14F-4D97-AF65-F5344CB8AC3E}">
        <p14:creationId xmlns:p14="http://schemas.microsoft.com/office/powerpoint/2010/main" val="359161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8F859C-99DE-4835-964F-4AD68D3B3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082332"/>
              </p:ext>
            </p:extLst>
          </p:nvPr>
        </p:nvGraphicFramePr>
        <p:xfrm>
          <a:off x="6808486" y="676655"/>
          <a:ext cx="3505945" cy="606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189">
                  <a:extLst>
                    <a:ext uri="{9D8B030D-6E8A-4147-A177-3AD203B41FA5}">
                      <a16:colId xmlns:a16="http://schemas.microsoft.com/office/drawing/2014/main" val="4095417019"/>
                    </a:ext>
                  </a:extLst>
                </a:gridCol>
                <a:gridCol w="701189">
                  <a:extLst>
                    <a:ext uri="{9D8B030D-6E8A-4147-A177-3AD203B41FA5}">
                      <a16:colId xmlns:a16="http://schemas.microsoft.com/office/drawing/2014/main" val="2219363327"/>
                    </a:ext>
                  </a:extLst>
                </a:gridCol>
                <a:gridCol w="701189">
                  <a:extLst>
                    <a:ext uri="{9D8B030D-6E8A-4147-A177-3AD203B41FA5}">
                      <a16:colId xmlns:a16="http://schemas.microsoft.com/office/drawing/2014/main" val="3030850738"/>
                    </a:ext>
                  </a:extLst>
                </a:gridCol>
                <a:gridCol w="38896">
                  <a:extLst>
                    <a:ext uri="{9D8B030D-6E8A-4147-A177-3AD203B41FA5}">
                      <a16:colId xmlns:a16="http://schemas.microsoft.com/office/drawing/2014/main" val="1159616715"/>
                    </a:ext>
                  </a:extLst>
                </a:gridCol>
                <a:gridCol w="1363482">
                  <a:extLst>
                    <a:ext uri="{9D8B030D-6E8A-4147-A177-3AD203B41FA5}">
                      <a16:colId xmlns:a16="http://schemas.microsoft.com/office/drawing/2014/main" val="2300972405"/>
                    </a:ext>
                  </a:extLst>
                </a:gridCol>
              </a:tblGrid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Hair Color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Good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Neutral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735831676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Yellow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765990245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 Hair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961210016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386467577"/>
                  </a:ext>
                </a:extLst>
              </a:tr>
              <a:tr h="3434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Strawberry Blond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847135648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Silver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907699501"/>
                  </a:ext>
                </a:extLst>
              </a:tr>
              <a:tr h="1850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 /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919838278"/>
                  </a:ext>
                </a:extLst>
              </a:tr>
              <a:tr h="3434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 / Orange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95881936"/>
                  </a:ext>
                </a:extLst>
              </a:tr>
              <a:tr h="3434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 / Grey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100043611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1243069125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Purple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444792507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Pink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150199471"/>
                  </a:ext>
                </a:extLst>
              </a:tr>
              <a:tr h="1850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Orange /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174681134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Orange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400367405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371915961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Magenta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913457708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Indigo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820960206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3896701516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774983376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Gold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432412203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Brownn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1531607698"/>
                  </a:ext>
                </a:extLst>
              </a:tr>
              <a:tr h="1850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Brown /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1314287639"/>
                  </a:ext>
                </a:extLst>
              </a:tr>
              <a:tr h="1850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Brown /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700798211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Brown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723304503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Blue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139706945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Blond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1564504022"/>
                  </a:ext>
                </a:extLst>
              </a:tr>
              <a:tr h="3434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 / Blue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1839820334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2078642555"/>
                  </a:ext>
                </a:extLst>
              </a:tr>
              <a:tr h="18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Auburn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8" marR="6748" marT="6748" marB="0" anchor="b"/>
                </a:tc>
                <a:extLst>
                  <a:ext uri="{0D108BD9-81ED-4DB2-BD59-A6C34878D82A}">
                    <a16:rowId xmlns:a16="http://schemas.microsoft.com/office/drawing/2014/main" val="421142799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C186513-BCDE-4604-860D-DE28B9DD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Do This</a:t>
            </a:r>
          </a:p>
        </p:txBody>
      </p:sp>
    </p:spTree>
    <p:extLst>
      <p:ext uri="{BB962C8B-B14F-4D97-AF65-F5344CB8AC3E}">
        <p14:creationId xmlns:p14="http://schemas.microsoft.com/office/powerpoint/2010/main" val="33968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D70E-F81A-4506-B0DD-31666E66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This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61B787-8D33-4226-B1C2-8859F7EE4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410454"/>
              </p:ext>
            </p:extLst>
          </p:nvPr>
        </p:nvGraphicFramePr>
        <p:xfrm>
          <a:off x="274320" y="822960"/>
          <a:ext cx="11338560" cy="583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9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6069-0052-4335-8F90-E6EAB872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Shapes to Emphasize Items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6C8B3-87AE-4659-AEB4-4938B46CC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2029015"/>
            <a:ext cx="2874264" cy="4435476"/>
          </a:xfrm>
        </p:spPr>
        <p:txBody>
          <a:bodyPr/>
          <a:lstStyle/>
          <a:p>
            <a:r>
              <a:rPr lang="en-US" dirty="0"/>
              <a:t>Add the chart or table.</a:t>
            </a:r>
          </a:p>
          <a:p>
            <a:r>
              <a:rPr lang="en-US" dirty="0"/>
              <a:t>Insert a Shape to highlight important elements</a:t>
            </a:r>
          </a:p>
          <a:p>
            <a:r>
              <a:rPr lang="en-US" dirty="0"/>
              <a:t>Grouping elements makes it easier!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1AAAA1-6FB9-42CA-AC3E-09985A884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633087"/>
              </p:ext>
            </p:extLst>
          </p:nvPr>
        </p:nvGraphicFramePr>
        <p:xfrm>
          <a:off x="3544824" y="2057400"/>
          <a:ext cx="8430768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6411B3A-57E9-485A-8196-357C416CDEC7}"/>
              </a:ext>
            </a:extLst>
          </p:cNvPr>
          <p:cNvGrpSpPr/>
          <p:nvPr/>
        </p:nvGrpSpPr>
        <p:grpSpPr>
          <a:xfrm rot="20133680">
            <a:off x="6230040" y="3483387"/>
            <a:ext cx="2706624" cy="1234123"/>
            <a:chOff x="530352" y="5230368"/>
            <a:chExt cx="2706624" cy="1234123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C7F053D4-8193-4F66-AFFE-653BCBA3B816}"/>
                </a:ext>
              </a:extLst>
            </p:cNvPr>
            <p:cNvSpPr/>
            <p:nvPr/>
          </p:nvSpPr>
          <p:spPr>
            <a:xfrm>
              <a:off x="530352" y="5230368"/>
              <a:ext cx="2706624" cy="1234123"/>
            </a:xfrm>
            <a:prstGeom prst="leftArrow">
              <a:avLst/>
            </a:prstGeom>
            <a:noFill/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84662-9F0B-45FD-9647-D552FA921F27}"/>
                </a:ext>
              </a:extLst>
            </p:cNvPr>
            <p:cNvSpPr txBox="1"/>
            <p:nvPr/>
          </p:nvSpPr>
          <p:spPr>
            <a:xfrm>
              <a:off x="1165860" y="5555041"/>
              <a:ext cx="1883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50% Bad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9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6E82-AF8D-4946-AFD5-4D334E02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62CE5-38DC-4C06-85DF-6FCE7A92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Text item 1</a:t>
            </a:r>
          </a:p>
          <a:p>
            <a:r>
              <a:rPr lang="en-US" dirty="0"/>
              <a:t>Text item 2</a:t>
            </a:r>
          </a:p>
          <a:p>
            <a:r>
              <a:rPr lang="en-US" dirty="0"/>
              <a:t>Text item 3</a:t>
            </a:r>
          </a:p>
          <a:p>
            <a:r>
              <a:rPr lang="en-US" dirty="0"/>
              <a:t>Mark Pictures</a:t>
            </a:r>
          </a:p>
          <a:p>
            <a:r>
              <a:rPr lang="en-US" dirty="0"/>
              <a:t>Reorder as needed</a:t>
            </a:r>
          </a:p>
          <a:p>
            <a:r>
              <a:rPr lang="en-US" dirty="0"/>
              <a:t>SHIFT-F5 </a:t>
            </a:r>
            <a:r>
              <a:rPr lang="en-US"/>
              <a:t>to preview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EAD2DBF8-D950-4269-8293-86401A14FD71}"/>
              </a:ext>
            </a:extLst>
          </p:cNvPr>
          <p:cNvSpPr/>
          <p:nvPr/>
        </p:nvSpPr>
        <p:spPr>
          <a:xfrm>
            <a:off x="5483192" y="1246109"/>
            <a:ext cx="3730752" cy="11338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1AAAA1-6FB9-42CA-AC3E-09985A884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172572"/>
              </p:ext>
            </p:extLst>
          </p:nvPr>
        </p:nvGraphicFramePr>
        <p:xfrm>
          <a:off x="5140372" y="33344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30091C97-A92D-401E-9201-54469200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8" b="90000" l="10000" r="90000">
                        <a14:foregroundMark x1="42111" y1="15000" x2="42667" y2="7000"/>
                        <a14:foregroundMark x1="43778" y1="8111" x2="43778" y2="3778"/>
                        <a14:backgroundMark x1="32111" y1="40778" x2="32556" y2="38889"/>
                        <a14:backgroundMark x1="30667" y1="40889" x2="33222" y2="36889"/>
                        <a14:backgroundMark x1="44333" y1="25000" x2="44778" y2="25000"/>
                        <a14:backgroundMark x1="34889" y1="68000" x2="34889" y2="59222"/>
                        <a14:backgroundMark x1="56222" y1="73667" x2="53444" y2="73889"/>
                        <a14:backgroundMark x1="42556" y1="73667" x2="42556" y2="75000"/>
                        <a14:backgroundMark x1="33222" y1="37444" x2="32556" y2="40222"/>
                        <a14:backgroundMark x1="33111" y1="36667" x2="32889" y2="40000"/>
                        <a14:backgroundMark x1="33222" y1="37000" x2="33667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944" y="190428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3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AE2D-0CBB-41AE-9644-7857369C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29F4-E35A-4434-B565-28071909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at the start</a:t>
            </a:r>
          </a:p>
          <a:p>
            <a:r>
              <a:rPr lang="en-US" dirty="0"/>
              <a:t>Select from the </a:t>
            </a:r>
            <a:r>
              <a:rPr lang="en-US" b="1" dirty="0"/>
              <a:t>Design</a:t>
            </a:r>
            <a:r>
              <a:rPr lang="en-US" dirty="0"/>
              <a:t> tab</a:t>
            </a:r>
          </a:p>
          <a:p>
            <a:r>
              <a:rPr lang="en-US" dirty="0"/>
              <a:t>Build your 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C1F12-3FC0-447E-99D2-4B5ECAC1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21" y="377383"/>
            <a:ext cx="5189642" cy="4291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9B013-19C0-4D1B-9311-FB5B0D347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29" y="2657930"/>
            <a:ext cx="6286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8C4A-54EA-438C-B19C-D3076694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own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8CD9-FDEE-4657-82DB-5733256E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Tab</a:t>
            </a:r>
          </a:p>
          <a:p>
            <a:pPr lvl="1"/>
            <a:r>
              <a:rPr lang="en-US" dirty="0"/>
              <a:t>Master Views command group</a:t>
            </a:r>
          </a:p>
          <a:p>
            <a:pPr lvl="1"/>
            <a:r>
              <a:rPr lang="en-US" dirty="0"/>
              <a:t>Slide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6E05F-4F7B-4421-A2C2-E0784E8E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60" y="532381"/>
            <a:ext cx="5457575" cy="241974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68D8EDF-42EC-4857-A339-CFF9868E68B4}"/>
              </a:ext>
            </a:extLst>
          </p:cNvPr>
          <p:cNvSpPr/>
          <p:nvPr/>
        </p:nvSpPr>
        <p:spPr>
          <a:xfrm rot="1604035">
            <a:off x="5270535" y="923077"/>
            <a:ext cx="1650929" cy="4644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6515B-5F09-4015-A0DA-112BC6AE7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19" y="3253891"/>
            <a:ext cx="5061270" cy="3238984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928B663A-ED05-495D-A993-72B1B591A285}"/>
              </a:ext>
            </a:extLst>
          </p:cNvPr>
          <p:cNvSpPr/>
          <p:nvPr/>
        </p:nvSpPr>
        <p:spPr>
          <a:xfrm rot="5400000">
            <a:off x="6132881" y="2674206"/>
            <a:ext cx="3853803" cy="150958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8A544-51AE-4B1D-8B2B-F9B913578846}"/>
              </a:ext>
            </a:extLst>
          </p:cNvPr>
          <p:cNvSpPr/>
          <p:nvPr/>
        </p:nvSpPr>
        <p:spPr>
          <a:xfrm>
            <a:off x="7055893" y="2224585"/>
            <a:ext cx="1064525" cy="4358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84B6A-A162-41EF-9DB1-BD510EA90870}"/>
              </a:ext>
            </a:extLst>
          </p:cNvPr>
          <p:cNvSpPr/>
          <p:nvPr/>
        </p:nvSpPr>
        <p:spPr>
          <a:xfrm>
            <a:off x="10861118" y="827590"/>
            <a:ext cx="985362" cy="6554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189A-38BA-457A-8F62-AEF2C661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55EF-2EBA-4A1D-BD29-8ED3A89C9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580 of your book.</a:t>
            </a:r>
          </a:p>
          <a:p>
            <a:r>
              <a:rPr lang="en-US" dirty="0"/>
              <a:t>I only do this for small fixes.</a:t>
            </a:r>
          </a:p>
          <a:p>
            <a:r>
              <a:rPr lang="en-US" dirty="0"/>
              <a:t>But if you are artistic, go for it.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Slide Master tab</a:t>
            </a:r>
          </a:p>
          <a:p>
            <a:pPr lvl="1"/>
            <a:r>
              <a:rPr lang="en-US" dirty="0"/>
              <a:t>Work on the top master applies to all children</a:t>
            </a:r>
          </a:p>
          <a:p>
            <a:pPr lvl="1"/>
            <a:r>
              <a:rPr lang="en-US" dirty="0"/>
              <a:t>Close Master View</a:t>
            </a:r>
          </a:p>
          <a:p>
            <a:r>
              <a:rPr lang="en-US" dirty="0"/>
              <a:t>Let’s give it a try.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25B8B-C39E-4C21-87A9-B985D248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41" y="1930352"/>
            <a:ext cx="4146628" cy="262581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E713B9D-0E1B-45FB-BE7E-17C4F6A34AF7}"/>
              </a:ext>
            </a:extLst>
          </p:cNvPr>
          <p:cNvSpPr/>
          <p:nvPr/>
        </p:nvSpPr>
        <p:spPr>
          <a:xfrm rot="1395892">
            <a:off x="6602505" y="1654840"/>
            <a:ext cx="1196789" cy="443753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E456574E-8ADC-4AB3-872E-E5B40B6A715C}"/>
              </a:ext>
            </a:extLst>
          </p:cNvPr>
          <p:cNvSpPr/>
          <p:nvPr/>
        </p:nvSpPr>
        <p:spPr>
          <a:xfrm rot="5400000">
            <a:off x="8561182" y="2451844"/>
            <a:ext cx="632012" cy="342106"/>
          </a:xfrm>
          <a:prstGeom prst="curved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849EEDDF-E348-4907-88D3-94F2ACB14F73}"/>
              </a:ext>
            </a:extLst>
          </p:cNvPr>
          <p:cNvSpPr/>
          <p:nvPr/>
        </p:nvSpPr>
        <p:spPr>
          <a:xfrm rot="5196187">
            <a:off x="8368296" y="2617097"/>
            <a:ext cx="1401182" cy="643611"/>
          </a:xfrm>
          <a:prstGeom prst="curved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E18E6-7661-4DAE-BD2C-DCC0657B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896" y="5078852"/>
            <a:ext cx="3505200" cy="145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8E4EF-EE67-4FA7-AA2B-B63C3CBD5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091" b="69925"/>
          <a:stretch/>
        </p:blipFill>
        <p:spPr>
          <a:xfrm>
            <a:off x="9048241" y="274432"/>
            <a:ext cx="2693855" cy="11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2F74-6771-4252-ABFD-EBB00310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Background of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51A2-8228-4005-A3E4-86E5FC3E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Insert an image.</a:t>
            </a:r>
          </a:p>
          <a:p>
            <a:r>
              <a:rPr lang="en-US" dirty="0"/>
              <a:t>Click on the </a:t>
            </a:r>
            <a:r>
              <a:rPr lang="en-US" b="1" dirty="0"/>
              <a:t>Drawing Tools Format</a:t>
            </a:r>
            <a:r>
              <a:rPr lang="en-US" dirty="0"/>
              <a:t> tab</a:t>
            </a:r>
          </a:p>
          <a:p>
            <a:r>
              <a:rPr lang="en-US" dirty="0"/>
              <a:t>Select </a:t>
            </a:r>
            <a:r>
              <a:rPr lang="en-US" b="1" dirty="0"/>
              <a:t>Remove Background </a:t>
            </a:r>
          </a:p>
          <a:p>
            <a:r>
              <a:rPr lang="en-US" dirty="0"/>
              <a:t>Use the tools to remove the background.</a:t>
            </a:r>
          </a:p>
          <a:p>
            <a:endParaRPr lang="en-US" dirty="0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29F28FE3-83C7-46B1-9BDB-E107F3E2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469200"/>
            <a:ext cx="3532094" cy="35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0A6B2-E05D-49B7-8923-F946C42A8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98762"/>
            <a:ext cx="2502745" cy="1739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0198F-3EA9-4224-B5F2-43A2D75CB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016"/>
          <a:stretch/>
        </p:blipFill>
        <p:spPr>
          <a:xfrm>
            <a:off x="5022250" y="4211142"/>
            <a:ext cx="1290558" cy="2132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F1D12-BC1F-4A6C-BFA3-0E4FF2CA1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113" y="4558362"/>
            <a:ext cx="2762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57FD-FA5A-4839-B001-683FAC83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pic>
        <p:nvPicPr>
          <p:cNvPr id="1028" name="Picture 4" descr="Image result for super user">
            <a:extLst>
              <a:ext uri="{FF2B5EF4-FFF2-40B4-BE49-F238E27FC236}">
                <a16:creationId xmlns:a16="http://schemas.microsoft.com/office/drawing/2014/main" id="{09A767F3-075D-42F9-A3E5-4CF449248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1869289"/>
            <a:ext cx="276291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per user">
            <a:extLst>
              <a:ext uri="{FF2B5EF4-FFF2-40B4-BE49-F238E27FC236}">
                <a16:creationId xmlns:a16="http://schemas.microsoft.com/office/drawing/2014/main" id="{853529BE-BC6E-4ECF-B12A-AF71030D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8" y="2003611"/>
            <a:ext cx="6997521" cy="32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2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1474-7854-4EF1-BF0B-83CB8DF0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E0ED62-42D0-4760-BD1A-3DEA8E2A69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3362682"/>
              </p:ext>
            </p:extLst>
          </p:nvPr>
        </p:nvGraphicFramePr>
        <p:xfrm>
          <a:off x="6459071" y="903051"/>
          <a:ext cx="5182756" cy="272509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95689">
                  <a:extLst>
                    <a:ext uri="{9D8B030D-6E8A-4147-A177-3AD203B41FA5}">
                      <a16:colId xmlns:a16="http://schemas.microsoft.com/office/drawing/2014/main" val="2235985223"/>
                    </a:ext>
                  </a:extLst>
                </a:gridCol>
                <a:gridCol w="1295689">
                  <a:extLst>
                    <a:ext uri="{9D8B030D-6E8A-4147-A177-3AD203B41FA5}">
                      <a16:colId xmlns:a16="http://schemas.microsoft.com/office/drawing/2014/main" val="1722375928"/>
                    </a:ext>
                  </a:extLst>
                </a:gridCol>
                <a:gridCol w="1295689">
                  <a:extLst>
                    <a:ext uri="{9D8B030D-6E8A-4147-A177-3AD203B41FA5}">
                      <a16:colId xmlns:a16="http://schemas.microsoft.com/office/drawing/2014/main" val="3008888173"/>
                    </a:ext>
                  </a:extLst>
                </a:gridCol>
                <a:gridCol w="1295689">
                  <a:extLst>
                    <a:ext uri="{9D8B030D-6E8A-4147-A177-3AD203B41FA5}">
                      <a16:colId xmlns:a16="http://schemas.microsoft.com/office/drawing/2014/main" val="2811735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Hair Color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Bad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Good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Neutral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ctr"/>
                </a:tc>
                <a:extLst>
                  <a:ext uri="{0D108BD9-81ED-4DB2-BD59-A6C34878D82A}">
                    <a16:rowId xmlns:a16="http://schemas.microsoft.com/office/drawing/2014/main" val="1509945507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Black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extLst>
                  <a:ext uri="{0D108BD9-81ED-4DB2-BD59-A6C34878D82A}">
                    <a16:rowId xmlns:a16="http://schemas.microsoft.com/office/drawing/2014/main" val="327517994"/>
                  </a:ext>
                </a:extLst>
              </a:tr>
              <a:tr h="369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 Hair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extLst>
                  <a:ext uri="{0D108BD9-81ED-4DB2-BD59-A6C34878D82A}">
                    <a16:rowId xmlns:a16="http://schemas.microsoft.com/office/drawing/2014/main" val="2054292502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Brown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extLst>
                  <a:ext uri="{0D108BD9-81ED-4DB2-BD59-A6C34878D82A}">
                    <a16:rowId xmlns:a16="http://schemas.microsoft.com/office/drawing/2014/main" val="2927883744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White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extLst>
                  <a:ext uri="{0D108BD9-81ED-4DB2-BD59-A6C34878D82A}">
                    <a16:rowId xmlns:a16="http://schemas.microsoft.com/office/drawing/2014/main" val="3326899927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Blond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extLst>
                  <a:ext uri="{0D108BD9-81ED-4DB2-BD59-A6C34878D82A}">
                    <a16:rowId xmlns:a16="http://schemas.microsoft.com/office/drawing/2014/main" val="1345624217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525" marB="0" anchor="b"/>
                </a:tc>
                <a:extLst>
                  <a:ext uri="{0D108BD9-81ED-4DB2-BD59-A6C34878D82A}">
                    <a16:rowId xmlns:a16="http://schemas.microsoft.com/office/drawing/2014/main" val="1489482220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2F8C04-F6D1-4884-9BD9-51B39688F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553" y="1825625"/>
            <a:ext cx="5181600" cy="4351338"/>
          </a:xfrm>
        </p:spPr>
        <p:txBody>
          <a:bodyPr/>
          <a:lstStyle/>
          <a:p>
            <a:r>
              <a:rPr lang="en-US" dirty="0"/>
              <a:t>Insert the table</a:t>
            </a:r>
          </a:p>
          <a:p>
            <a:r>
              <a:rPr lang="en-US" dirty="0"/>
              <a:t>Use the Table Tools </a:t>
            </a:r>
          </a:p>
          <a:p>
            <a:r>
              <a:rPr lang="en-US" dirty="0"/>
              <a:t>Fix the formatting</a:t>
            </a:r>
          </a:p>
          <a:p>
            <a:r>
              <a:rPr lang="en-US" dirty="0"/>
              <a:t>Don’t’ forget about the font size.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F82D50-8B66-4835-BC84-9FAA2FA4D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12747"/>
              </p:ext>
            </p:extLst>
          </p:nvPr>
        </p:nvGraphicFramePr>
        <p:xfrm>
          <a:off x="1103237" y="4692650"/>
          <a:ext cx="2438400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361875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625100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1215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153179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Hair Color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Good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Neutral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8769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450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Hair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016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008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621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Blond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611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9085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426917E-408E-4E45-89F3-2E1E65B6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72" y="4485675"/>
            <a:ext cx="2485995" cy="17637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61B5E1F-C6E5-44E2-B19B-9FA8D402FF76}"/>
              </a:ext>
            </a:extLst>
          </p:cNvPr>
          <p:cNvSpPr/>
          <p:nvPr/>
        </p:nvSpPr>
        <p:spPr>
          <a:xfrm>
            <a:off x="3896321" y="5015753"/>
            <a:ext cx="1186667" cy="470647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CFF17F44-140B-4180-BC59-5E05281F7F94}"/>
              </a:ext>
            </a:extLst>
          </p:cNvPr>
          <p:cNvSpPr/>
          <p:nvPr/>
        </p:nvSpPr>
        <p:spPr>
          <a:xfrm rot="8157346" flipH="1">
            <a:off x="7350866" y="4714978"/>
            <a:ext cx="3580759" cy="1048871"/>
          </a:xfrm>
          <a:prstGeom prst="curvedDownArrow">
            <a:avLst>
              <a:gd name="adj1" fmla="val 18607"/>
              <a:gd name="adj2" fmla="val 50000"/>
              <a:gd name="adj3" fmla="val 250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7450-9EC3-4154-9A73-A56E558B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Usable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52CF-6B20-4060-A9D0-7792EABE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" y="1820862"/>
            <a:ext cx="10515600" cy="4351338"/>
          </a:xfrm>
        </p:spPr>
        <p:txBody>
          <a:bodyPr/>
          <a:lstStyle/>
          <a:p>
            <a:r>
              <a:rPr lang="en-US" dirty="0"/>
              <a:t>Insert them.</a:t>
            </a:r>
          </a:p>
          <a:p>
            <a:r>
              <a:rPr lang="en-US" dirty="0"/>
              <a:t>Then make them readable.</a:t>
            </a:r>
          </a:p>
          <a:p>
            <a:r>
              <a:rPr lang="en-US" dirty="0"/>
              <a:t>Perhaps on a slide by themselves</a:t>
            </a:r>
          </a:p>
          <a:p>
            <a:r>
              <a:rPr lang="en-US" dirty="0"/>
              <a:t>Don’t forget about the blank slide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2BE720-60F3-447E-AC71-30F6D89EF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474723"/>
              </p:ext>
            </p:extLst>
          </p:nvPr>
        </p:nvGraphicFramePr>
        <p:xfrm>
          <a:off x="646176" y="39965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E73DD5-46E1-4A06-A6F7-04ACC28A0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279072"/>
              </p:ext>
            </p:extLst>
          </p:nvPr>
        </p:nvGraphicFramePr>
        <p:xfrm>
          <a:off x="6973824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F025892-FFA3-4BA2-AB0A-2492E503E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297" y="164220"/>
            <a:ext cx="3103061" cy="2158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5D06D-6C24-449E-838A-F23AF8FAB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5125"/>
            <a:ext cx="2383142" cy="28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A225C5-6ECB-4976-9766-01BED89AF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630320"/>
              </p:ext>
            </p:extLst>
          </p:nvPr>
        </p:nvGraphicFramePr>
        <p:xfrm>
          <a:off x="525154" y="201168"/>
          <a:ext cx="11288894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29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420</Words>
  <Application>Microsoft Office PowerPoint</Application>
  <PresentationFormat>Widescreen</PresentationFormat>
  <Paragraphs>197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</vt:lpstr>
      <vt:lpstr>Theme</vt:lpstr>
      <vt:lpstr>Build your own </vt:lpstr>
      <vt:lpstr>Editing the Master</vt:lpstr>
      <vt:lpstr>Removing Background of an Image</vt:lpstr>
      <vt:lpstr>Try It</vt:lpstr>
      <vt:lpstr>Inserting a Table</vt:lpstr>
      <vt:lpstr>Usable Charts</vt:lpstr>
      <vt:lpstr>PowerPoint Presentation</vt:lpstr>
      <vt:lpstr>Don’t Do This</vt:lpstr>
      <vt:lpstr>Or This</vt:lpstr>
      <vt:lpstr>Use Shapes to Emphasize Items </vt:lpstr>
      <vt:lpstr>Animations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Daniel Bennett</dc:creator>
  <cp:lastModifiedBy>Bennett, Daniel</cp:lastModifiedBy>
  <cp:revision>13</cp:revision>
  <dcterms:created xsi:type="dcterms:W3CDTF">2019-11-13T12:51:53Z</dcterms:created>
  <dcterms:modified xsi:type="dcterms:W3CDTF">2019-11-13T14:59:22Z</dcterms:modified>
</cp:coreProperties>
</file>