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5" r:id="rId1"/>
  </p:sldMasterIdLst>
  <p:notesMasterIdLst>
    <p:notesMasterId r:id="rId19"/>
  </p:notesMasterIdLst>
  <p:sldIdLst>
    <p:sldId id="256" r:id="rId2"/>
    <p:sldId id="258" r:id="rId3"/>
    <p:sldId id="259" r:id="rId4"/>
    <p:sldId id="264" r:id="rId5"/>
    <p:sldId id="263" r:id="rId6"/>
    <p:sldId id="267" r:id="rId7"/>
    <p:sldId id="269" r:id="rId8"/>
    <p:sldId id="271" r:id="rId9"/>
    <p:sldId id="272" r:id="rId10"/>
    <p:sldId id="274" r:id="rId11"/>
    <p:sldId id="270" r:id="rId12"/>
    <p:sldId id="265" r:id="rId13"/>
    <p:sldId id="260" r:id="rId14"/>
    <p:sldId id="273" r:id="rId15"/>
    <p:sldId id="275" r:id="rId16"/>
    <p:sldId id="261" r:id="rId17"/>
    <p:sldId id="26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CEAD"/>
    <a:srgbClr val="FFD4B3"/>
    <a:srgbClr val="FFE0C9"/>
    <a:srgbClr val="FFBD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1131AA7-AE6A-4977-AC0A-B22CEA64BC2C}" v="2399" dt="2018-12-03T02:29:26.69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4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orir\Downloads\Data%20Analytics\Project\Flavors%20of%20Cacao%20Worksheet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Review Date</a:t>
            </a:r>
            <a:r>
              <a:rPr lang="en-US" baseline="0"/>
              <a:t> </a:t>
            </a:r>
            <a:r>
              <a:rPr lang="en-US"/>
              <a:t>Frequency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Summary!$D$3</c:f>
              <c:strCache>
                <c:ptCount val="1"/>
                <c:pt idx="0">
                  <c:v>Frequency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Summary!$C$4:$C$15</c:f>
              <c:numCache>
                <c:formatCode>General</c:formatCode>
                <c:ptCount val="12"/>
                <c:pt idx="0">
                  <c:v>2007</c:v>
                </c:pt>
                <c:pt idx="1">
                  <c:v>2006</c:v>
                </c:pt>
                <c:pt idx="2">
                  <c:v>2014</c:v>
                </c:pt>
                <c:pt idx="3">
                  <c:v>2013</c:v>
                </c:pt>
                <c:pt idx="4">
                  <c:v>2011</c:v>
                </c:pt>
                <c:pt idx="5">
                  <c:v>2010</c:v>
                </c:pt>
                <c:pt idx="6">
                  <c:v>2016</c:v>
                </c:pt>
                <c:pt idx="7">
                  <c:v>2015</c:v>
                </c:pt>
                <c:pt idx="8">
                  <c:v>2008</c:v>
                </c:pt>
                <c:pt idx="9">
                  <c:v>2009</c:v>
                </c:pt>
                <c:pt idx="10">
                  <c:v>2012</c:v>
                </c:pt>
                <c:pt idx="11">
                  <c:v>2017</c:v>
                </c:pt>
              </c:numCache>
            </c:numRef>
          </c:cat>
          <c:val>
            <c:numRef>
              <c:f>Summary!$D$4:$D$15</c:f>
              <c:numCache>
                <c:formatCode>General</c:formatCode>
                <c:ptCount val="12"/>
                <c:pt idx="0">
                  <c:v>77</c:v>
                </c:pt>
                <c:pt idx="1">
                  <c:v>72</c:v>
                </c:pt>
                <c:pt idx="2">
                  <c:v>247</c:v>
                </c:pt>
                <c:pt idx="3">
                  <c:v>184</c:v>
                </c:pt>
                <c:pt idx="4">
                  <c:v>165</c:v>
                </c:pt>
                <c:pt idx="5">
                  <c:v>111</c:v>
                </c:pt>
                <c:pt idx="6">
                  <c:v>219</c:v>
                </c:pt>
                <c:pt idx="7">
                  <c:v>285</c:v>
                </c:pt>
                <c:pt idx="8">
                  <c:v>93</c:v>
                </c:pt>
                <c:pt idx="9">
                  <c:v>123</c:v>
                </c:pt>
                <c:pt idx="10">
                  <c:v>195</c:v>
                </c:pt>
                <c:pt idx="11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6F-433C-A0F0-1022FCEBD4D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851521880"/>
        <c:axId val="851520568"/>
      </c:barChart>
      <c:dateAx>
        <c:axId val="851521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1520568"/>
        <c:crosses val="autoZero"/>
        <c:auto val="0"/>
        <c:lblOffset val="100"/>
        <c:baseTimeUnit val="days"/>
      </c:dateAx>
      <c:valAx>
        <c:axId val="8515205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15218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Company Location Frequency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Summary!$F$3</c:f>
              <c:strCache>
                <c:ptCount val="1"/>
                <c:pt idx="0">
                  <c:v>Frequency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Summary!$E$4:$E$63</c:f>
              <c:strCache>
                <c:ptCount val="60"/>
                <c:pt idx="0">
                  <c:v>Italy</c:v>
                </c:pt>
                <c:pt idx="1">
                  <c:v>France</c:v>
                </c:pt>
                <c:pt idx="2">
                  <c:v>U.S.A.</c:v>
                </c:pt>
                <c:pt idx="3">
                  <c:v>Brazil</c:v>
                </c:pt>
                <c:pt idx="4">
                  <c:v>U.K.</c:v>
                </c:pt>
                <c:pt idx="5">
                  <c:v>Belgium</c:v>
                </c:pt>
                <c:pt idx="6">
                  <c:v>Switzerland</c:v>
                </c:pt>
                <c:pt idx="7">
                  <c:v>Spain</c:v>
                </c:pt>
                <c:pt idx="8">
                  <c:v>Sao Tome</c:v>
                </c:pt>
                <c:pt idx="9">
                  <c:v>Guatemala</c:v>
                </c:pt>
                <c:pt idx="10">
                  <c:v>Germany</c:v>
                </c:pt>
                <c:pt idx="11">
                  <c:v>Madagascar</c:v>
                </c:pt>
                <c:pt idx="12">
                  <c:v>Australia</c:v>
                </c:pt>
                <c:pt idx="13">
                  <c:v>Scotland</c:v>
                </c:pt>
                <c:pt idx="14">
                  <c:v>Ecuador</c:v>
                </c:pt>
                <c:pt idx="15">
                  <c:v>Colombia</c:v>
                </c:pt>
                <c:pt idx="16">
                  <c:v>Canada</c:v>
                </c:pt>
                <c:pt idx="17">
                  <c:v>Venezuela</c:v>
                </c:pt>
                <c:pt idx="18">
                  <c:v>New Zealand</c:v>
                </c:pt>
                <c:pt idx="19">
                  <c:v>Amsterdam</c:v>
                </c:pt>
                <c:pt idx="20">
                  <c:v>Argentina</c:v>
                </c:pt>
                <c:pt idx="21">
                  <c:v>Bolivia</c:v>
                </c:pt>
                <c:pt idx="22">
                  <c:v>Singapore</c:v>
                </c:pt>
                <c:pt idx="23">
                  <c:v>Denmark</c:v>
                </c:pt>
                <c:pt idx="24">
                  <c:v>Israel</c:v>
                </c:pt>
                <c:pt idx="25">
                  <c:v>Poland</c:v>
                </c:pt>
                <c:pt idx="26">
                  <c:v>Vietnam</c:v>
                </c:pt>
                <c:pt idx="27">
                  <c:v>Lithuania</c:v>
                </c:pt>
                <c:pt idx="28">
                  <c:v>Chile</c:v>
                </c:pt>
                <c:pt idx="29">
                  <c:v>Iceland</c:v>
                </c:pt>
                <c:pt idx="30">
                  <c:v>Hungary</c:v>
                </c:pt>
                <c:pt idx="31">
                  <c:v>Austria</c:v>
                </c:pt>
                <c:pt idx="32">
                  <c:v>Fiji</c:v>
                </c:pt>
                <c:pt idx="33">
                  <c:v>Netherlands</c:v>
                </c:pt>
                <c:pt idx="34">
                  <c:v>Peru</c:v>
                </c:pt>
                <c:pt idx="35">
                  <c:v>Japan</c:v>
                </c:pt>
                <c:pt idx="36">
                  <c:v>Costa Rica</c:v>
                </c:pt>
                <c:pt idx="37">
                  <c:v>South Korea</c:v>
                </c:pt>
                <c:pt idx="38">
                  <c:v>Domincan Republic</c:v>
                </c:pt>
                <c:pt idx="39">
                  <c:v>Finland</c:v>
                </c:pt>
                <c:pt idx="40">
                  <c:v>Philippines</c:v>
                </c:pt>
                <c:pt idx="41">
                  <c:v>Honduras</c:v>
                </c:pt>
                <c:pt idx="42">
                  <c:v>Sweden</c:v>
                </c:pt>
                <c:pt idx="43">
                  <c:v>Russia</c:v>
                </c:pt>
                <c:pt idx="44">
                  <c:v>St. Lucia</c:v>
                </c:pt>
                <c:pt idx="45">
                  <c:v>Grenada</c:v>
                </c:pt>
                <c:pt idx="46">
                  <c:v>Nicaragua</c:v>
                </c:pt>
                <c:pt idx="47">
                  <c:v>Suriname</c:v>
                </c:pt>
                <c:pt idx="48">
                  <c:v>Ireland</c:v>
                </c:pt>
                <c:pt idx="49">
                  <c:v>Mexico</c:v>
                </c:pt>
                <c:pt idx="50">
                  <c:v>South Africa</c:v>
                </c:pt>
                <c:pt idx="51">
                  <c:v>Portugal</c:v>
                </c:pt>
                <c:pt idx="52">
                  <c:v>Eucador</c:v>
                </c:pt>
                <c:pt idx="53">
                  <c:v>Wales</c:v>
                </c:pt>
                <c:pt idx="54">
                  <c:v>Martinique</c:v>
                </c:pt>
                <c:pt idx="55">
                  <c:v>Puerto Rico</c:v>
                </c:pt>
                <c:pt idx="56">
                  <c:v>Czech Republic</c:v>
                </c:pt>
                <c:pt idx="57">
                  <c:v>Niacragua</c:v>
                </c:pt>
                <c:pt idx="58">
                  <c:v>Ghana</c:v>
                </c:pt>
                <c:pt idx="59">
                  <c:v>India</c:v>
                </c:pt>
              </c:strCache>
            </c:strRef>
          </c:cat>
          <c:val>
            <c:numRef>
              <c:f>Summary!$F$4:$F$63</c:f>
              <c:numCache>
                <c:formatCode>General</c:formatCode>
                <c:ptCount val="60"/>
                <c:pt idx="0">
                  <c:v>63</c:v>
                </c:pt>
                <c:pt idx="1">
                  <c:v>156</c:v>
                </c:pt>
                <c:pt idx="2">
                  <c:v>764</c:v>
                </c:pt>
                <c:pt idx="3">
                  <c:v>17</c:v>
                </c:pt>
                <c:pt idx="4">
                  <c:v>96</c:v>
                </c:pt>
                <c:pt idx="5">
                  <c:v>40</c:v>
                </c:pt>
                <c:pt idx="6">
                  <c:v>38</c:v>
                </c:pt>
                <c:pt idx="7">
                  <c:v>25</c:v>
                </c:pt>
                <c:pt idx="8">
                  <c:v>4</c:v>
                </c:pt>
                <c:pt idx="9">
                  <c:v>10</c:v>
                </c:pt>
                <c:pt idx="10">
                  <c:v>35</c:v>
                </c:pt>
                <c:pt idx="11">
                  <c:v>17</c:v>
                </c:pt>
                <c:pt idx="12">
                  <c:v>49</c:v>
                </c:pt>
                <c:pt idx="13">
                  <c:v>10</c:v>
                </c:pt>
                <c:pt idx="14">
                  <c:v>54</c:v>
                </c:pt>
                <c:pt idx="15">
                  <c:v>23</c:v>
                </c:pt>
                <c:pt idx="16">
                  <c:v>125</c:v>
                </c:pt>
                <c:pt idx="17">
                  <c:v>20</c:v>
                </c:pt>
                <c:pt idx="18">
                  <c:v>17</c:v>
                </c:pt>
                <c:pt idx="19">
                  <c:v>4</c:v>
                </c:pt>
                <c:pt idx="20">
                  <c:v>9</c:v>
                </c:pt>
                <c:pt idx="21">
                  <c:v>2</c:v>
                </c:pt>
                <c:pt idx="22">
                  <c:v>3</c:v>
                </c:pt>
                <c:pt idx="23">
                  <c:v>15</c:v>
                </c:pt>
                <c:pt idx="24">
                  <c:v>9</c:v>
                </c:pt>
                <c:pt idx="25">
                  <c:v>8</c:v>
                </c:pt>
                <c:pt idx="26">
                  <c:v>11</c:v>
                </c:pt>
                <c:pt idx="27">
                  <c:v>6</c:v>
                </c:pt>
                <c:pt idx="28">
                  <c:v>2</c:v>
                </c:pt>
                <c:pt idx="29">
                  <c:v>3</c:v>
                </c:pt>
                <c:pt idx="30">
                  <c:v>22</c:v>
                </c:pt>
                <c:pt idx="31">
                  <c:v>26</c:v>
                </c:pt>
                <c:pt idx="32">
                  <c:v>4</c:v>
                </c:pt>
                <c:pt idx="33">
                  <c:v>4</c:v>
                </c:pt>
                <c:pt idx="34">
                  <c:v>17</c:v>
                </c:pt>
                <c:pt idx="35">
                  <c:v>17</c:v>
                </c:pt>
                <c:pt idx="36">
                  <c:v>9</c:v>
                </c:pt>
                <c:pt idx="37">
                  <c:v>5</c:v>
                </c:pt>
                <c:pt idx="38">
                  <c:v>5</c:v>
                </c:pt>
                <c:pt idx="39">
                  <c:v>2</c:v>
                </c:pt>
                <c:pt idx="40">
                  <c:v>1</c:v>
                </c:pt>
                <c:pt idx="41">
                  <c:v>6</c:v>
                </c:pt>
                <c:pt idx="42">
                  <c:v>5</c:v>
                </c:pt>
                <c:pt idx="43">
                  <c:v>1</c:v>
                </c:pt>
                <c:pt idx="44">
                  <c:v>2</c:v>
                </c:pt>
                <c:pt idx="45">
                  <c:v>3</c:v>
                </c:pt>
                <c:pt idx="46">
                  <c:v>5</c:v>
                </c:pt>
                <c:pt idx="47">
                  <c:v>1</c:v>
                </c:pt>
                <c:pt idx="48">
                  <c:v>4</c:v>
                </c:pt>
                <c:pt idx="49">
                  <c:v>4</c:v>
                </c:pt>
                <c:pt idx="50">
                  <c:v>3</c:v>
                </c:pt>
                <c:pt idx="51">
                  <c:v>3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4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C4-442D-80E2-09ABF6C74F6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894083968"/>
        <c:axId val="894079048"/>
      </c:barChart>
      <c:catAx>
        <c:axId val="894083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94079048"/>
        <c:crosses val="autoZero"/>
        <c:auto val="1"/>
        <c:lblAlgn val="ctr"/>
        <c:lblOffset val="100"/>
        <c:tickMarkSkip val="1"/>
        <c:noMultiLvlLbl val="0"/>
      </c:catAx>
      <c:valAx>
        <c:axId val="894079048"/>
        <c:scaling>
          <c:orientation val="minMax"/>
          <c:max val="80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89408396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Rating Frequency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Summary!$J$3</c:f>
              <c:strCache>
                <c:ptCount val="1"/>
                <c:pt idx="0">
                  <c:v>Frequency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Summary!$I$4:$I$16</c:f>
              <c:numCache>
                <c:formatCode>0.00</c:formatCode>
                <c:ptCount val="13"/>
                <c:pt idx="0">
                  <c:v>5</c:v>
                </c:pt>
                <c:pt idx="1">
                  <c:v>4</c:v>
                </c:pt>
                <c:pt idx="2">
                  <c:v>3.75</c:v>
                </c:pt>
                <c:pt idx="3">
                  <c:v>3.5</c:v>
                </c:pt>
                <c:pt idx="4">
                  <c:v>3.25</c:v>
                </c:pt>
                <c:pt idx="5">
                  <c:v>3</c:v>
                </c:pt>
                <c:pt idx="6">
                  <c:v>2.75</c:v>
                </c:pt>
                <c:pt idx="7">
                  <c:v>2.5</c:v>
                </c:pt>
                <c:pt idx="8">
                  <c:v>2.25</c:v>
                </c:pt>
                <c:pt idx="9">
                  <c:v>2</c:v>
                </c:pt>
                <c:pt idx="10">
                  <c:v>1.75</c:v>
                </c:pt>
                <c:pt idx="11">
                  <c:v>1.5</c:v>
                </c:pt>
                <c:pt idx="12">
                  <c:v>1</c:v>
                </c:pt>
              </c:numCache>
            </c:numRef>
          </c:cat>
          <c:val>
            <c:numRef>
              <c:f>Summary!$J$4:$J$16</c:f>
              <c:numCache>
                <c:formatCode>General</c:formatCode>
                <c:ptCount val="13"/>
                <c:pt idx="0">
                  <c:v>2</c:v>
                </c:pt>
                <c:pt idx="1">
                  <c:v>98</c:v>
                </c:pt>
                <c:pt idx="2">
                  <c:v>210</c:v>
                </c:pt>
                <c:pt idx="3">
                  <c:v>392</c:v>
                </c:pt>
                <c:pt idx="4">
                  <c:v>303</c:v>
                </c:pt>
                <c:pt idx="5">
                  <c:v>341</c:v>
                </c:pt>
                <c:pt idx="6">
                  <c:v>259</c:v>
                </c:pt>
                <c:pt idx="7">
                  <c:v>127</c:v>
                </c:pt>
                <c:pt idx="8">
                  <c:v>14</c:v>
                </c:pt>
                <c:pt idx="9">
                  <c:v>32</c:v>
                </c:pt>
                <c:pt idx="10">
                  <c:v>3</c:v>
                </c:pt>
                <c:pt idx="11">
                  <c:v>10</c:v>
                </c:pt>
                <c:pt idx="12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B1C-4208-AF74-ABFE946A6FB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939878064"/>
        <c:axId val="939878392"/>
      </c:barChart>
      <c:catAx>
        <c:axId val="939878064"/>
        <c:scaling>
          <c:orientation val="minMax"/>
        </c:scaling>
        <c:delete val="0"/>
        <c:axPos val="b"/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9878392"/>
        <c:crosses val="autoZero"/>
        <c:auto val="0"/>
        <c:lblAlgn val="ctr"/>
        <c:lblOffset val="100"/>
        <c:noMultiLvlLbl val="0"/>
      </c:catAx>
      <c:valAx>
        <c:axId val="939878392"/>
        <c:scaling>
          <c:orientation val="minMax"/>
          <c:max val="40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9398780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image" Target="../media/image10.emf"/><Relationship Id="rId7" Type="http://schemas.openxmlformats.org/officeDocument/2006/relationships/image" Target="../media/image14.emf"/><Relationship Id="rId2" Type="http://schemas.openxmlformats.org/officeDocument/2006/relationships/image" Target="../media/image9.emf"/><Relationship Id="rId1" Type="http://schemas.openxmlformats.org/officeDocument/2006/relationships/image" Target="../media/image8.emf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967C2A-E166-4265-BD67-1BC6E480CE41}" type="datetimeFigureOut">
              <a:rPr lang="en-US" smtClean="0"/>
              <a:t>12/2/2018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9292C4-688C-4CD3-A41D-E93FB3D1B3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106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Cacao: a bean that is fermented, dried, and grinded to make ingredients (cocoa) for chocolate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9292C4-688C-4CD3-A41D-E93FB3D1B39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517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c/3.0/" TargetMode="External"/><Relationship Id="rId2" Type="http://schemas.openxmlformats.org/officeDocument/2006/relationships/hyperlink" Target="http://ventana-almundo.blogspot.com/2012/11/si-comes-chocolate-engordas-menos.html" TargetMode="Externa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00C8A-4DF1-447D-B216-4EBE671BF9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6511ED-2AD8-44B6-8B87-8C920B5168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79D15A-C248-4B4B-B118-D5BF9646F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FD581-86F2-4EEE-8495-C3EF81F6193A}" type="datetimeFigureOut">
              <a:rPr lang="en-US" smtClean="0"/>
              <a:t>12/2/2018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BB85F0-02CC-466B-869B-C2AFD6C73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DC0E3E-CDB4-4666-8A8D-EE0B8E20A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E2BA7-281B-4586-9111-0E291A017A2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C03C75-7A27-401D-A573-27B19034495D}"/>
              </a:ext>
            </a:extLst>
          </p:cNvPr>
          <p:cNvSpPr txBox="1"/>
          <p:nvPr userDrawn="1"/>
        </p:nvSpPr>
        <p:spPr>
          <a:xfrm>
            <a:off x="3000375" y="5495925"/>
            <a:ext cx="61912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2" tooltip="http://ventana-almundo.blogspot.com/2012/11/si-comes-chocolate-engordas-menos.html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3" tooltip="https://creativecommons.org/licenses/by-nc/3.0/"/>
              </a:rPr>
              <a:t>CC BY-NC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9711014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DBFF8-DC09-4D8C-A824-89E5CA9C6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1B6798-40E6-4CC3-94CB-8B681EE15A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52508B-920B-4860-8B9C-FD0AC6F69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FD581-86F2-4EEE-8495-C3EF81F6193A}" type="datetimeFigureOut">
              <a:rPr lang="en-US" smtClean="0"/>
              <a:t>12/2/2018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8DA6B0-CE2F-4B1D-B1E9-4AB9B56DD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58798D-CF1F-4EF2-8C6E-EF5656E8C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E2BA7-281B-4586-9111-0E291A017A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1531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A14213-168C-4923-A47D-B5F09577F4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7F1225-6451-4078-84D1-84B6FC6B81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DA0A3B-F467-4011-9933-0115C6568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FD581-86F2-4EEE-8495-C3EF81F6193A}" type="datetimeFigureOut">
              <a:rPr lang="en-US" smtClean="0"/>
              <a:t>12/2/2018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10ACC2-F5D4-46D4-94E4-5BA40A399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2D1C99-22B9-41A1-AE03-9A6EE8D74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E2BA7-281B-4586-9111-0E291A017A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524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0C5E3F-0EFF-49C0-853C-62B87474E7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25603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22F5816-84DA-485A-9242-D5B2F449D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3D7445-53ED-4C86-AE4C-03A11C4E01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CE57E2-3F10-49C9-ABDF-8D43F0EAE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FD581-86F2-4EEE-8495-C3EF81F6193A}" type="datetimeFigureOut">
              <a:rPr lang="en-US" smtClean="0"/>
              <a:t>12/2/2018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D686D9-4D2B-49BA-AFDC-657AC46DD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E1B46E-99CE-473F-8F82-F198A7EA5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E2BA7-281B-4586-9111-0E291A017A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0945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834B4-A175-47F5-8AC3-FF1A4B0AB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066C4E-17C0-48F1-A88C-84850DF4EF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BBAC4A-0727-4C9D-AFBF-2A8D3A57B6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FD581-86F2-4EEE-8495-C3EF81F6193A}" type="datetimeFigureOut">
              <a:rPr lang="en-US" smtClean="0"/>
              <a:t>12/2/2018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905FF6-92DA-4985-AA0C-756A2E570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4091B1-7BF6-4DB5-96C6-C9DEFAD7C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E2BA7-281B-4586-9111-0E291A017A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0342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6E69C4-AFF7-486C-8DFE-518A1AA31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3CEE66-1D44-4AC0-8CC9-2943D2F316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130E77-8AE7-4EE0-A620-9A9AB488CC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571EF1-98D6-4B2D-AB29-D99D314683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FD581-86F2-4EEE-8495-C3EF81F6193A}" type="datetimeFigureOut">
              <a:rPr lang="en-US" smtClean="0"/>
              <a:t>12/2/2018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44C77E-5C8A-467B-AE2C-28FEF8BA0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5BA9AD-98C6-441B-8D2F-75C4ECC72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E2BA7-281B-4586-9111-0E291A017A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8341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E60A5-4153-49BF-A017-9CF231D37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DF84C4-9CA4-4A25-AA00-D2BFC21B78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F5B700-9C23-4BB9-9A3A-DF3916A38B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DE688E-9674-4E71-B68A-3216C09549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3D7C85-E905-47E4-8E78-C4D186F4B0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F4B6C36-EE3A-4A70-A2CE-194BF323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FD581-86F2-4EEE-8495-C3EF81F6193A}" type="datetimeFigureOut">
              <a:rPr lang="en-US" smtClean="0"/>
              <a:t>12/2/2018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C88F85F-6EA6-4271-A818-FC54E64DD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EC1C243-A752-4741-99A1-059AFB16F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E2BA7-281B-4586-9111-0E291A017A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978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821874-544A-437F-A1B0-40892818B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CF6C05-8275-4CEE-9914-48D5D2892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FD581-86F2-4EEE-8495-C3EF81F6193A}" type="datetimeFigureOut">
              <a:rPr lang="en-US" smtClean="0"/>
              <a:t>12/2/2018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83C510-AD44-4AD9-A336-8BD448A7E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76EF10-71E3-474F-BCBB-097FF8E82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E2BA7-281B-4586-9111-0E291A017A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172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81C06C4-E252-4F4A-A7FD-9030D3BC97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FD581-86F2-4EEE-8495-C3EF81F6193A}" type="datetimeFigureOut">
              <a:rPr lang="en-US" smtClean="0"/>
              <a:t>12/2/2018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4768EA-251F-4FA5-A3C8-FC4429598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2B04E4-26E7-455E-A867-4E2241413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E2BA7-281B-4586-9111-0E291A017A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1647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3E321-CE69-4212-AD25-330A437AB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7CD48C-02E1-46A8-BF0C-8BC72BD205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6608F2-C489-4D4C-BD2A-76608E477D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15619B-04A4-45E5-9575-5E5F40ED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FD581-86F2-4EEE-8495-C3EF81F6193A}" type="datetimeFigureOut">
              <a:rPr lang="en-US" smtClean="0"/>
              <a:t>12/2/2018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C9FF18-E06F-49BE-9505-9A26AA531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570E61-6B06-4C82-B0AC-5DF7A23E9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E2BA7-281B-4586-9111-0E291A017A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199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6188F0-1A01-42A6-ADF5-653EBEC0B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9080C8F-E12C-4180-A94F-DFA4A21713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317C6C-9152-44A2-B847-F6A96A3EFD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56C769-1E78-457D-9FC3-020FEEB8E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FD581-86F2-4EEE-8495-C3EF81F6193A}" type="datetimeFigureOut">
              <a:rPr lang="en-US" smtClean="0"/>
              <a:t>12/2/2018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FE1AB2-0CB8-446C-B723-FE2CEDAD5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D4CA11-9E7A-4AD2-B198-36C409A24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E2BA7-281B-4586-9111-0E291A017A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5180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F775CEC1-D9C1-40ED-A775-EF0DA58334DC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256032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A4B36E7-6DE9-4BEB-BA87-585554328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4BC77C-CC55-4F3A-965C-5E2D932968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32CC93-C1C9-4466-BAC3-18C96FAC1D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1FD581-86F2-4EEE-8495-C3EF81F6193A}" type="datetimeFigureOut">
              <a:rPr lang="en-US" smtClean="0"/>
              <a:t>12/2/2018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C028B8-51B2-4F82-9331-5D304E710A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11A4B8-C777-4274-AEB1-0DF022B3FC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1E2BA7-281B-4586-9111-0E291A017A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367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</p:sldLayoutIdLst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chemeClr val="tx1"/>
          </a:solidFill>
          <a:latin typeface="Aparajita" panose="02020603050405020304" pitchFamily="18" charset="0"/>
          <a:ea typeface="+mj-ea"/>
          <a:cs typeface="Aparajita" panose="02020603050405020304" pitchFamily="18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parajita" panose="020B0502040204020203" pitchFamily="18" charset="0"/>
          <a:ea typeface="+mn-ea"/>
          <a:cs typeface="Aparajita" panose="020B0502040204020203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parajita" panose="020B0502040204020203" pitchFamily="18" charset="0"/>
          <a:ea typeface="+mn-ea"/>
          <a:cs typeface="Aparajita" panose="020B0502040204020203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parajita" panose="020B0502040204020203" pitchFamily="18" charset="0"/>
          <a:ea typeface="+mn-ea"/>
          <a:cs typeface="Aparajita" panose="020B0502040204020203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parajita" panose="020B0502040204020203" pitchFamily="18" charset="0"/>
          <a:ea typeface="+mn-ea"/>
          <a:cs typeface="Aparajita" panose="020B0502040204020203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parajita" panose="020B0502040204020203" pitchFamily="18" charset="0"/>
          <a:ea typeface="+mn-ea"/>
          <a:cs typeface="Aparajita" panose="020B0502040204020203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m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tm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mp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darrenendymion.wordpress.com/2015/08/27/w-willy-wonka-a-to-z-blog-challenge/" TargetMode="Externa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br.de/puls/themen/netz/willy-wonka-meme-kolumne-100.html" TargetMode="External"/><Relationship Id="rId4" Type="http://schemas.openxmlformats.org/officeDocument/2006/relationships/image" Target="../media/image30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amy.com/stock-photo-assorted-chocolates-background-9781571.html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tm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Excel_Worksheet2.xlsx"/><Relationship Id="rId13" Type="http://schemas.openxmlformats.org/officeDocument/2006/relationships/image" Target="../media/image12.emf"/><Relationship Id="rId18" Type="http://schemas.openxmlformats.org/officeDocument/2006/relationships/package" Target="../embeddings/Microsoft_Excel_Worksheet7.xlsx"/><Relationship Id="rId3" Type="http://schemas.openxmlformats.org/officeDocument/2006/relationships/image" Target="../media/image16.tmp"/><Relationship Id="rId21" Type="http://schemas.openxmlformats.org/officeDocument/2006/relationships/image" Target="../media/image18.tmp"/><Relationship Id="rId7" Type="http://schemas.openxmlformats.org/officeDocument/2006/relationships/image" Target="../media/image9.emf"/><Relationship Id="rId12" Type="http://schemas.openxmlformats.org/officeDocument/2006/relationships/package" Target="../embeddings/Microsoft_Excel_Worksheet4.xlsx"/><Relationship Id="rId17" Type="http://schemas.openxmlformats.org/officeDocument/2006/relationships/image" Target="../media/image14.emf"/><Relationship Id="rId2" Type="http://schemas.openxmlformats.org/officeDocument/2006/relationships/slideLayout" Target="../slideLayouts/slideLayout2.xml"/><Relationship Id="rId16" Type="http://schemas.openxmlformats.org/officeDocument/2006/relationships/package" Target="../embeddings/Microsoft_Excel_Worksheet6.xlsx"/><Relationship Id="rId20" Type="http://schemas.openxmlformats.org/officeDocument/2006/relationships/image" Target="../media/image17.tmp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Microsoft_Excel_Worksheet1.xlsx"/><Relationship Id="rId11" Type="http://schemas.openxmlformats.org/officeDocument/2006/relationships/image" Target="../media/image11.emf"/><Relationship Id="rId5" Type="http://schemas.openxmlformats.org/officeDocument/2006/relationships/image" Target="../media/image8.emf"/><Relationship Id="rId15" Type="http://schemas.openxmlformats.org/officeDocument/2006/relationships/image" Target="../media/image13.emf"/><Relationship Id="rId10" Type="http://schemas.openxmlformats.org/officeDocument/2006/relationships/package" Target="../embeddings/Microsoft_Excel_Worksheet3.xlsx"/><Relationship Id="rId19" Type="http://schemas.openxmlformats.org/officeDocument/2006/relationships/image" Target="../media/image15.emf"/><Relationship Id="rId4" Type="http://schemas.openxmlformats.org/officeDocument/2006/relationships/package" Target="../embeddings/Microsoft_Excel_Worksheet.xlsx"/><Relationship Id="rId9" Type="http://schemas.openxmlformats.org/officeDocument/2006/relationships/image" Target="../media/image10.emf"/><Relationship Id="rId14" Type="http://schemas.openxmlformats.org/officeDocument/2006/relationships/package" Target="../embeddings/Microsoft_Excel_Worksheet5.xlsx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ventana-almundo.blogspot.com/2012/11/si-comes-chocolate-engordas-menos.html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-nc/3.0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BCC4D-3C3D-415E-A799-44E3E8BCE2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29732" y="1182171"/>
            <a:ext cx="9144000" cy="2387600"/>
          </a:xfrm>
        </p:spPr>
        <p:txBody>
          <a:bodyPr>
            <a:normAutofit/>
          </a:bodyPr>
          <a:lstStyle/>
          <a:p>
            <a:pPr algn="r"/>
            <a:r>
              <a:rPr lang="en-US" sz="8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Flavors of Cacao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C3DCAA-F1E4-4188-8497-4FB1D80DD0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57043" y="3439551"/>
            <a:ext cx="9144000" cy="2053881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en-US" sz="3600" b="1" dirty="0">
                <a:solidFill>
                  <a:schemeClr val="bg1"/>
                </a:solidFill>
              </a:rPr>
              <a:t>Nationwide Chocolate Ratings</a:t>
            </a:r>
          </a:p>
          <a:p>
            <a:pPr algn="r"/>
            <a:r>
              <a:rPr lang="en-US" sz="3600" b="1" dirty="0">
                <a:solidFill>
                  <a:schemeClr val="bg1"/>
                </a:solidFill>
              </a:rPr>
              <a:t>Tori Unger</a:t>
            </a:r>
          </a:p>
          <a:p>
            <a:pPr algn="r"/>
            <a:r>
              <a:rPr lang="en-US" sz="3600" dirty="0">
                <a:solidFill>
                  <a:schemeClr val="bg1"/>
                </a:solidFill>
              </a:rPr>
              <a:t>DSCI 101</a:t>
            </a:r>
          </a:p>
          <a:p>
            <a:pPr algn="r"/>
            <a:r>
              <a:rPr lang="en-US" sz="3600" dirty="0">
                <a:solidFill>
                  <a:schemeClr val="bg1"/>
                </a:solidFill>
              </a:rPr>
              <a:t>Fall 2018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5074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481FC-2E55-4513-BB62-E9C8B9C3E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964" y="365125"/>
            <a:ext cx="10515600" cy="1325563"/>
          </a:xfrm>
        </p:spPr>
        <p:txBody>
          <a:bodyPr/>
          <a:lstStyle/>
          <a:p>
            <a:r>
              <a:rPr lang="en-US" dirty="0"/>
              <a:t>Native Fields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870E22-403B-423E-BB10-0385B80ECB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5685" y="1825625"/>
            <a:ext cx="2749061" cy="4351338"/>
          </a:xfrm>
        </p:spPr>
        <p:txBody>
          <a:bodyPr numCol="1"/>
          <a:lstStyle/>
          <a:p>
            <a:r>
              <a:rPr lang="en-US" dirty="0"/>
              <a:t>Bean Type</a:t>
            </a:r>
          </a:p>
          <a:p>
            <a:pPr lvl="1"/>
            <a:r>
              <a:rPr lang="en-US" dirty="0"/>
              <a:t>Text</a:t>
            </a:r>
          </a:p>
          <a:p>
            <a:pPr lvl="1"/>
            <a:r>
              <a:rPr lang="en-US" b="1" dirty="0"/>
              <a:t>Trinitario</a:t>
            </a:r>
          </a:p>
          <a:p>
            <a:pPr lvl="0"/>
            <a:r>
              <a:rPr lang="en-US" dirty="0">
                <a:solidFill>
                  <a:prstClr val="black"/>
                </a:solidFill>
              </a:rPr>
              <a:t>Broad Bean Origin</a:t>
            </a:r>
          </a:p>
          <a:p>
            <a:pPr lvl="1"/>
            <a:r>
              <a:rPr lang="en-US" dirty="0">
                <a:solidFill>
                  <a:prstClr val="black"/>
                </a:solidFill>
              </a:rPr>
              <a:t>Text</a:t>
            </a:r>
          </a:p>
          <a:p>
            <a:pPr lvl="1"/>
            <a:r>
              <a:rPr lang="en-US" b="1" dirty="0">
                <a:solidFill>
                  <a:prstClr val="black"/>
                </a:solidFill>
              </a:rPr>
              <a:t>Venezuela</a:t>
            </a:r>
            <a:endParaRPr lang="en-US" b="1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6B3F3CB-F9E3-41C5-AA11-A1EF9B2E51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4737502"/>
              </p:ext>
            </p:extLst>
          </p:nvPr>
        </p:nvGraphicFramePr>
        <p:xfrm>
          <a:off x="4027961" y="707928"/>
          <a:ext cx="6977759" cy="5922189"/>
        </p:xfrm>
        <a:graphic>
          <a:graphicData uri="http://schemas.openxmlformats.org/drawingml/2006/table">
            <a:tbl>
              <a:tblPr bandRow="1">
                <a:tableStyleId>{7DF18680-E054-41AD-8BC1-D1AEF772440D}</a:tableStyleId>
              </a:tblPr>
              <a:tblGrid>
                <a:gridCol w="1581411">
                  <a:extLst>
                    <a:ext uri="{9D8B030D-6E8A-4147-A177-3AD203B41FA5}">
                      <a16:colId xmlns:a16="http://schemas.microsoft.com/office/drawing/2014/main" val="4118127826"/>
                    </a:ext>
                  </a:extLst>
                </a:gridCol>
                <a:gridCol w="511208">
                  <a:extLst>
                    <a:ext uri="{9D8B030D-6E8A-4147-A177-3AD203B41FA5}">
                      <a16:colId xmlns:a16="http://schemas.microsoft.com/office/drawing/2014/main" val="2229393130"/>
                    </a:ext>
                  </a:extLst>
                </a:gridCol>
                <a:gridCol w="314701">
                  <a:extLst>
                    <a:ext uri="{9D8B030D-6E8A-4147-A177-3AD203B41FA5}">
                      <a16:colId xmlns:a16="http://schemas.microsoft.com/office/drawing/2014/main" val="1757364490"/>
                    </a:ext>
                  </a:extLst>
                </a:gridCol>
                <a:gridCol w="482861">
                  <a:extLst>
                    <a:ext uri="{9D8B030D-6E8A-4147-A177-3AD203B41FA5}">
                      <a16:colId xmlns:a16="http://schemas.microsoft.com/office/drawing/2014/main" val="1176010254"/>
                    </a:ext>
                  </a:extLst>
                </a:gridCol>
                <a:gridCol w="349511">
                  <a:extLst>
                    <a:ext uri="{9D8B030D-6E8A-4147-A177-3AD203B41FA5}">
                      <a16:colId xmlns:a16="http://schemas.microsoft.com/office/drawing/2014/main" val="3349621319"/>
                    </a:ext>
                  </a:extLst>
                </a:gridCol>
                <a:gridCol w="387611">
                  <a:extLst>
                    <a:ext uri="{9D8B030D-6E8A-4147-A177-3AD203B41FA5}">
                      <a16:colId xmlns:a16="http://schemas.microsoft.com/office/drawing/2014/main" val="1592244049"/>
                    </a:ext>
                  </a:extLst>
                </a:gridCol>
                <a:gridCol w="514389">
                  <a:extLst>
                    <a:ext uri="{9D8B030D-6E8A-4147-A177-3AD203B41FA5}">
                      <a16:colId xmlns:a16="http://schemas.microsoft.com/office/drawing/2014/main" val="2141483131"/>
                    </a:ext>
                  </a:extLst>
                </a:gridCol>
                <a:gridCol w="560649">
                  <a:extLst>
                    <a:ext uri="{9D8B030D-6E8A-4147-A177-3AD203B41FA5}">
                      <a16:colId xmlns:a16="http://schemas.microsoft.com/office/drawing/2014/main" val="3730777483"/>
                    </a:ext>
                  </a:extLst>
                </a:gridCol>
                <a:gridCol w="536279">
                  <a:extLst>
                    <a:ext uri="{9D8B030D-6E8A-4147-A177-3AD203B41FA5}">
                      <a16:colId xmlns:a16="http://schemas.microsoft.com/office/drawing/2014/main" val="4140078971"/>
                    </a:ext>
                  </a:extLst>
                </a:gridCol>
                <a:gridCol w="580056">
                  <a:extLst>
                    <a:ext uri="{9D8B030D-6E8A-4147-A177-3AD203B41FA5}">
                      <a16:colId xmlns:a16="http://schemas.microsoft.com/office/drawing/2014/main" val="453703137"/>
                    </a:ext>
                  </a:extLst>
                </a:gridCol>
                <a:gridCol w="623834">
                  <a:extLst>
                    <a:ext uri="{9D8B030D-6E8A-4147-A177-3AD203B41FA5}">
                      <a16:colId xmlns:a16="http://schemas.microsoft.com/office/drawing/2014/main" val="999537410"/>
                    </a:ext>
                  </a:extLst>
                </a:gridCol>
                <a:gridCol w="535249">
                  <a:extLst>
                    <a:ext uri="{9D8B030D-6E8A-4147-A177-3AD203B41FA5}">
                      <a16:colId xmlns:a16="http://schemas.microsoft.com/office/drawing/2014/main" val="102862051"/>
                    </a:ext>
                  </a:extLst>
                </a:gridCol>
              </a:tblGrid>
              <a:tr h="316222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Average of Rating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Column Labels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extLst>
                  <a:ext uri="{0D108BD9-81ED-4DB2-BD59-A6C34878D82A}">
                    <a16:rowId xmlns:a16="http://schemas.microsoft.com/office/drawing/2014/main" val="871941313"/>
                  </a:ext>
                </a:extLst>
              </a:tr>
              <a:tr h="471886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Row Labels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Amazon mix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Beniano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Blend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Criollo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Criollo, Trinitario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Forastero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Forastero (Arriba)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Forastero (Nacional)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Forastero (Parazinho)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Trinitario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extLst>
                  <a:ext uri="{0D108BD9-81ED-4DB2-BD59-A6C34878D82A}">
                    <a16:rowId xmlns:a16="http://schemas.microsoft.com/office/drawing/2014/main" val="3141487346"/>
                  </a:ext>
                </a:extLst>
              </a:tr>
              <a:tr h="160557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Belize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4.00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extLst>
                  <a:ext uri="{0D108BD9-81ED-4DB2-BD59-A6C34878D82A}">
                    <a16:rowId xmlns:a16="http://schemas.microsoft.com/office/drawing/2014/main" val="2815868245"/>
                  </a:ext>
                </a:extLst>
              </a:tr>
              <a:tr h="160557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Bolivia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4.00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extLst>
                  <a:ext uri="{0D108BD9-81ED-4DB2-BD59-A6C34878D82A}">
                    <a16:rowId xmlns:a16="http://schemas.microsoft.com/office/drawing/2014/main" val="1859386692"/>
                  </a:ext>
                </a:extLst>
              </a:tr>
              <a:tr h="160557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Brazil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4.00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extLst>
                  <a:ext uri="{0D108BD9-81ED-4DB2-BD59-A6C34878D82A}">
                    <a16:rowId xmlns:a16="http://schemas.microsoft.com/office/drawing/2014/main" val="3841983265"/>
                  </a:ext>
                </a:extLst>
              </a:tr>
              <a:tr h="160557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Colombia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4.00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extLst>
                  <a:ext uri="{0D108BD9-81ED-4DB2-BD59-A6C34878D82A}">
                    <a16:rowId xmlns:a16="http://schemas.microsoft.com/office/drawing/2014/main" val="540244012"/>
                  </a:ext>
                </a:extLst>
              </a:tr>
              <a:tr h="160557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Costa Rica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4.00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extLst>
                  <a:ext uri="{0D108BD9-81ED-4DB2-BD59-A6C34878D82A}">
                    <a16:rowId xmlns:a16="http://schemas.microsoft.com/office/drawing/2014/main" val="3060918518"/>
                  </a:ext>
                </a:extLst>
              </a:tr>
              <a:tr h="160557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Dom. Rep., Madagascar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4.00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extLst>
                  <a:ext uri="{0D108BD9-81ED-4DB2-BD59-A6C34878D82A}">
                    <a16:rowId xmlns:a16="http://schemas.microsoft.com/office/drawing/2014/main" val="3310646605"/>
                  </a:ext>
                </a:extLst>
              </a:tr>
              <a:tr h="160557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Dominican Republic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extLst>
                  <a:ext uri="{0D108BD9-81ED-4DB2-BD59-A6C34878D82A}">
                    <a16:rowId xmlns:a16="http://schemas.microsoft.com/office/drawing/2014/main" val="48486813"/>
                  </a:ext>
                </a:extLst>
              </a:tr>
              <a:tr h="160557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Ecuador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4.00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4.00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4.00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4.00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extLst>
                  <a:ext uri="{0D108BD9-81ED-4DB2-BD59-A6C34878D82A}">
                    <a16:rowId xmlns:a16="http://schemas.microsoft.com/office/drawing/2014/main" val="2581951449"/>
                  </a:ext>
                </a:extLst>
              </a:tr>
              <a:tr h="160557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Ghana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4.00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extLst>
                  <a:ext uri="{0D108BD9-81ED-4DB2-BD59-A6C34878D82A}">
                    <a16:rowId xmlns:a16="http://schemas.microsoft.com/office/drawing/2014/main" val="3599114099"/>
                  </a:ext>
                </a:extLst>
              </a:tr>
              <a:tr h="160557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Gre., PNG, Haw., Haiti, Mad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4.00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extLst>
                  <a:ext uri="{0D108BD9-81ED-4DB2-BD59-A6C34878D82A}">
                    <a16:rowId xmlns:a16="http://schemas.microsoft.com/office/drawing/2014/main" val="2059853718"/>
                  </a:ext>
                </a:extLst>
              </a:tr>
              <a:tr h="160557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Guat., D.R., Peru, Mad., PNG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extLst>
                  <a:ext uri="{0D108BD9-81ED-4DB2-BD59-A6C34878D82A}">
                    <a16:rowId xmlns:a16="http://schemas.microsoft.com/office/drawing/2014/main" val="2689110235"/>
                  </a:ext>
                </a:extLst>
              </a:tr>
              <a:tr h="160557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Guatemala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4.00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extLst>
                  <a:ext uri="{0D108BD9-81ED-4DB2-BD59-A6C34878D82A}">
                    <a16:rowId xmlns:a16="http://schemas.microsoft.com/office/drawing/2014/main" val="1789547854"/>
                  </a:ext>
                </a:extLst>
              </a:tr>
              <a:tr h="160557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Haiti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extLst>
                  <a:ext uri="{0D108BD9-81ED-4DB2-BD59-A6C34878D82A}">
                    <a16:rowId xmlns:a16="http://schemas.microsoft.com/office/drawing/2014/main" val="4205728165"/>
                  </a:ext>
                </a:extLst>
              </a:tr>
              <a:tr h="160557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Indonesia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4.00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extLst>
                  <a:ext uri="{0D108BD9-81ED-4DB2-BD59-A6C34878D82A}">
                    <a16:rowId xmlns:a16="http://schemas.microsoft.com/office/drawing/2014/main" val="2794308642"/>
                  </a:ext>
                </a:extLst>
              </a:tr>
              <a:tr h="160557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Jamaica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4.00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extLst>
                  <a:ext uri="{0D108BD9-81ED-4DB2-BD59-A6C34878D82A}">
                    <a16:rowId xmlns:a16="http://schemas.microsoft.com/office/drawing/2014/main" val="987813029"/>
                  </a:ext>
                </a:extLst>
              </a:tr>
              <a:tr h="160557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Madagascar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4.00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4.00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4.00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extLst>
                  <a:ext uri="{0D108BD9-81ED-4DB2-BD59-A6C34878D82A}">
                    <a16:rowId xmlns:a16="http://schemas.microsoft.com/office/drawing/2014/main" val="3047789622"/>
                  </a:ext>
                </a:extLst>
              </a:tr>
              <a:tr h="160557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Mexico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4.00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extLst>
                  <a:ext uri="{0D108BD9-81ED-4DB2-BD59-A6C34878D82A}">
                    <a16:rowId xmlns:a16="http://schemas.microsoft.com/office/drawing/2014/main" val="425358237"/>
                  </a:ext>
                </a:extLst>
              </a:tr>
              <a:tr h="160557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Nicaragua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4.00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extLst>
                  <a:ext uri="{0D108BD9-81ED-4DB2-BD59-A6C34878D82A}">
                    <a16:rowId xmlns:a16="http://schemas.microsoft.com/office/drawing/2014/main" val="1642421193"/>
                  </a:ext>
                </a:extLst>
              </a:tr>
              <a:tr h="160557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Papua New Guinea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4.00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extLst>
                  <a:ext uri="{0D108BD9-81ED-4DB2-BD59-A6C34878D82A}">
                    <a16:rowId xmlns:a16="http://schemas.microsoft.com/office/drawing/2014/main" val="1242067479"/>
                  </a:ext>
                </a:extLst>
              </a:tr>
              <a:tr h="160557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Peru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4.00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4.00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4.00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extLst>
                  <a:ext uri="{0D108BD9-81ED-4DB2-BD59-A6C34878D82A}">
                    <a16:rowId xmlns:a16="http://schemas.microsoft.com/office/drawing/2014/main" val="2817686546"/>
                  </a:ext>
                </a:extLst>
              </a:tr>
              <a:tr h="160557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Peru, Dom. Rep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extLst>
                  <a:ext uri="{0D108BD9-81ED-4DB2-BD59-A6C34878D82A}">
                    <a16:rowId xmlns:a16="http://schemas.microsoft.com/office/drawing/2014/main" val="4047517192"/>
                  </a:ext>
                </a:extLst>
              </a:tr>
              <a:tr h="160557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Sao Tome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4.00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extLst>
                  <a:ext uri="{0D108BD9-81ED-4DB2-BD59-A6C34878D82A}">
                    <a16:rowId xmlns:a16="http://schemas.microsoft.com/office/drawing/2014/main" val="2219451608"/>
                  </a:ext>
                </a:extLst>
              </a:tr>
              <a:tr h="160557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Sao Tome &amp; Principe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4.00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extLst>
                  <a:ext uri="{0D108BD9-81ED-4DB2-BD59-A6C34878D82A}">
                    <a16:rowId xmlns:a16="http://schemas.microsoft.com/office/drawing/2014/main" val="2117642124"/>
                  </a:ext>
                </a:extLst>
              </a:tr>
              <a:tr h="160557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South America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4.00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extLst>
                  <a:ext uri="{0D108BD9-81ED-4DB2-BD59-A6C34878D82A}">
                    <a16:rowId xmlns:a16="http://schemas.microsoft.com/office/drawing/2014/main" val="1950050588"/>
                  </a:ext>
                </a:extLst>
              </a:tr>
              <a:tr h="160557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St. Lucia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4.00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extLst>
                  <a:ext uri="{0D108BD9-81ED-4DB2-BD59-A6C34878D82A}">
                    <a16:rowId xmlns:a16="http://schemas.microsoft.com/office/drawing/2014/main" val="2526416352"/>
                  </a:ext>
                </a:extLst>
              </a:tr>
              <a:tr h="160557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Tobago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4.00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extLst>
                  <a:ext uri="{0D108BD9-81ED-4DB2-BD59-A6C34878D82A}">
                    <a16:rowId xmlns:a16="http://schemas.microsoft.com/office/drawing/2014/main" val="27249509"/>
                  </a:ext>
                </a:extLst>
              </a:tr>
              <a:tr h="160557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Unknown 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4.33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extLst>
                  <a:ext uri="{0D108BD9-81ED-4DB2-BD59-A6C34878D82A}">
                    <a16:rowId xmlns:a16="http://schemas.microsoft.com/office/drawing/2014/main" val="1822078837"/>
                  </a:ext>
                </a:extLst>
              </a:tr>
              <a:tr h="160557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Ven, Bolivia, D.R.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4.00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extLst>
                  <a:ext uri="{0D108BD9-81ED-4DB2-BD59-A6C34878D82A}">
                    <a16:rowId xmlns:a16="http://schemas.microsoft.com/office/drawing/2014/main" val="1785953298"/>
                  </a:ext>
                </a:extLst>
              </a:tr>
              <a:tr h="160557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Venezuela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4.00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4.17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extLst>
                  <a:ext uri="{0D108BD9-81ED-4DB2-BD59-A6C34878D82A}">
                    <a16:rowId xmlns:a16="http://schemas.microsoft.com/office/drawing/2014/main" val="3085085171"/>
                  </a:ext>
                </a:extLst>
              </a:tr>
              <a:tr h="160557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Venezuela, Java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4.00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extLst>
                  <a:ext uri="{0D108BD9-81ED-4DB2-BD59-A6C34878D82A}">
                    <a16:rowId xmlns:a16="http://schemas.microsoft.com/office/drawing/2014/main" val="1489426957"/>
                  </a:ext>
                </a:extLst>
              </a:tr>
              <a:tr h="160557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Vietnam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 dirty="0">
                          <a:effectLst/>
                        </a:rPr>
                        <a:t>4.00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extLst>
                  <a:ext uri="{0D108BD9-81ED-4DB2-BD59-A6C34878D82A}">
                    <a16:rowId xmlns:a16="http://schemas.microsoft.com/office/drawing/2014/main" val="37390364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40243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AB43F-9E63-41A9-A53D-033BCCDF3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Derived Fields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DB77E5-A2E2-418B-8366-78A44ADD56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69353"/>
            <a:ext cx="1079578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Rating Description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A3940F-FF4C-4777-BF9B-72D132377A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471"/>
          <a:stretch/>
        </p:blipFill>
        <p:spPr>
          <a:xfrm>
            <a:off x="721532" y="2236766"/>
            <a:ext cx="10748933" cy="21538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452856D-B230-4D3B-AC47-74B651F4243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968" r="46065"/>
          <a:stretch/>
        </p:blipFill>
        <p:spPr>
          <a:xfrm>
            <a:off x="3568943" y="4492038"/>
            <a:ext cx="5054113" cy="2025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617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>
            <a:extLst>
              <a:ext uri="{FF2B5EF4-FFF2-40B4-BE49-F238E27FC236}">
                <a16:creationId xmlns:a16="http://schemas.microsoft.com/office/drawing/2014/main" id="{0337D4EA-02D9-4822-8E95-83EEAB878A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566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1BBF9E-A4FF-4B52-BCA4-4F1706662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517" y="3003966"/>
            <a:ext cx="10515600" cy="2852737"/>
          </a:xfrm>
        </p:spPr>
        <p:txBody>
          <a:bodyPr/>
          <a:lstStyle/>
          <a:p>
            <a:r>
              <a:rPr lang="en-US" dirty="0"/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1506860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02895-6A92-482E-93C1-0FB6402E4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725" y="306133"/>
            <a:ext cx="10515600" cy="1325563"/>
          </a:xfrm>
        </p:spPr>
        <p:txBody>
          <a:bodyPr/>
          <a:lstStyle/>
          <a:p>
            <a:r>
              <a:rPr lang="en-US" dirty="0"/>
              <a:t>Where is the Highest Rated Chocolate?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09AE5E-E7F5-4669-ADD0-532326FFF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663" y="1412675"/>
            <a:ext cx="10515600" cy="4351338"/>
          </a:xfrm>
        </p:spPr>
        <p:txBody>
          <a:bodyPr/>
          <a:lstStyle/>
          <a:p>
            <a:r>
              <a:rPr lang="en-US" dirty="0"/>
              <a:t>Amedei company in Italy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26E5F6-799C-47B5-9354-F26355950B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37" t="10067"/>
          <a:stretch/>
        </p:blipFill>
        <p:spPr>
          <a:xfrm>
            <a:off x="916745" y="2734795"/>
            <a:ext cx="7967004" cy="3890811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3A3DCC5-9ECB-4A63-B101-255B31F58C63}"/>
              </a:ext>
            </a:extLst>
          </p:cNvPr>
          <p:cNvCxnSpPr>
            <a:cxnSpLocks/>
          </p:cNvCxnSpPr>
          <p:nvPr/>
        </p:nvCxnSpPr>
        <p:spPr>
          <a:xfrm flipH="1" flipV="1">
            <a:off x="5716055" y="5013759"/>
            <a:ext cx="2250835" cy="46423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1AF87027-89F1-4DC6-AA29-CB18E2D4D44D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3" t="21891" r="24131" b="71625"/>
          <a:stretch/>
        </p:blipFill>
        <p:spPr bwMode="auto">
          <a:xfrm>
            <a:off x="221226" y="1887795"/>
            <a:ext cx="11611154" cy="8027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91AE5E2-1248-466F-8E00-4E701D4F8961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2647" y="2828040"/>
            <a:ext cx="2390676" cy="3686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7954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7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37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7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37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7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37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E86645-0BB6-4882-AF0E-496286836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4055"/>
            <a:ext cx="10515600" cy="1108124"/>
          </a:xfrm>
        </p:spPr>
        <p:txBody>
          <a:bodyPr>
            <a:normAutofit/>
          </a:bodyPr>
          <a:lstStyle/>
          <a:p>
            <a:r>
              <a:rPr lang="en-US" dirty="0"/>
              <a:t>What Factors Contribute to the Tastiest Chocolate?</a:t>
            </a:r>
          </a:p>
        </p:txBody>
      </p:sp>
      <p:pic>
        <p:nvPicPr>
          <p:cNvPr id="5" name="Picture 4" descr="Official Flavors of Cacao Dataset - Excel">
            <a:extLst>
              <a:ext uri="{FF2B5EF4-FFF2-40B4-BE49-F238E27FC236}">
                <a16:creationId xmlns:a16="http://schemas.microsoft.com/office/drawing/2014/main" id="{94B9AF90-DA3C-481B-BD78-E87A1534564D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40" r="29327" b="22424"/>
          <a:stretch/>
        </p:blipFill>
        <p:spPr bwMode="auto">
          <a:xfrm>
            <a:off x="838200" y="2534298"/>
            <a:ext cx="10524973" cy="354506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1766549-7628-4CF2-86D9-EAFCCF65CC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dirty="0"/>
              <a:t>Cocoa Percent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749E7FC1-F803-4821-B698-7B9A31516622}"/>
              </a:ext>
            </a:extLst>
          </p:cNvPr>
          <p:cNvSpPr/>
          <p:nvPr/>
        </p:nvSpPr>
        <p:spPr>
          <a:xfrm>
            <a:off x="6175719" y="3010487"/>
            <a:ext cx="452509" cy="309936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AE01846-9763-45C0-B953-EA87242D8919}"/>
              </a:ext>
            </a:extLst>
          </p:cNvPr>
          <p:cNvSpPr/>
          <p:nvPr/>
        </p:nvSpPr>
        <p:spPr>
          <a:xfrm>
            <a:off x="7889633" y="3008139"/>
            <a:ext cx="452509" cy="3099362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3536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7AF7AE-7C5C-4BDB-A30E-3AC0495F4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Factors Contribute to the Tastiest Chocolate?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92DA01-0D86-4E9D-83CB-1D710E167E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Type of Bean</a:t>
            </a:r>
          </a:p>
        </p:txBody>
      </p:sp>
      <p:pic>
        <p:nvPicPr>
          <p:cNvPr id="5" name="Picture 4" descr="Official Flavors of Cacao Dataset - Excel">
            <a:extLst>
              <a:ext uri="{FF2B5EF4-FFF2-40B4-BE49-F238E27FC236}">
                <a16:creationId xmlns:a16="http://schemas.microsoft.com/office/drawing/2014/main" id="{58D39A81-2305-431B-BD23-CA0E8E85B6B6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54" r="27905" b="10697"/>
          <a:stretch/>
        </p:blipFill>
        <p:spPr bwMode="auto">
          <a:xfrm>
            <a:off x="1341028" y="2391507"/>
            <a:ext cx="9509944" cy="41013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2BBDFCB-892A-412F-BAB0-156655A994DA}"/>
              </a:ext>
            </a:extLst>
          </p:cNvPr>
          <p:cNvCxnSpPr/>
          <p:nvPr/>
        </p:nvCxnSpPr>
        <p:spPr>
          <a:xfrm>
            <a:off x="840548" y="5725551"/>
            <a:ext cx="50282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ECD9A06-2E42-40CA-A7B4-118EF842A7F6}"/>
              </a:ext>
            </a:extLst>
          </p:cNvPr>
          <p:cNvCxnSpPr/>
          <p:nvPr/>
        </p:nvCxnSpPr>
        <p:spPr>
          <a:xfrm>
            <a:off x="849920" y="4021015"/>
            <a:ext cx="50282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A83CDB5-9304-45B8-98AF-C7E9AD847D04}"/>
              </a:ext>
            </a:extLst>
          </p:cNvPr>
          <p:cNvCxnSpPr/>
          <p:nvPr/>
        </p:nvCxnSpPr>
        <p:spPr>
          <a:xfrm>
            <a:off x="849920" y="3807653"/>
            <a:ext cx="50282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BBF9912-A6AE-403F-944A-4ADB67F0A8F0}"/>
              </a:ext>
            </a:extLst>
          </p:cNvPr>
          <p:cNvCxnSpPr/>
          <p:nvPr/>
        </p:nvCxnSpPr>
        <p:spPr>
          <a:xfrm>
            <a:off x="847572" y="4750199"/>
            <a:ext cx="50282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62910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63BA8C-869D-41FD-A244-50440531F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D67C5F-1481-4554-A745-14AC02DF18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Fix the Specific Bean Origin or Bar Name</a:t>
            </a:r>
          </a:p>
          <a:p>
            <a:pPr lvl="1"/>
            <a:r>
              <a:rPr lang="en-US" dirty="0"/>
              <a:t>Names of chocolate bars</a:t>
            </a:r>
          </a:p>
          <a:p>
            <a:pPr lvl="1"/>
            <a:r>
              <a:rPr lang="en-US" dirty="0"/>
              <a:t>Impacts on ratings</a:t>
            </a:r>
          </a:p>
          <a:p>
            <a:r>
              <a:rPr lang="en-US" dirty="0"/>
              <a:t>Reviewers</a:t>
            </a:r>
          </a:p>
          <a:p>
            <a:pPr lvl="1"/>
            <a:r>
              <a:rPr lang="en-US" dirty="0"/>
              <a:t>Same people?</a:t>
            </a:r>
          </a:p>
          <a:p>
            <a:pPr lvl="1"/>
            <a:r>
              <a:rPr lang="en-US" dirty="0"/>
              <a:t>Why significant drop in 2017?</a:t>
            </a:r>
          </a:p>
        </p:txBody>
      </p:sp>
    </p:spTree>
    <p:extLst>
      <p:ext uri="{BB962C8B-B14F-4D97-AF65-F5344CB8AC3E}">
        <p14:creationId xmlns:p14="http://schemas.microsoft.com/office/powerpoint/2010/main" val="720226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B558F58E-93BA-44A3-BCDA-585AFF2E4F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itle 30">
            <a:extLst>
              <a:ext uri="{FF2B5EF4-FFF2-40B4-BE49-F238E27FC236}">
                <a16:creationId xmlns:a16="http://schemas.microsoft.com/office/drawing/2014/main" id="{1D542C7D-9F39-4331-8825-19825E7888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816" y="2578246"/>
            <a:ext cx="5257803" cy="18705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6000" dirty="0"/>
              <a:t>Questions or Comments?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BCD0BBC1-A7D4-445D-98AC-95A6A45D8E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1148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Content Placeholder 4">
            <a:extLst>
              <a:ext uri="{FF2B5EF4-FFF2-40B4-BE49-F238E27FC236}">
                <a16:creationId xmlns:a16="http://schemas.microsoft.com/office/drawing/2014/main" id="{5A33A85C-C560-428A-8186-6B8B43B805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4000" r="24500"/>
          <a:stretch/>
        </p:blipFill>
        <p:spPr>
          <a:xfrm>
            <a:off x="5153471" y="10"/>
            <a:ext cx="7024461" cy="6857990"/>
          </a:xfrm>
          <a:custGeom>
            <a:avLst/>
            <a:gdLst>
              <a:gd name="connsiteX0" fmla="*/ 45571 w 6278877"/>
              <a:gd name="connsiteY0" fmla="*/ 0 h 6858000"/>
              <a:gd name="connsiteX1" fmla="*/ 6278877 w 6278877"/>
              <a:gd name="connsiteY1" fmla="*/ 0 h 6858000"/>
              <a:gd name="connsiteX2" fmla="*/ 6278877 w 6278877"/>
              <a:gd name="connsiteY2" fmla="*/ 6858000 h 6858000"/>
              <a:gd name="connsiteX3" fmla="*/ 3292307 w 6278877"/>
              <a:gd name="connsiteY3" fmla="*/ 6858000 h 6858000"/>
              <a:gd name="connsiteX4" fmla="*/ 3181525 w 6278877"/>
              <a:gd name="connsiteY4" fmla="*/ 6786980 h 6858000"/>
              <a:gd name="connsiteX5" fmla="*/ 0 w 6278877"/>
              <a:gd name="connsiteY5" fmla="*/ 803252 h 6858000"/>
              <a:gd name="connsiteX6" fmla="*/ 37255 w 6278877"/>
              <a:gd name="connsiteY6" fmla="*/ 654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78877" h="6858000">
                <a:moveTo>
                  <a:pt x="45571" y="0"/>
                </a:moveTo>
                <a:lnTo>
                  <a:pt x="6278877" y="0"/>
                </a:lnTo>
                <a:lnTo>
                  <a:pt x="6278877" y="6858000"/>
                </a:lnTo>
                <a:lnTo>
                  <a:pt x="3292307" y="6858000"/>
                </a:lnTo>
                <a:lnTo>
                  <a:pt x="3181525" y="6786980"/>
                </a:lnTo>
                <a:cubicBezTo>
                  <a:pt x="1262020" y="5490189"/>
                  <a:pt x="0" y="3294101"/>
                  <a:pt x="0" y="803252"/>
                </a:cubicBezTo>
                <a:cubicBezTo>
                  <a:pt x="0" y="554167"/>
                  <a:pt x="12619" y="308030"/>
                  <a:pt x="37255" y="65445"/>
                </a:cubicBezTo>
                <a:close/>
              </a:path>
            </a:pathLst>
          </a:custGeom>
          <a:blipFill dpi="0" rotWithShape="1">
            <a:blip r:embed="rId4">
              <a:extLs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rcRect/>
            <a:stretch>
              <a:fillRect l="6000" r="6000"/>
            </a:stretch>
          </a:blipFill>
          <a:ln>
            <a:solidFill>
              <a:schemeClr val="tx1"/>
            </a:solidFill>
          </a:ln>
        </p:spPr>
      </p:pic>
      <p:sp>
        <p:nvSpPr>
          <p:cNvPr id="44" name="Title 30">
            <a:extLst>
              <a:ext uri="{FF2B5EF4-FFF2-40B4-BE49-F238E27FC236}">
                <a16:creationId xmlns:a16="http://schemas.microsoft.com/office/drawing/2014/main" id="{72127CDA-6566-465F-8FC3-2C1C6B1880C9}"/>
              </a:ext>
            </a:extLst>
          </p:cNvPr>
          <p:cNvSpPr txBox="1">
            <a:spLocks/>
          </p:cNvSpPr>
          <p:nvPr/>
        </p:nvSpPr>
        <p:spPr>
          <a:xfrm>
            <a:off x="807720" y="4426921"/>
            <a:ext cx="5257803" cy="18705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Aparajita" panose="02020603050405020304" pitchFamily="18" charset="0"/>
                <a:ea typeface="+mj-ea"/>
                <a:cs typeface="Aparajita" panose="02020603050405020304" pitchFamily="18" charset="0"/>
              </a:defRPr>
            </a:lvl1pPr>
          </a:lstStyle>
          <a:p>
            <a:r>
              <a:rPr lang="en-US" sz="3600" dirty="0"/>
              <a:t>Thank you for your time!</a:t>
            </a:r>
          </a:p>
        </p:txBody>
      </p:sp>
    </p:spTree>
    <p:extLst>
      <p:ext uri="{BB962C8B-B14F-4D97-AF65-F5344CB8AC3E}">
        <p14:creationId xmlns:p14="http://schemas.microsoft.com/office/powerpoint/2010/main" val="10316688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357DAB-83F6-41C9-895B-323399FEF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Reviews of Chocolate Flavors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0743D5-B5C1-4142-BD8D-B8748D23BA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067843" cy="4351338"/>
          </a:xfrm>
        </p:spPr>
        <p:txBody>
          <a:bodyPr/>
          <a:lstStyle/>
          <a:p>
            <a:r>
              <a:rPr lang="en-US" dirty="0"/>
              <a:t>Which country sells the best tasting chocolate?</a:t>
            </a:r>
          </a:p>
          <a:p>
            <a:r>
              <a:rPr lang="en-US" dirty="0"/>
              <a:t>What makes chocolate tasty?</a:t>
            </a:r>
          </a:p>
          <a:p>
            <a:pPr>
              <a:lnSpc>
                <a:spcPct val="150000"/>
              </a:lnSpc>
            </a:pPr>
            <a:r>
              <a:rPr lang="en-US" dirty="0"/>
              <a:t>10 Fields investigated</a:t>
            </a:r>
          </a:p>
          <a:p>
            <a:pPr lvl="1"/>
            <a:r>
              <a:rPr lang="en-US" dirty="0"/>
              <a:t>Company (Maker-if known)</a:t>
            </a:r>
          </a:p>
          <a:p>
            <a:pPr lvl="1"/>
            <a:r>
              <a:rPr lang="en-US" dirty="0"/>
              <a:t>Specific Bean Origin or Bar Name</a:t>
            </a:r>
          </a:p>
          <a:p>
            <a:pPr lvl="1"/>
            <a:r>
              <a:rPr lang="en-US" dirty="0"/>
              <a:t>REF</a:t>
            </a:r>
          </a:p>
          <a:p>
            <a:pPr lvl="1"/>
            <a:r>
              <a:rPr lang="en-US" dirty="0"/>
              <a:t>Review Date</a:t>
            </a:r>
          </a:p>
          <a:p>
            <a:pPr lvl="1"/>
            <a:r>
              <a:rPr lang="en-US" dirty="0"/>
              <a:t>Cocoa Percent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BE8ADC1-ED27-4652-B7DD-686C86061C1F}"/>
              </a:ext>
            </a:extLst>
          </p:cNvPr>
          <p:cNvSpPr txBox="1">
            <a:spLocks/>
          </p:cNvSpPr>
          <p:nvPr/>
        </p:nvSpPr>
        <p:spPr>
          <a:xfrm>
            <a:off x="5922498" y="1823277"/>
            <a:ext cx="545709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parajita" panose="020B0502040204020203" pitchFamily="18" charset="0"/>
                <a:ea typeface="+mn-ea"/>
                <a:cs typeface="Aparajita" panose="020B0502040204020203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parajita" panose="020B0502040204020203" pitchFamily="18" charset="0"/>
                <a:ea typeface="+mn-ea"/>
                <a:cs typeface="Aparajita" panose="020B0502040204020203" pitchFamily="18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parajita" panose="020B0502040204020203" pitchFamily="18" charset="0"/>
                <a:ea typeface="+mn-ea"/>
                <a:cs typeface="Aparajita" panose="020B0502040204020203" pitchFamily="18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parajita" panose="020B0502040204020203" pitchFamily="18" charset="0"/>
                <a:ea typeface="+mn-ea"/>
                <a:cs typeface="Aparajita" panose="020B0502040204020203" pitchFamily="18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parajita" panose="020B0502040204020203" pitchFamily="18" charset="0"/>
                <a:ea typeface="+mn-ea"/>
                <a:cs typeface="Aparajita" panose="020B0502040204020203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9A5F22-947E-41C5-86E2-D44E52E96542}"/>
              </a:ext>
            </a:extLst>
          </p:cNvPr>
          <p:cNvSpPr txBox="1"/>
          <p:nvPr/>
        </p:nvSpPr>
        <p:spPr>
          <a:xfrm>
            <a:off x="5922498" y="3384332"/>
            <a:ext cx="426842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latin typeface="Aparajita" panose="02020603050405020304" pitchFamily="18" charset="0"/>
              <a:cs typeface="Aparajita" panose="02020603050405020304" pitchFamily="18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parajita" panose="02020603050405020304" pitchFamily="18" charset="0"/>
                <a:cs typeface="Aparajita" panose="02020603050405020304" pitchFamily="18" charset="0"/>
              </a:rPr>
              <a:t>Company Location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parajita" panose="02020603050405020304" pitchFamily="18" charset="0"/>
                <a:cs typeface="Aparajita" panose="02020603050405020304" pitchFamily="18" charset="0"/>
              </a:rPr>
              <a:t>Rating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parajita" panose="02020603050405020304" pitchFamily="18" charset="0"/>
                <a:cs typeface="Aparajita" panose="02020603050405020304" pitchFamily="18" charset="0"/>
              </a:rPr>
              <a:t>Bean Type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parajita" panose="02020603050405020304" pitchFamily="18" charset="0"/>
                <a:cs typeface="Aparajita" panose="02020603050405020304" pitchFamily="18" charset="0"/>
              </a:rPr>
              <a:t>Broad Bean Origin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parajita" panose="02020603050405020304" pitchFamily="18" charset="0"/>
                <a:cs typeface="Aparajita" panose="02020603050405020304" pitchFamily="18" charset="0"/>
              </a:rPr>
              <a:t>Rating Description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800" dirty="0">
              <a:latin typeface="Aparajita" panose="02020603050405020304" pitchFamily="18" charset="0"/>
              <a:cs typeface="Aparajita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7092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6CFCE4-B457-4084-8170-A2D8A01F5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6990"/>
            <a:ext cx="10515600" cy="1325563"/>
          </a:xfrm>
        </p:spPr>
        <p:txBody>
          <a:bodyPr/>
          <a:lstStyle/>
          <a:p>
            <a:r>
              <a:rPr lang="en-US" dirty="0"/>
              <a:t>My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40E0DD-6E41-457F-92E4-30A9CE1FBC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67829"/>
            <a:ext cx="10515600" cy="4351338"/>
          </a:xfrm>
        </p:spPr>
        <p:txBody>
          <a:bodyPr/>
          <a:lstStyle/>
          <a:p>
            <a:r>
              <a:rPr lang="en-US" dirty="0"/>
              <a:t>Flavors of Cacao dataset from Kaggle.com</a:t>
            </a:r>
          </a:p>
          <a:p>
            <a:r>
              <a:rPr lang="en-US" dirty="0"/>
              <a:t>Originally from Flavors of Cacao database</a:t>
            </a:r>
          </a:p>
          <a:p>
            <a:r>
              <a:rPr lang="en-US" dirty="0"/>
              <a:t>Compressed CSV file</a:t>
            </a:r>
          </a:p>
          <a:p>
            <a:pPr lvl="2"/>
            <a:r>
              <a:rPr lang="en-US" dirty="0"/>
              <a:t>30 kB</a:t>
            </a:r>
          </a:p>
          <a:p>
            <a:pPr lvl="1"/>
            <a:r>
              <a:rPr lang="en-US" dirty="0"/>
              <a:t> 125 kB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A67EF7-D1A5-4BDB-BFA3-F00ED2DF3F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8751" y="2349972"/>
            <a:ext cx="3288467" cy="2158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9289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76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69993-184B-42A4-AEDD-247C0C545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683228"/>
            <a:ext cx="10515600" cy="2852737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Cleaning the Data</a:t>
            </a:r>
          </a:p>
        </p:txBody>
      </p:sp>
    </p:spTree>
    <p:extLst>
      <p:ext uri="{BB962C8B-B14F-4D97-AF65-F5344CB8AC3E}">
        <p14:creationId xmlns:p14="http://schemas.microsoft.com/office/powerpoint/2010/main" val="20059068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B5C93-BC41-479B-A065-7E73835A7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Cleaning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D08BB5-0B39-4E14-A7F0-1E70B8A939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94226"/>
            <a:ext cx="10515600" cy="4351338"/>
          </a:xfrm>
        </p:spPr>
        <p:txBody>
          <a:bodyPr/>
          <a:lstStyle/>
          <a:p>
            <a:r>
              <a:rPr lang="en-US" dirty="0"/>
              <a:t>Simple formatting</a:t>
            </a:r>
          </a:p>
          <a:p>
            <a:pPr lvl="1"/>
            <a:r>
              <a:rPr lang="en-US" dirty="0"/>
              <a:t>Fixing spaces</a:t>
            </a:r>
          </a:p>
          <a:p>
            <a:pPr>
              <a:lnSpc>
                <a:spcPct val="150000"/>
              </a:lnSpc>
            </a:pPr>
            <a:r>
              <a:rPr lang="en-US" dirty="0"/>
              <a:t>Â’s everywhere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164985-76CD-4B6F-93DE-D10887942D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2685" y="1694512"/>
            <a:ext cx="7470273" cy="429062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5410736-C509-4C4C-8345-A8ECFB9DCA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6039598"/>
              </p:ext>
            </p:extLst>
          </p:nvPr>
        </p:nvGraphicFramePr>
        <p:xfrm>
          <a:off x="1159865" y="3659966"/>
          <a:ext cx="9450229" cy="1845791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621737">
                  <a:extLst>
                    <a:ext uri="{9D8B030D-6E8A-4147-A177-3AD203B41FA5}">
                      <a16:colId xmlns:a16="http://schemas.microsoft.com/office/drawing/2014/main" val="1654722852"/>
                    </a:ext>
                  </a:extLst>
                </a:gridCol>
                <a:gridCol w="1837493">
                  <a:extLst>
                    <a:ext uri="{9D8B030D-6E8A-4147-A177-3AD203B41FA5}">
                      <a16:colId xmlns:a16="http://schemas.microsoft.com/office/drawing/2014/main" val="3105714046"/>
                    </a:ext>
                  </a:extLst>
                </a:gridCol>
                <a:gridCol w="395103">
                  <a:extLst>
                    <a:ext uri="{9D8B030D-6E8A-4147-A177-3AD203B41FA5}">
                      <a16:colId xmlns:a16="http://schemas.microsoft.com/office/drawing/2014/main" val="1416477162"/>
                    </a:ext>
                  </a:extLst>
                </a:gridCol>
                <a:gridCol w="929654">
                  <a:extLst>
                    <a:ext uri="{9D8B030D-6E8A-4147-A177-3AD203B41FA5}">
                      <a16:colId xmlns:a16="http://schemas.microsoft.com/office/drawing/2014/main" val="3220860131"/>
                    </a:ext>
                  </a:extLst>
                </a:gridCol>
                <a:gridCol w="1022619">
                  <a:extLst>
                    <a:ext uri="{9D8B030D-6E8A-4147-A177-3AD203B41FA5}">
                      <a16:colId xmlns:a16="http://schemas.microsoft.com/office/drawing/2014/main" val="3552376008"/>
                    </a:ext>
                  </a:extLst>
                </a:gridCol>
                <a:gridCol w="1054240">
                  <a:extLst>
                    <a:ext uri="{9D8B030D-6E8A-4147-A177-3AD203B41FA5}">
                      <a16:colId xmlns:a16="http://schemas.microsoft.com/office/drawing/2014/main" val="3781122580"/>
                    </a:ext>
                  </a:extLst>
                </a:gridCol>
                <a:gridCol w="546172">
                  <a:extLst>
                    <a:ext uri="{9D8B030D-6E8A-4147-A177-3AD203B41FA5}">
                      <a16:colId xmlns:a16="http://schemas.microsoft.com/office/drawing/2014/main" val="525606813"/>
                    </a:ext>
                  </a:extLst>
                </a:gridCol>
                <a:gridCol w="992596">
                  <a:extLst>
                    <a:ext uri="{9D8B030D-6E8A-4147-A177-3AD203B41FA5}">
                      <a16:colId xmlns:a16="http://schemas.microsoft.com/office/drawing/2014/main" val="615128045"/>
                    </a:ext>
                  </a:extLst>
                </a:gridCol>
                <a:gridCol w="1050615">
                  <a:extLst>
                    <a:ext uri="{9D8B030D-6E8A-4147-A177-3AD203B41FA5}">
                      <a16:colId xmlns:a16="http://schemas.microsoft.com/office/drawing/2014/main" val="1536787922"/>
                    </a:ext>
                  </a:extLst>
                </a:gridCol>
              </a:tblGrid>
              <a:tr h="411937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u="none" strike="noStrike" dirty="0">
                          <a:effectLst/>
                        </a:rPr>
                        <a:t>Company</a:t>
                      </a:r>
                      <a:r>
                        <a:rPr lang="en-US" sz="1300" b="1" dirty="0">
                          <a:highlight>
                            <a:srgbClr val="FFFF00"/>
                          </a:highlight>
                        </a:rPr>
                        <a:t>Â</a:t>
                      </a:r>
                      <a:r>
                        <a:rPr lang="en-US" sz="1300" b="1" dirty="0"/>
                        <a:t> (Maker-if known)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5" marR="7125" marT="71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u="none" strike="noStrike" dirty="0">
                          <a:effectLst/>
                        </a:rPr>
                        <a:t>Specific Bean Origin or Bar Name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5" marR="7125" marT="71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u="none" strike="noStrike" dirty="0">
                          <a:effectLst/>
                        </a:rPr>
                        <a:t>REF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5" marR="7125" marT="71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u="none" strike="noStrike" dirty="0">
                          <a:effectLst/>
                        </a:rPr>
                        <a:t>Review Date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5" marR="7125" marT="71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u="none" strike="noStrike" dirty="0">
                          <a:effectLst/>
                        </a:rPr>
                        <a:t>Cocoa Percent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5" marR="7125" marT="71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u="none" strike="noStrike" dirty="0">
                          <a:effectLst/>
                        </a:rPr>
                        <a:t>Company Location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5" marR="7125" marT="71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u="none" strike="noStrike" dirty="0">
                          <a:effectLst/>
                        </a:rPr>
                        <a:t>Rating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5" marR="7125" marT="71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u="none" strike="noStrike" dirty="0">
                          <a:effectLst/>
                        </a:rPr>
                        <a:t>Bean Type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5" marR="7125" marT="71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u="none" strike="noStrike" dirty="0">
                          <a:effectLst/>
                        </a:rPr>
                        <a:t>Broad Bean Origin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5" marR="7125" marT="7125" marB="0" anchor="b"/>
                </a:tc>
                <a:extLst>
                  <a:ext uri="{0D108BD9-81ED-4DB2-BD59-A6C34878D82A}">
                    <a16:rowId xmlns:a16="http://schemas.microsoft.com/office/drawing/2014/main" val="1102637645"/>
                  </a:ext>
                </a:extLst>
              </a:tr>
              <a:tr h="411937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effectLst/>
                        </a:rPr>
                        <a:t>Askinosie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5" marR="7125" marT="71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effectLst/>
                        </a:rPr>
                        <a:t>San Jose del Tambo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5" marR="7125" marT="71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effectLst/>
                        </a:rPr>
                        <a:t>175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5" marR="7125" marT="71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 dirty="0">
                          <a:effectLst/>
                        </a:rPr>
                        <a:t>2007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5" marR="7125" marT="71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effectLst/>
                        </a:rPr>
                        <a:t>0.7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5" marR="7125" marT="71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U.S.A.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5" marR="7125" marT="71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effectLst/>
                        </a:rPr>
                        <a:t>3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5" marR="7125" marT="71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Forastero (Arriba)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5" marR="7125" marT="71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Ecuador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5" marR="7125" marT="7125" marB="0" anchor="b"/>
                </a:tc>
                <a:extLst>
                  <a:ext uri="{0D108BD9-81ED-4DB2-BD59-A6C34878D82A}">
                    <a16:rowId xmlns:a16="http://schemas.microsoft.com/office/drawing/2014/main" val="51316109"/>
                  </a:ext>
                </a:extLst>
              </a:tr>
              <a:tr h="30499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effectLst/>
                        </a:rPr>
                        <a:t>Bahen &amp; Co.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5" marR="7125" marT="71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effectLst/>
                        </a:rPr>
                        <a:t>Houseblend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5" marR="7125" marT="71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effectLst/>
                        </a:rPr>
                        <a:t>1474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5" marR="7125" marT="71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effectLst/>
                        </a:rPr>
                        <a:t>2015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5" marR="7125" marT="71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effectLst/>
                        </a:rPr>
                        <a:t>0.8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5" marR="7125" marT="71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Australia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5" marR="7125" marT="71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effectLst/>
                        </a:rPr>
                        <a:t>3.25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5" marR="7125" marT="71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Â </a:t>
                      </a:r>
                      <a:endParaRPr lang="en-US" sz="1300" b="0" i="0" u="none" strike="noStrike" dirty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125" marR="7125" marT="71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Â </a:t>
                      </a:r>
                      <a:endParaRPr lang="en-US" sz="1300" b="0" i="0" u="none" strike="noStrike" dirty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125" marR="7125" marT="7125" marB="0" anchor="b"/>
                </a:tc>
                <a:extLst>
                  <a:ext uri="{0D108BD9-81ED-4DB2-BD59-A6C34878D82A}">
                    <a16:rowId xmlns:a16="http://schemas.microsoft.com/office/drawing/2014/main" val="625670620"/>
                  </a:ext>
                </a:extLst>
              </a:tr>
              <a:tr h="411937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effectLst/>
                        </a:rPr>
                        <a:t>Bahen &amp; Co.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5" marR="7125" marT="71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effectLst/>
                        </a:rPr>
                        <a:t>Papua New Guinea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5" marR="7125" marT="71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effectLst/>
                        </a:rPr>
                        <a:t>1474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5" marR="7125" marT="71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effectLst/>
                        </a:rPr>
                        <a:t>2015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5" marR="7125" marT="71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effectLst/>
                        </a:rPr>
                        <a:t>0.7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5" marR="7125" marT="71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Australia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5" marR="7125" marT="71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effectLst/>
                        </a:rPr>
                        <a:t>3.5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5" marR="7125" marT="71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Â </a:t>
                      </a:r>
                      <a:endParaRPr lang="en-US" sz="1300" b="0" i="0" u="none" strike="noStrike" dirty="0">
                        <a:solidFill>
                          <a:srgbClr val="FF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125" marR="7125" marT="71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effectLst/>
                        </a:rPr>
                        <a:t>Papua New Guinea</a:t>
                      </a:r>
                      <a:endParaRPr lang="en-US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5" marR="7125" marT="7125" marB="0" anchor="b"/>
                </a:tc>
                <a:extLst>
                  <a:ext uri="{0D108BD9-81ED-4DB2-BD59-A6C34878D82A}">
                    <a16:rowId xmlns:a16="http://schemas.microsoft.com/office/drawing/2014/main" val="2623361213"/>
                  </a:ext>
                </a:extLst>
              </a:tr>
              <a:tr h="30499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effectLst/>
                        </a:rPr>
                        <a:t>Bahen &amp; Co.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5" marR="7125" marT="71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effectLst/>
                        </a:rPr>
                        <a:t>Sambirano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5" marR="7125" marT="71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effectLst/>
                        </a:rPr>
                        <a:t>995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5" marR="7125" marT="71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effectLst/>
                        </a:rPr>
                        <a:t>2012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5" marR="7125" marT="71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effectLst/>
                        </a:rPr>
                        <a:t>0.7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5" marR="7125" marT="71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Australia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5" marR="7125" marT="71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effectLst/>
                        </a:rPr>
                        <a:t>3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5" marR="7125" marT="71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effectLst/>
                        </a:rPr>
                        <a:t>Trinitario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5" marR="7125" marT="71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effectLst/>
                        </a:rPr>
                        <a:t>Madagascar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5" marR="7125" marT="7125" marB="0" anchor="b"/>
                </a:tc>
                <a:extLst>
                  <a:ext uri="{0D108BD9-81ED-4DB2-BD59-A6C34878D82A}">
                    <a16:rowId xmlns:a16="http://schemas.microsoft.com/office/drawing/2014/main" val="420689056"/>
                  </a:ext>
                </a:extLst>
              </a:tr>
            </a:tbl>
          </a:graphicData>
        </a:graphic>
      </p:graphicFrame>
      <p:pic>
        <p:nvPicPr>
          <p:cNvPr id="6" name="Picture 5" descr="Find and Replace">
            <a:extLst>
              <a:ext uri="{FF2B5EF4-FFF2-40B4-BE49-F238E27FC236}">
                <a16:creationId xmlns:a16="http://schemas.microsoft.com/office/drawing/2014/main" id="{5CE1AAF3-C66F-4135-AA28-E062F1FD4BB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650" y="2238182"/>
            <a:ext cx="3224148" cy="1801876"/>
          </a:xfrm>
          <a:prstGeom prst="rect">
            <a:avLst/>
          </a:prstGeom>
        </p:spPr>
      </p:pic>
      <p:pic>
        <p:nvPicPr>
          <p:cNvPr id="7" name="Picture 6" descr="Microsoft Excel">
            <a:extLst>
              <a:ext uri="{FF2B5EF4-FFF2-40B4-BE49-F238E27FC236}">
                <a16:creationId xmlns:a16="http://schemas.microsoft.com/office/drawing/2014/main" id="{3631DE58-4D9A-4853-9610-94E977DE1A88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926" y="3185030"/>
            <a:ext cx="2538696" cy="1136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1551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58712-8A7C-472A-B9A4-FBD43C757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521" y="365125"/>
            <a:ext cx="10515600" cy="1325563"/>
          </a:xfrm>
        </p:spPr>
        <p:txBody>
          <a:bodyPr/>
          <a:lstStyle/>
          <a:p>
            <a:r>
              <a:rPr lang="en-US" dirty="0"/>
              <a:t>Cleaning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269D6F-58C2-489F-A80B-E7E63375A3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249" y="1825625"/>
            <a:ext cx="10515600" cy="4351338"/>
          </a:xfrm>
        </p:spPr>
        <p:txBody>
          <a:bodyPr/>
          <a:lstStyle/>
          <a:p>
            <a:r>
              <a:rPr lang="en-US" dirty="0"/>
              <a:t>Splitting cells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Consistency issues</a:t>
            </a:r>
          </a:p>
        </p:txBody>
      </p:sp>
      <p:pic>
        <p:nvPicPr>
          <p:cNvPr id="4" name="Picture 3" descr="Convert Text to Columns Wizard - Step 2 of 3">
            <a:extLst>
              <a:ext uri="{FF2B5EF4-FFF2-40B4-BE49-F238E27FC236}">
                <a16:creationId xmlns:a16="http://schemas.microsoft.com/office/drawing/2014/main" id="{8DA3D415-879D-471E-91B1-F8E0D5466E2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256" y="661179"/>
            <a:ext cx="3766944" cy="3577979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51551650-08AC-4810-B831-DDF25D5898C3}"/>
              </a:ext>
            </a:extLst>
          </p:cNvPr>
          <p:cNvGrpSpPr/>
          <p:nvPr/>
        </p:nvGrpSpPr>
        <p:grpSpPr>
          <a:xfrm>
            <a:off x="982369" y="4807674"/>
            <a:ext cx="4353980" cy="1611089"/>
            <a:chOff x="1953102" y="4891223"/>
            <a:chExt cx="3862858" cy="128574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0B81CF04-178A-4324-B82F-611EE4FD53C9}"/>
                </a:ext>
              </a:extLst>
            </p:cNvPr>
            <p:cNvGrpSpPr/>
            <p:nvPr/>
          </p:nvGrpSpPr>
          <p:grpSpPr>
            <a:xfrm>
              <a:off x="1953102" y="5140534"/>
              <a:ext cx="3862858" cy="1036429"/>
              <a:chOff x="1953102" y="5140534"/>
              <a:chExt cx="3862858" cy="1036429"/>
            </a:xfrm>
          </p:grpSpPr>
          <p:graphicFrame>
            <p:nvGraphicFramePr>
              <p:cNvPr id="6" name="Object 5">
                <a:extLst>
                  <a:ext uri="{FF2B5EF4-FFF2-40B4-BE49-F238E27FC236}">
                    <a16:creationId xmlns:a16="http://schemas.microsoft.com/office/drawing/2014/main" id="{0182BC03-AA66-4B55-9A5A-F340BBB06959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36249173"/>
                  </p:ext>
                </p:extLst>
              </p:nvPr>
            </p:nvGraphicFramePr>
            <p:xfrm>
              <a:off x="1953102" y="5645496"/>
              <a:ext cx="3862858" cy="53146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34" name="Worksheet" r:id="rId4" imgW="2838452" imgH="390708" progId="Excel.Sheet.12">
                      <p:embed/>
                    </p:oleObj>
                  </mc:Choice>
                  <mc:Fallback>
                    <p:oleObj name="Worksheet" r:id="rId4" imgW="2838452" imgH="390708" progId="Excel.Sheet.12">
                      <p:embed/>
                      <p:pic>
                        <p:nvPicPr>
                          <p:cNvPr id="6" name="Object 5">
                            <a:extLst>
                              <a:ext uri="{FF2B5EF4-FFF2-40B4-BE49-F238E27FC236}">
                                <a16:creationId xmlns:a16="http://schemas.microsoft.com/office/drawing/2014/main" id="{0182BC03-AA66-4B55-9A5A-F340BBB06959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5"/>
                          <a:stretch>
                            <a:fillRect/>
                          </a:stretch>
                        </p:blipFill>
                        <p:spPr>
                          <a:xfrm>
                            <a:off x="1953102" y="5645496"/>
                            <a:ext cx="3862858" cy="531467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7" name="Object 6">
                <a:extLst>
                  <a:ext uri="{FF2B5EF4-FFF2-40B4-BE49-F238E27FC236}">
                    <a16:creationId xmlns:a16="http://schemas.microsoft.com/office/drawing/2014/main" id="{1B3466C5-4D51-494A-97EE-CB16E1C80C5A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383625404"/>
                  </p:ext>
                </p:extLst>
              </p:nvPr>
            </p:nvGraphicFramePr>
            <p:xfrm>
              <a:off x="1953110" y="5140534"/>
              <a:ext cx="3862850" cy="53146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35" name="Worksheet" r:id="rId6" imgW="2838452" imgH="390708" progId="Excel.Sheet.12">
                      <p:embed/>
                    </p:oleObj>
                  </mc:Choice>
                  <mc:Fallback>
                    <p:oleObj name="Worksheet" r:id="rId6" imgW="2838452" imgH="390708" progId="Excel.Sheet.12">
                      <p:embed/>
                      <p:pic>
                        <p:nvPicPr>
                          <p:cNvPr id="7" name="Object 6">
                            <a:extLst>
                              <a:ext uri="{FF2B5EF4-FFF2-40B4-BE49-F238E27FC236}">
                                <a16:creationId xmlns:a16="http://schemas.microsoft.com/office/drawing/2014/main" id="{1B3466C5-4D51-494A-97EE-CB16E1C80C5A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7"/>
                          <a:stretch>
                            <a:fillRect/>
                          </a:stretch>
                        </p:blipFill>
                        <p:spPr>
                          <a:xfrm>
                            <a:off x="1953110" y="5140534"/>
                            <a:ext cx="3862850" cy="531466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11" name="Object 10">
              <a:extLst>
                <a:ext uri="{FF2B5EF4-FFF2-40B4-BE49-F238E27FC236}">
                  <a16:creationId xmlns:a16="http://schemas.microsoft.com/office/drawing/2014/main" id="{6398639E-1C2D-497B-BA6F-EF11F099F0B3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35057269"/>
                </p:ext>
              </p:extLst>
            </p:nvPr>
          </p:nvGraphicFramePr>
          <p:xfrm>
            <a:off x="1953102" y="4891223"/>
            <a:ext cx="3862850" cy="2758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6" name="Worksheet" r:id="rId8" imgW="2838452" imgH="200005" progId="Excel.Sheet.12">
                    <p:embed/>
                  </p:oleObj>
                </mc:Choice>
                <mc:Fallback>
                  <p:oleObj name="Worksheet" r:id="rId8" imgW="2838452" imgH="200005" progId="Excel.Sheet.12">
                    <p:embed/>
                    <p:pic>
                      <p:nvPicPr>
                        <p:cNvPr id="11" name="Object 10">
                          <a:extLst>
                            <a:ext uri="{FF2B5EF4-FFF2-40B4-BE49-F238E27FC236}">
                              <a16:creationId xmlns:a16="http://schemas.microsoft.com/office/drawing/2014/main" id="{6398639E-1C2D-497B-BA6F-EF11F099F0B3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1953102" y="4891223"/>
                          <a:ext cx="3862850" cy="27581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1F6B55B-E1DD-46DD-B67A-057DEC27E581}"/>
              </a:ext>
            </a:extLst>
          </p:cNvPr>
          <p:cNvGrpSpPr/>
          <p:nvPr/>
        </p:nvGrpSpPr>
        <p:grpSpPr>
          <a:xfrm>
            <a:off x="9112238" y="2122989"/>
            <a:ext cx="2274727" cy="1405509"/>
            <a:chOff x="4675154" y="2341539"/>
            <a:chExt cx="2274727" cy="1405509"/>
          </a:xfrm>
        </p:grpSpPr>
        <p:graphicFrame>
          <p:nvGraphicFramePr>
            <p:cNvPr id="15" name="Object 14">
              <a:extLst>
                <a:ext uri="{FF2B5EF4-FFF2-40B4-BE49-F238E27FC236}">
                  <a16:creationId xmlns:a16="http://schemas.microsoft.com/office/drawing/2014/main" id="{1CE36B7A-CF1C-4A27-9C95-68BD765EA835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76522163"/>
                </p:ext>
              </p:extLst>
            </p:nvPr>
          </p:nvGraphicFramePr>
          <p:xfrm>
            <a:off x="4692657" y="2589791"/>
            <a:ext cx="2257224" cy="115725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7" name="Worksheet" r:id="rId10" imgW="1876300" imgH="961970" progId="Excel.Sheet.12">
                    <p:embed/>
                  </p:oleObj>
                </mc:Choice>
                <mc:Fallback>
                  <p:oleObj name="Worksheet" r:id="rId10" imgW="1876300" imgH="961970" progId="Excel.Sheet.12">
                    <p:embed/>
                    <p:pic>
                      <p:nvPicPr>
                        <p:cNvPr id="15" name="Object 14">
                          <a:extLst>
                            <a:ext uri="{FF2B5EF4-FFF2-40B4-BE49-F238E27FC236}">
                              <a16:creationId xmlns:a16="http://schemas.microsoft.com/office/drawing/2014/main" id="{1CE36B7A-CF1C-4A27-9C95-68BD765EA835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4692657" y="2589791"/>
                          <a:ext cx="2257224" cy="115725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Object 15">
              <a:extLst>
                <a:ext uri="{FF2B5EF4-FFF2-40B4-BE49-F238E27FC236}">
                  <a16:creationId xmlns:a16="http://schemas.microsoft.com/office/drawing/2014/main" id="{CF489990-0F66-46B6-9C79-78DBE3C83DA3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6302811"/>
                </p:ext>
              </p:extLst>
            </p:nvPr>
          </p:nvGraphicFramePr>
          <p:xfrm>
            <a:off x="4675154" y="2341539"/>
            <a:ext cx="2257225" cy="2482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8" name="Worksheet" r:id="rId12" imgW="1876300" imgH="200005" progId="Excel.Sheet.12">
                    <p:embed/>
                  </p:oleObj>
                </mc:Choice>
                <mc:Fallback>
                  <p:oleObj name="Worksheet" r:id="rId12" imgW="1876300" imgH="200005" progId="Excel.Sheet.12">
                    <p:embed/>
                    <p:pic>
                      <p:nvPicPr>
                        <p:cNvPr id="16" name="Object 15">
                          <a:extLst>
                            <a:ext uri="{FF2B5EF4-FFF2-40B4-BE49-F238E27FC236}">
                              <a16:creationId xmlns:a16="http://schemas.microsoft.com/office/drawing/2014/main" id="{CF489990-0F66-46B6-9C79-78DBE3C83DA3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4675154" y="2341539"/>
                          <a:ext cx="2257225" cy="24825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9B8B60F1-3E0F-486A-A41F-E17A19C7D73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9497280"/>
              </p:ext>
            </p:extLst>
          </p:nvPr>
        </p:nvGraphicFramePr>
        <p:xfrm>
          <a:off x="982370" y="4508737"/>
          <a:ext cx="4353967" cy="3466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Worksheet" r:id="rId14" imgW="2838452" imgH="200005" progId="Excel.Sheet.12">
                  <p:embed/>
                </p:oleObj>
              </mc:Choice>
              <mc:Fallback>
                <p:oleObj name="Worksheet" r:id="rId14" imgW="2838452" imgH="200005" progId="Excel.Sheet.12">
                  <p:embed/>
                  <p:pic>
                    <p:nvPicPr>
                      <p:cNvPr id="20" name="Object 19">
                        <a:extLst>
                          <a:ext uri="{FF2B5EF4-FFF2-40B4-BE49-F238E27FC236}">
                            <a16:creationId xmlns:a16="http://schemas.microsoft.com/office/drawing/2014/main" id="{9B8B60F1-3E0F-486A-A41F-E17A19C7D73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982370" y="4508737"/>
                        <a:ext cx="4353967" cy="3466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up 7">
            <a:extLst>
              <a:ext uri="{FF2B5EF4-FFF2-40B4-BE49-F238E27FC236}">
                <a16:creationId xmlns:a16="http://schemas.microsoft.com/office/drawing/2014/main" id="{4D764B48-F46B-4C43-ADCC-031578678032}"/>
              </a:ext>
            </a:extLst>
          </p:cNvPr>
          <p:cNvGrpSpPr/>
          <p:nvPr/>
        </p:nvGrpSpPr>
        <p:grpSpPr>
          <a:xfrm>
            <a:off x="935818" y="2400999"/>
            <a:ext cx="3127490" cy="1399057"/>
            <a:chOff x="1203110" y="2400999"/>
            <a:chExt cx="3127490" cy="1399057"/>
          </a:xfrm>
        </p:grpSpPr>
        <p:graphicFrame>
          <p:nvGraphicFramePr>
            <p:cNvPr id="13" name="Object 12">
              <a:extLst>
                <a:ext uri="{FF2B5EF4-FFF2-40B4-BE49-F238E27FC236}">
                  <a16:creationId xmlns:a16="http://schemas.microsoft.com/office/drawing/2014/main" id="{8445D5B8-FF39-4DB7-A50C-1280D31E4451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26003958"/>
                </p:ext>
              </p:extLst>
            </p:nvPr>
          </p:nvGraphicFramePr>
          <p:xfrm>
            <a:off x="1203110" y="2642799"/>
            <a:ext cx="3127490" cy="115725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0" name="Worksheet" r:id="rId16" imgW="2581176" imgH="961970" progId="Excel.Sheet.12">
                    <p:embed/>
                  </p:oleObj>
                </mc:Choice>
                <mc:Fallback>
                  <p:oleObj name="Worksheet" r:id="rId16" imgW="2581176" imgH="961970" progId="Excel.Sheet.12">
                    <p:embed/>
                    <p:pic>
                      <p:nvPicPr>
                        <p:cNvPr id="13" name="Object 12">
                          <a:extLst>
                            <a:ext uri="{FF2B5EF4-FFF2-40B4-BE49-F238E27FC236}">
                              <a16:creationId xmlns:a16="http://schemas.microsoft.com/office/drawing/2014/main" id="{8445D5B8-FF39-4DB7-A50C-1280D31E4451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7"/>
                        <a:stretch>
                          <a:fillRect/>
                        </a:stretch>
                      </p:blipFill>
                      <p:spPr>
                        <a:xfrm>
                          <a:off x="1203110" y="2642799"/>
                          <a:ext cx="3127490" cy="115725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" name="Object 4">
              <a:extLst>
                <a:ext uri="{FF2B5EF4-FFF2-40B4-BE49-F238E27FC236}">
                  <a16:creationId xmlns:a16="http://schemas.microsoft.com/office/drawing/2014/main" id="{503F3375-5994-45CD-956F-7AC045219015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25298288"/>
                </p:ext>
              </p:extLst>
            </p:nvPr>
          </p:nvGraphicFramePr>
          <p:xfrm>
            <a:off x="1203110" y="2400999"/>
            <a:ext cx="3127490" cy="2489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1" name="Worksheet" r:id="rId18" imgW="2581176" imgH="200005" progId="Excel.Sheet.12">
                    <p:embed/>
                  </p:oleObj>
                </mc:Choice>
                <mc:Fallback>
                  <p:oleObj name="Worksheet" r:id="rId18" imgW="2581176" imgH="200005" progId="Excel.Sheet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9"/>
                        <a:stretch>
                          <a:fillRect/>
                        </a:stretch>
                      </p:blipFill>
                      <p:spPr>
                        <a:xfrm>
                          <a:off x="1203110" y="2400999"/>
                          <a:ext cx="3127490" cy="24899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21" name="Picture 20" descr="Find and Replace">
            <a:extLst>
              <a:ext uri="{FF2B5EF4-FFF2-40B4-BE49-F238E27FC236}">
                <a16:creationId xmlns:a16="http://schemas.microsoft.com/office/drawing/2014/main" id="{6D393331-464F-499D-B098-79032F153210}"/>
              </a:ext>
            </a:extLst>
          </p:cNvPr>
          <p:cNvPicPr/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5286" y="4037425"/>
            <a:ext cx="3095847" cy="1361190"/>
          </a:xfrm>
          <a:prstGeom prst="rect">
            <a:avLst/>
          </a:prstGeom>
        </p:spPr>
      </p:pic>
      <p:pic>
        <p:nvPicPr>
          <p:cNvPr id="22" name="Picture 21" descr="Microsoft Excel">
            <a:extLst>
              <a:ext uri="{FF2B5EF4-FFF2-40B4-BE49-F238E27FC236}">
                <a16:creationId xmlns:a16="http://schemas.microsoft.com/office/drawing/2014/main" id="{4AD6A2BC-1DCC-4D61-88F2-D0BB77C11D02}"/>
              </a:ext>
            </a:extLst>
          </p:cNvPr>
          <p:cNvPicPr/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112" y="4877530"/>
            <a:ext cx="2715008" cy="1157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2195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012BA9-6036-4554-A3CD-C2E4CAB5FB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b="15730"/>
          <a:stretch/>
        </p:blipFill>
        <p:spPr>
          <a:xfrm>
            <a:off x="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085E88-F8BA-4530-BB9C-76C3DEC923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63308" y="222030"/>
            <a:ext cx="9144000" cy="290051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Analyzing the Fields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EB9E0B-D816-4D08-8F0B-A282BD611555}"/>
              </a:ext>
            </a:extLst>
          </p:cNvPr>
          <p:cNvSpPr txBox="1"/>
          <p:nvPr/>
        </p:nvSpPr>
        <p:spPr>
          <a:xfrm>
            <a:off x="9872134" y="6657945"/>
            <a:ext cx="231986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://ventana-almundo.blogspot.com/2012/11/si-comes-chocolate-engordas-menos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c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9376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FDA87-8976-4D2C-A423-3FA3B6191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Native Fields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667CE4-9B12-4FA8-82AE-B99CB40AA7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2664655" cy="4351338"/>
          </a:xfrm>
        </p:spPr>
        <p:txBody>
          <a:bodyPr>
            <a:normAutofit/>
          </a:bodyPr>
          <a:lstStyle/>
          <a:p>
            <a:r>
              <a:rPr lang="en-US" dirty="0"/>
              <a:t>Company</a:t>
            </a:r>
          </a:p>
          <a:p>
            <a:pPr lvl="1"/>
            <a:r>
              <a:rPr lang="en-US" dirty="0"/>
              <a:t>Text</a:t>
            </a:r>
          </a:p>
          <a:p>
            <a:pPr lvl="1"/>
            <a:r>
              <a:rPr lang="en-US" b="1" dirty="0"/>
              <a:t>Amedei</a:t>
            </a:r>
          </a:p>
          <a:p>
            <a:r>
              <a:rPr lang="en-US" dirty="0"/>
              <a:t>Review Date</a:t>
            </a:r>
          </a:p>
          <a:p>
            <a:pPr lvl="1"/>
            <a:r>
              <a:rPr lang="en-US" dirty="0"/>
              <a:t>Integer</a:t>
            </a:r>
          </a:p>
          <a:p>
            <a:pPr lvl="1"/>
            <a:r>
              <a:rPr lang="en-US" b="1" dirty="0"/>
              <a:t>2007</a:t>
            </a:r>
          </a:p>
          <a:p>
            <a:r>
              <a:rPr lang="en-US" dirty="0"/>
              <a:t>Cocoa Percent</a:t>
            </a:r>
          </a:p>
          <a:p>
            <a:pPr lvl="1"/>
            <a:r>
              <a:rPr lang="en-US" dirty="0"/>
              <a:t>Percent</a:t>
            </a:r>
          </a:p>
          <a:p>
            <a:pPr lvl="1"/>
            <a:r>
              <a:rPr lang="en-US" b="1" dirty="0"/>
              <a:t>70%</a:t>
            </a:r>
          </a:p>
          <a:p>
            <a:endParaRPr lang="en-US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F2E421F3-7FD2-42FF-A27B-4B19AA3D05E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8537465"/>
              </p:ext>
            </p:extLst>
          </p:nvPr>
        </p:nvGraphicFramePr>
        <p:xfrm>
          <a:off x="3407651" y="2563301"/>
          <a:ext cx="4301444" cy="2744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E7EDFF7C-E47C-4B27-A17D-C75725CDBC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775" r="23678" b="28990"/>
          <a:stretch/>
        </p:blipFill>
        <p:spPr>
          <a:xfrm>
            <a:off x="8215531" y="2563302"/>
            <a:ext cx="3311719" cy="2909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7831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0D53E-A16E-461B-96FA-C1D7440D7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Native Fields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DE87FD-BC3D-4355-86D8-53DF0B6AA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454" y="1675725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Company Location</a:t>
            </a:r>
          </a:p>
          <a:p>
            <a:pPr lvl="1"/>
            <a:r>
              <a:rPr lang="en-US" dirty="0"/>
              <a:t>Text</a:t>
            </a:r>
          </a:p>
          <a:p>
            <a:pPr lvl="1"/>
            <a:r>
              <a:rPr lang="en-US" b="1" dirty="0"/>
              <a:t>Italy</a:t>
            </a:r>
          </a:p>
          <a:p>
            <a:r>
              <a:rPr lang="en-US" dirty="0"/>
              <a:t>Rating</a:t>
            </a:r>
          </a:p>
          <a:p>
            <a:pPr lvl="1"/>
            <a:r>
              <a:rPr lang="en-US" dirty="0"/>
              <a:t>Based on flavor, texture, after melt, and overall opinion </a:t>
            </a:r>
          </a:p>
          <a:p>
            <a:pPr lvl="1"/>
            <a:r>
              <a:rPr lang="en-US" dirty="0"/>
              <a:t>Decimal</a:t>
            </a:r>
          </a:p>
          <a:p>
            <a:pPr lvl="1"/>
            <a:r>
              <a:rPr lang="en-US" b="1" dirty="0"/>
              <a:t>3.75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500-00000A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6855316"/>
              </p:ext>
            </p:extLst>
          </p:nvPr>
        </p:nvGraphicFramePr>
        <p:xfrm>
          <a:off x="3573194" y="1345680"/>
          <a:ext cx="8342145" cy="2642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7C6E97D0-946A-44CE-806C-34A9076E209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6199047"/>
              </p:ext>
            </p:extLst>
          </p:nvPr>
        </p:nvGraphicFramePr>
        <p:xfrm>
          <a:off x="3810000" y="388291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18261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5" grpId="0">
        <p:bldAsOne/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821</TotalTime>
  <Words>486</Words>
  <Application>Microsoft Office PowerPoint</Application>
  <PresentationFormat>Widescreen</PresentationFormat>
  <Paragraphs>212</Paragraphs>
  <Slides>17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Aparajita</vt:lpstr>
      <vt:lpstr>Arial</vt:lpstr>
      <vt:lpstr>Calibri</vt:lpstr>
      <vt:lpstr>Office Theme</vt:lpstr>
      <vt:lpstr>Worksheet</vt:lpstr>
      <vt:lpstr>Microsoft Excel Worksheet</vt:lpstr>
      <vt:lpstr>Flavors of Cacao</vt:lpstr>
      <vt:lpstr>Reviews of Chocolate Flavors</vt:lpstr>
      <vt:lpstr>My Data</vt:lpstr>
      <vt:lpstr>Cleaning the Data</vt:lpstr>
      <vt:lpstr>Cleaning Methods</vt:lpstr>
      <vt:lpstr>Cleaning Methods</vt:lpstr>
      <vt:lpstr>Analyzing the Fields</vt:lpstr>
      <vt:lpstr>Native Fields</vt:lpstr>
      <vt:lpstr>Native Fields</vt:lpstr>
      <vt:lpstr>Native Fields</vt:lpstr>
      <vt:lpstr>Derived Fields</vt:lpstr>
      <vt:lpstr>Conclusions</vt:lpstr>
      <vt:lpstr>Where is the Highest Rated Chocolate?</vt:lpstr>
      <vt:lpstr>What Factors Contribute to the Tastiest Chocolate?</vt:lpstr>
      <vt:lpstr>What Factors Contribute to the Tastiest Chocolate?</vt:lpstr>
      <vt:lpstr>Future Work</vt:lpstr>
      <vt:lpstr>Questions or Comments?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Flavors of Cacao</dc:title>
  <dc:creator>Victoria Unger</dc:creator>
  <cp:lastModifiedBy>Victoria Unger</cp:lastModifiedBy>
  <cp:revision>1</cp:revision>
  <dcterms:created xsi:type="dcterms:W3CDTF">2018-11-29T20:15:44Z</dcterms:created>
  <dcterms:modified xsi:type="dcterms:W3CDTF">2018-12-03T02:33:51Z</dcterms:modified>
</cp:coreProperties>
</file>