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837" autoAdjust="0"/>
  </p:normalViewPr>
  <p:slideViewPr>
    <p:cSldViewPr snapToGrid="0">
      <p:cViewPr varScale="1">
        <p:scale>
          <a:sx n="73" d="100"/>
          <a:sy n="73" d="100"/>
        </p:scale>
        <p:origin x="50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F:\DSCI%20101\Cleaned%20Information\states_cleane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Federal Revenue</c:v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444444444444445E-2"/>
                  <c:y val="4.61680517082162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A9-427F-9224-DA7C136C908E}"/>
                </c:ext>
              </c:extLst>
            </c:dLbl>
            <c:dLbl>
              <c:idx val="1"/>
              <c:layout>
                <c:manualLayout>
                  <c:x val="-1.66666666666667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A9-427F-9224-DA7C136C908E}"/>
                </c:ext>
              </c:extLst>
            </c:dLbl>
            <c:dLbl>
              <c:idx val="2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A9-427F-9224-DA7C136C908E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A9-427F-9224-DA7C136C90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Charts!$E$1290:$E$1293</c:f>
              <c:numCache>
                <c:formatCode>0.000</c:formatCode>
                <c:ptCount val="4"/>
                <c:pt idx="0">
                  <c:v>3.3356569999999999</c:v>
                </c:pt>
                <c:pt idx="1">
                  <c:v>3.3473929999999998</c:v>
                </c:pt>
                <c:pt idx="2">
                  <c:v>2.869847</c:v>
                </c:pt>
                <c:pt idx="3">
                  <c:v>3.3698030000000001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A9-427F-9224-DA7C136C908E}"/>
            </c:ext>
          </c:extLst>
        </c:ser>
        <c:ser>
          <c:idx val="1"/>
          <c:order val="1"/>
          <c:tx>
            <c:v>State Revenue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4444444444444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A9-427F-9224-DA7C136C908E}"/>
                </c:ext>
              </c:extLst>
            </c:dLbl>
            <c:dLbl>
              <c:idx val="1"/>
              <c:layout>
                <c:manualLayout>
                  <c:x val="-2.5000000000000001E-2"/>
                  <c:y val="9.220886862826356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A9-427F-9224-DA7C136C908E}"/>
                </c:ext>
              </c:extLst>
            </c:dLbl>
            <c:dLbl>
              <c:idx val="2"/>
              <c:layout>
                <c:manualLayout>
                  <c:x val="-2.7777777777777776E-2"/>
                  <c:y val="9.23361034164358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A9-427F-9224-DA7C136C908E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A9-427F-9224-DA7C136C90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Charts!$F$1290:$F$1293</c:f>
              <c:numCache>
                <c:formatCode>0.000</c:formatCode>
                <c:ptCount val="4"/>
                <c:pt idx="0">
                  <c:v>23.632698000000001</c:v>
                </c:pt>
                <c:pt idx="1">
                  <c:v>24.830862</c:v>
                </c:pt>
                <c:pt idx="2">
                  <c:v>25.900857999999999</c:v>
                </c:pt>
                <c:pt idx="3">
                  <c:v>27.437593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8A9-427F-9224-DA7C136C908E}"/>
            </c:ext>
          </c:extLst>
        </c:ser>
        <c:ser>
          <c:idx val="2"/>
          <c:order val="2"/>
          <c:tx>
            <c:v>Local Revenue</c:v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9.20779985604292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A9-427F-9224-DA7C136C908E}"/>
                </c:ext>
              </c:extLst>
            </c:dLbl>
            <c:dLbl>
              <c:idx val="3"/>
              <c:layout>
                <c:manualLayout>
                  <c:x val="-2.7778224702297502E-3"/>
                  <c:y val="6.191375632951735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A9-427F-9224-DA7C136C90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Charts!$G$1290:$G$1293</c:f>
              <c:numCache>
                <c:formatCode>0.000</c:formatCode>
                <c:ptCount val="4"/>
                <c:pt idx="0">
                  <c:v>32.655563000000001</c:v>
                </c:pt>
                <c:pt idx="1">
                  <c:v>33.158856999999998</c:v>
                </c:pt>
                <c:pt idx="2">
                  <c:v>34.941513</c:v>
                </c:pt>
                <c:pt idx="3">
                  <c:v>36.105265000000003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8A9-427F-9224-DA7C136C90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0220744"/>
        <c:axId val="500223368"/>
      </c:barChart>
      <c:catAx>
        <c:axId val="50022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223368"/>
        <c:crosses val="autoZero"/>
        <c:auto val="1"/>
        <c:lblAlgn val="ctr"/>
        <c:lblOffset val="100"/>
        <c:noMultiLvlLbl val="0"/>
      </c:catAx>
      <c:valAx>
        <c:axId val="5002233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crossAx val="50022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New York</a:t>
            </a:r>
          </a:p>
          <a:p>
            <a:pPr>
              <a:defRPr/>
            </a:pPr>
            <a:r>
              <a:rPr lang="en-US"/>
              <a:t>Enrollment</a:t>
            </a:r>
            <a:r>
              <a:rPr lang="en-US" baseline="0"/>
              <a:t> to Revenue and Expenditures Correlation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Enrollment/Revenue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Correlations!$B$2:$B$5</c:f>
              <c:numCache>
                <c:formatCode>0.000</c:formatCode>
                <c:ptCount val="4"/>
                <c:pt idx="0">
                  <c:v>2.6298050000000002</c:v>
                </c:pt>
                <c:pt idx="1">
                  <c:v>2.6193119999999999</c:v>
                </c:pt>
                <c:pt idx="2">
                  <c:v>2.631532</c:v>
                </c:pt>
                <c:pt idx="3">
                  <c:v>2.5909450000000001</c:v>
                </c:pt>
              </c:numCache>
            </c:numRef>
          </c:xVal>
          <c:yVal>
            <c:numRef>
              <c:f>Correlations!$C$2:$C$5</c:f>
              <c:numCache>
                <c:formatCode>0.000</c:formatCode>
                <c:ptCount val="4"/>
                <c:pt idx="0">
                  <c:v>59.623918000000003</c:v>
                </c:pt>
                <c:pt idx="1">
                  <c:v>61.337111999999998</c:v>
                </c:pt>
                <c:pt idx="2">
                  <c:v>63.712218</c:v>
                </c:pt>
                <c:pt idx="3">
                  <c:v>66.912661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C81-43EF-822C-7C225D50C2CC}"/>
            </c:ext>
          </c:extLst>
        </c:ser>
        <c:ser>
          <c:idx val="1"/>
          <c:order val="1"/>
          <c:tx>
            <c:v>Enrollment/Expenditures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Correlations!$B$2:$B$5</c:f>
              <c:numCache>
                <c:formatCode>0.000</c:formatCode>
                <c:ptCount val="4"/>
                <c:pt idx="0">
                  <c:v>2.6298050000000002</c:v>
                </c:pt>
                <c:pt idx="1">
                  <c:v>2.6193119999999999</c:v>
                </c:pt>
                <c:pt idx="2">
                  <c:v>2.631532</c:v>
                </c:pt>
                <c:pt idx="3">
                  <c:v>2.5909450000000001</c:v>
                </c:pt>
              </c:numCache>
            </c:numRef>
          </c:xVal>
          <c:yVal>
            <c:numRef>
              <c:f>Correlations!$D$2:$D$5</c:f>
              <c:numCache>
                <c:formatCode>0.000</c:formatCode>
                <c:ptCount val="4"/>
                <c:pt idx="0">
                  <c:v>60.505949999999999</c:v>
                </c:pt>
                <c:pt idx="1">
                  <c:v>62.556193</c:v>
                </c:pt>
                <c:pt idx="2">
                  <c:v>65.094590999999994</c:v>
                </c:pt>
                <c:pt idx="3">
                  <c:v>68.282026000000002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FC81-43EF-822C-7C225D50C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0789352"/>
        <c:axId val="560793616"/>
      </c:scatterChart>
      <c:valAx>
        <c:axId val="560789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Enrollement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793616"/>
        <c:crosses val="autoZero"/>
        <c:crossBetween val="midCat"/>
      </c:valAx>
      <c:valAx>
        <c:axId val="56079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789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Ohio</a:t>
            </a:r>
          </a:p>
          <a:p>
            <a:pPr>
              <a:defRPr/>
            </a:pPr>
            <a:r>
              <a:rPr lang="en-US"/>
              <a:t>Enrollment</a:t>
            </a:r>
            <a:r>
              <a:rPr lang="en-US" baseline="0"/>
              <a:t> to Revenue &amp; Expenditures Correlation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Enrollment/Revenue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Correlations!$B$6:$B$9</c:f>
              <c:numCache>
                <c:formatCode>0.000</c:formatCode>
                <c:ptCount val="4"/>
                <c:pt idx="0">
                  <c:v>1.613718</c:v>
                </c:pt>
                <c:pt idx="1">
                  <c:v>1.601566</c:v>
                </c:pt>
                <c:pt idx="2">
                  <c:v>1.600222</c:v>
                </c:pt>
                <c:pt idx="3">
                  <c:v>1.595024</c:v>
                </c:pt>
              </c:numCache>
            </c:numRef>
          </c:xVal>
          <c:yVal>
            <c:numRef>
              <c:f>Correlations!$C$6:$C$9</c:f>
              <c:numCache>
                <c:formatCode>0.000</c:formatCode>
                <c:ptCount val="4"/>
                <c:pt idx="0">
                  <c:v>22.536515999999999</c:v>
                </c:pt>
                <c:pt idx="1">
                  <c:v>23.297509000000002</c:v>
                </c:pt>
                <c:pt idx="2">
                  <c:v>24.37866</c:v>
                </c:pt>
                <c:pt idx="3">
                  <c:v>23.766528999999998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A3F-4749-93FF-6EB3D18B952F}"/>
            </c:ext>
          </c:extLst>
        </c:ser>
        <c:ser>
          <c:idx val="1"/>
          <c:order val="1"/>
          <c:tx>
            <c:v>Enrollment/Expenditures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Correlations!$B$6:$B$9</c:f>
              <c:numCache>
                <c:formatCode>0.000</c:formatCode>
                <c:ptCount val="4"/>
                <c:pt idx="0">
                  <c:v>1.613718</c:v>
                </c:pt>
                <c:pt idx="1">
                  <c:v>1.601566</c:v>
                </c:pt>
                <c:pt idx="2">
                  <c:v>1.600222</c:v>
                </c:pt>
                <c:pt idx="3">
                  <c:v>1.595024</c:v>
                </c:pt>
              </c:numCache>
            </c:numRef>
          </c:xVal>
          <c:yVal>
            <c:numRef>
              <c:f>Correlations!$D$6:$D$9</c:f>
              <c:numCache>
                <c:formatCode>0.000</c:formatCode>
                <c:ptCount val="4"/>
                <c:pt idx="0">
                  <c:v>22.015796999999999</c:v>
                </c:pt>
                <c:pt idx="1">
                  <c:v>21.847581999999999</c:v>
                </c:pt>
                <c:pt idx="2">
                  <c:v>22.561727999999999</c:v>
                </c:pt>
                <c:pt idx="3">
                  <c:v>23.352516000000001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A3F-4749-93FF-6EB3D18B9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0789352"/>
        <c:axId val="560793616"/>
      </c:scatterChart>
      <c:valAx>
        <c:axId val="560789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Enrollement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793616"/>
        <c:crosses val="autoZero"/>
        <c:crossBetween val="midCat"/>
      </c:valAx>
      <c:valAx>
        <c:axId val="56079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789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Pennsylvania</a:t>
            </a:r>
          </a:p>
          <a:p>
            <a:pPr>
              <a:defRPr/>
            </a:pPr>
            <a:r>
              <a:rPr lang="en-US"/>
              <a:t>Enrollment</a:t>
            </a:r>
            <a:r>
              <a:rPr lang="en-US" baseline="0"/>
              <a:t> to Revenue &amp; Expenditures Correlation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Enrollment/Revenue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Correlations!$B$10:$B$13</c:f>
              <c:numCache>
                <c:formatCode>0.000</c:formatCode>
                <c:ptCount val="4"/>
                <c:pt idx="0">
                  <c:v>1.623694</c:v>
                </c:pt>
                <c:pt idx="1">
                  <c:v>1.6052919999999999</c:v>
                </c:pt>
                <c:pt idx="2">
                  <c:v>1.589429</c:v>
                </c:pt>
                <c:pt idx="3">
                  <c:v>1.5725929999999999</c:v>
                </c:pt>
              </c:numCache>
            </c:numRef>
          </c:xVal>
          <c:yVal>
            <c:numRef>
              <c:f>Correlations!$C$10:$C$13</c:f>
              <c:numCache>
                <c:formatCode>0.000</c:formatCode>
                <c:ptCount val="4"/>
                <c:pt idx="0">
                  <c:v>28.484645</c:v>
                </c:pt>
                <c:pt idx="1">
                  <c:v>29.068069000000001</c:v>
                </c:pt>
                <c:pt idx="2">
                  <c:v>29.967185000000001</c:v>
                </c:pt>
                <c:pt idx="3">
                  <c:v>31.077289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82A-4F5C-9037-436BEE8800BB}"/>
            </c:ext>
          </c:extLst>
        </c:ser>
        <c:ser>
          <c:idx val="1"/>
          <c:order val="1"/>
          <c:tx>
            <c:v>Enrollment/Expenditures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Correlations!$B$10:$B$13</c:f>
              <c:numCache>
                <c:formatCode>0.000</c:formatCode>
                <c:ptCount val="4"/>
                <c:pt idx="0">
                  <c:v>1.623694</c:v>
                </c:pt>
                <c:pt idx="1">
                  <c:v>1.6052919999999999</c:v>
                </c:pt>
                <c:pt idx="2">
                  <c:v>1.589429</c:v>
                </c:pt>
                <c:pt idx="3">
                  <c:v>1.5725929999999999</c:v>
                </c:pt>
              </c:numCache>
            </c:numRef>
          </c:xVal>
          <c:yVal>
            <c:numRef>
              <c:f>Correlations!$D$10:$D$13</c:f>
              <c:numCache>
                <c:formatCode>0.000</c:formatCode>
                <c:ptCount val="4"/>
                <c:pt idx="0">
                  <c:v>28.495118000000002</c:v>
                </c:pt>
                <c:pt idx="1">
                  <c:v>28.620629999999998</c:v>
                </c:pt>
                <c:pt idx="2">
                  <c:v>29.690645</c:v>
                </c:pt>
                <c:pt idx="3">
                  <c:v>30.925177000000001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82A-4F5C-9037-436BEE880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0789352"/>
        <c:axId val="560793616"/>
      </c:scatterChart>
      <c:valAx>
        <c:axId val="560789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Enrollement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793616"/>
        <c:crosses val="autoZero"/>
        <c:crossBetween val="midCat"/>
      </c:valAx>
      <c:valAx>
        <c:axId val="56079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789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Support Services</c:v>
          </c:tx>
          <c:spPr>
            <a:solidFill>
              <a:schemeClr val="accent6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83539094650206E-3"/>
                  <c:y val="4.61693831480941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65-4F47-869B-208EA5F9AE52}"/>
                </c:ext>
              </c:extLst>
            </c:dLbl>
            <c:dLbl>
              <c:idx val="1"/>
              <c:layout>
                <c:manualLayout>
                  <c:x val="-1.66666666666667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65-4F47-869B-208EA5F9AE52}"/>
                </c:ext>
              </c:extLst>
            </c:dLbl>
            <c:dLbl>
              <c:idx val="2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65-4F47-869B-208EA5F9AE52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65-4F47-869B-208EA5F9A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Charts!$J$1290:$J$1293</c:f>
              <c:numCache>
                <c:formatCode>0.000</c:formatCode>
                <c:ptCount val="4"/>
                <c:pt idx="0">
                  <c:v>14.846781999999999</c:v>
                </c:pt>
                <c:pt idx="1">
                  <c:v>15.381372000000001</c:v>
                </c:pt>
                <c:pt idx="2">
                  <c:v>15.714795000000001</c:v>
                </c:pt>
                <c:pt idx="3">
                  <c:v>15.8835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65-4F47-869B-208EA5F9AE52}"/>
            </c:ext>
          </c:extLst>
        </c:ser>
        <c:ser>
          <c:idx val="1"/>
          <c:order val="1"/>
          <c:tx>
            <c:v>Other</c:v>
          </c:tx>
          <c:spPr>
            <a:solidFill>
              <a:schemeClr val="accent6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89300411522615E-3"/>
                  <c:y val="-0.1131687242798353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65-4F47-869B-208EA5F9AE52}"/>
                </c:ext>
              </c:extLst>
            </c:dLbl>
            <c:dLbl>
              <c:idx val="1"/>
              <c:layout>
                <c:manualLayout>
                  <c:x val="7.921810699588477E-3"/>
                  <c:y val="-0.10394780899301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65-4F47-869B-208EA5F9AE52}"/>
                </c:ext>
              </c:extLst>
            </c:dLbl>
            <c:dLbl>
              <c:idx val="2"/>
              <c:layout>
                <c:manualLayout>
                  <c:x val="7.2016460905350551E-3"/>
                  <c:y val="-0.1107938282406058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65-4F47-869B-208EA5F9AE52}"/>
                </c:ext>
              </c:extLst>
            </c:dLbl>
            <c:dLbl>
              <c:idx val="3"/>
              <c:layout>
                <c:manualLayout>
                  <c:x val="7.3045267489711936E-3"/>
                  <c:y val="-0.1028806584362141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65-4F47-869B-208EA5F9A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Charts!$K$1290:$K$1293</c:f>
              <c:numCache>
                <c:formatCode>0.000</c:formatCode>
                <c:ptCount val="4"/>
                <c:pt idx="0">
                  <c:v>1.4623759999999999</c:v>
                </c:pt>
                <c:pt idx="1">
                  <c:v>1.515933</c:v>
                </c:pt>
                <c:pt idx="2">
                  <c:v>1.540851</c:v>
                </c:pt>
                <c:pt idx="3">
                  <c:v>1.5993170000000001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365-4F47-869B-208EA5F9AE52}"/>
            </c:ext>
          </c:extLst>
        </c:ser>
        <c:ser>
          <c:idx val="2"/>
          <c:order val="2"/>
          <c:tx>
            <c:v>Capital Outlay</c:v>
          </c:tx>
          <c:spPr>
            <a:solidFill>
              <a:schemeClr val="accent6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1728395061728392E-3"/>
                  <c:y val="-1.08038192756782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365-4F47-869B-208EA5F9AE52}"/>
                </c:ext>
              </c:extLst>
            </c:dLbl>
            <c:dLbl>
              <c:idx val="1"/>
              <c:layout>
                <c:manualLayout>
                  <c:x val="-6.172839506172839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365-4F47-869B-208EA5F9AE52}"/>
                </c:ext>
              </c:extLst>
            </c:dLbl>
            <c:dLbl>
              <c:idx val="2"/>
              <c:layout>
                <c:manualLayout>
                  <c:x val="-8.2304526748971946E-3"/>
                  <c:y val="-1.257415744001974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365-4F47-869B-208EA5F9AE52}"/>
                </c:ext>
              </c:extLst>
            </c:dLbl>
            <c:dLbl>
              <c:idx val="3"/>
              <c:layout>
                <c:manualLayout>
                  <c:x val="-8.9506172839506175E-3"/>
                  <c:y val="7.03017832647462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365-4F47-869B-208EA5F9A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Charts!$L$1290:$L$1293</c:f>
              <c:numCache>
                <c:formatCode>0.000</c:formatCode>
                <c:ptCount val="4"/>
                <c:pt idx="0">
                  <c:v>3.9823270000000002</c:v>
                </c:pt>
                <c:pt idx="1">
                  <c:v>4.0603040000000004</c:v>
                </c:pt>
                <c:pt idx="2">
                  <c:v>4.5360139999999998</c:v>
                </c:pt>
                <c:pt idx="3">
                  <c:v>4.6561890000000004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365-4F47-869B-208EA5F9AE52}"/>
            </c:ext>
          </c:extLst>
        </c:ser>
        <c:ser>
          <c:idx val="3"/>
          <c:order val="3"/>
          <c:tx>
            <c:v>Instruction</c:v>
          </c:tx>
          <c:spPr>
            <a:solidFill>
              <a:schemeClr val="accent6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Charts!$I$1290:$I$1293</c:f>
              <c:numCache>
                <c:formatCode>0.000</c:formatCode>
                <c:ptCount val="4"/>
                <c:pt idx="0">
                  <c:v>38.756656</c:v>
                </c:pt>
                <c:pt idx="1">
                  <c:v>40.16892</c:v>
                </c:pt>
                <c:pt idx="2">
                  <c:v>41.954259999999998</c:v>
                </c:pt>
                <c:pt idx="3">
                  <c:v>43.96452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365-4F47-869B-208EA5F9AE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0220744"/>
        <c:axId val="500223368"/>
      </c:barChart>
      <c:catAx>
        <c:axId val="50022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223368"/>
        <c:crosses val="autoZero"/>
        <c:auto val="1"/>
        <c:lblAlgn val="ctr"/>
        <c:lblOffset val="100"/>
        <c:noMultiLvlLbl val="0"/>
      </c:catAx>
      <c:valAx>
        <c:axId val="5002233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50022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Total Revenues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6666666666666666E-2"/>
                  <c:y val="4.62962962962962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D5-4F51-BB82-A9845C8D569C}"/>
                </c:ext>
              </c:extLst>
            </c:dLbl>
            <c:dLbl>
              <c:idx val="1"/>
              <c:layout>
                <c:manualLayout>
                  <c:x val="-3.88888888888888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D5-4F51-BB82-A9845C8D569C}"/>
                </c:ext>
              </c:extLst>
            </c:dLbl>
            <c:dLbl>
              <c:idx val="2"/>
              <c:layout>
                <c:manualLayout>
                  <c:x val="-3.6111111111111108E-2"/>
                  <c:y val="4.62962962962962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D5-4F51-BB82-A9845C8D569C}"/>
                </c:ext>
              </c:extLst>
            </c:dLbl>
            <c:dLbl>
              <c:idx val="3"/>
              <c:layout>
                <c:manualLayout>
                  <c:x val="-2.7777777777777776E-2"/>
                  <c:y val="-4.629629629629651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D5-4F51-BB82-A9845C8D56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Charts!$D$1290:$D$1293</c:f>
              <c:numCache>
                <c:formatCode>0.000</c:formatCode>
                <c:ptCount val="4"/>
                <c:pt idx="0">
                  <c:v>59.623918000000003</c:v>
                </c:pt>
                <c:pt idx="1">
                  <c:v>61.337111999999998</c:v>
                </c:pt>
                <c:pt idx="2">
                  <c:v>63.712218</c:v>
                </c:pt>
                <c:pt idx="3">
                  <c:v>66.912661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D5-4F51-BB82-A9845C8D569C}"/>
            </c:ext>
          </c:extLst>
        </c:ser>
        <c:ser>
          <c:idx val="1"/>
          <c:order val="1"/>
          <c:tx>
            <c:v>Total Expenditures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4999999999999974E-2"/>
                  <c:y val="9.25925925925921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D5-4F51-BB82-A9845C8D569C}"/>
                </c:ext>
              </c:extLst>
            </c:dLbl>
            <c:dLbl>
              <c:idx val="1"/>
              <c:layout>
                <c:manualLayout>
                  <c:x val="2.2222222222222223E-2"/>
                  <c:y val="-4.62962962962967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D5-4F51-BB82-A9845C8D569C}"/>
                </c:ext>
              </c:extLst>
            </c:dLbl>
            <c:dLbl>
              <c:idx val="2"/>
              <c:layout>
                <c:manualLayout>
                  <c:x val="2.222222222222222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D5-4F51-BB82-A9845C8D569C}"/>
                </c:ext>
              </c:extLst>
            </c:dLbl>
            <c:dLbl>
              <c:idx val="3"/>
              <c:layout>
                <c:manualLayout>
                  <c:x val="1.388888888888878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D5-4F51-BB82-A9845C8D56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Charts!$H$1290:$H$1293</c:f>
              <c:numCache>
                <c:formatCode>0.000</c:formatCode>
                <c:ptCount val="4"/>
                <c:pt idx="0">
                  <c:v>60.505949999999999</c:v>
                </c:pt>
                <c:pt idx="1">
                  <c:v>62.556193</c:v>
                </c:pt>
                <c:pt idx="2">
                  <c:v>65.094590999999994</c:v>
                </c:pt>
                <c:pt idx="3">
                  <c:v>68.282026000000002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5D5-4F51-BB82-A9845C8D569C}"/>
            </c:ext>
          </c:extLst>
        </c:ser>
        <c:ser>
          <c:idx val="2"/>
          <c:order val="2"/>
          <c:tx>
            <c:v>Profit and/or Loss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4997767395258139E-2"/>
                  <c:y val="9.64694984061248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D5-4F51-BB82-A9845C8D569C}"/>
                </c:ext>
              </c:extLst>
            </c:dLbl>
            <c:dLbl>
              <c:idx val="1"/>
              <c:layout>
                <c:manualLayout>
                  <c:x val="2.7755742150488451E-2"/>
                  <c:y val="9.6530528839604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5D5-4F51-BB82-A9845C8D569C}"/>
                </c:ext>
              </c:extLst>
            </c:dLbl>
            <c:dLbl>
              <c:idx val="2"/>
              <c:layout>
                <c:manualLayout>
                  <c:x val="3.884514435695538E-2"/>
                  <c:y val="0.1012193372022268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5D5-4F51-BB82-A9845C8D569C}"/>
                </c:ext>
              </c:extLst>
            </c:dLbl>
            <c:dLbl>
              <c:idx val="3"/>
              <c:layout>
                <c:manualLayout>
                  <c:x val="2.4980342187517018E-2"/>
                  <c:y val="0.1058024321354295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5D5-4F51-BB82-A9845C8D56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Charts!$J$1303:$J$1306</c:f>
              <c:numCache>
                <c:formatCode>0.000</c:formatCode>
                <c:ptCount val="4"/>
                <c:pt idx="0">
                  <c:v>-0.88203199999999526</c:v>
                </c:pt>
                <c:pt idx="1">
                  <c:v>-1.2190810000000027</c:v>
                </c:pt>
                <c:pt idx="2">
                  <c:v>-1.3823729999999941</c:v>
                </c:pt>
                <c:pt idx="3">
                  <c:v>-1.3693650000000019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5D5-4F51-BB82-A9845C8D5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55689984"/>
        <c:axId val="555684736"/>
      </c:barChart>
      <c:catAx>
        <c:axId val="55568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5684736"/>
        <c:crosses val="autoZero"/>
        <c:auto val="1"/>
        <c:lblAlgn val="ctr"/>
        <c:lblOffset val="100"/>
        <c:noMultiLvlLbl val="0"/>
      </c:catAx>
      <c:valAx>
        <c:axId val="5556847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555689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Federal Revenue</c:v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444444444444445E-2"/>
                  <c:y val="4.61680517082162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3-4D38-AE24-8794392C5CFF}"/>
                </c:ext>
              </c:extLst>
            </c:dLbl>
            <c:dLbl>
              <c:idx val="1"/>
              <c:layout>
                <c:manualLayout>
                  <c:x val="-1.66666666666667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73-4D38-AE24-8794392C5CFF}"/>
                </c:ext>
              </c:extLst>
            </c:dLbl>
            <c:dLbl>
              <c:idx val="2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73-4D38-AE24-8794392C5CFF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73-4D38-AE24-8794392C5C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Charts!$E$1294:$E$1297</c:f>
              <c:numCache>
                <c:formatCode>0.000</c:formatCode>
                <c:ptCount val="4"/>
                <c:pt idx="0">
                  <c:v>1.7212130000000001</c:v>
                </c:pt>
                <c:pt idx="1">
                  <c:v>1.692769</c:v>
                </c:pt>
                <c:pt idx="2">
                  <c:v>1.67682</c:v>
                </c:pt>
                <c:pt idx="3">
                  <c:v>1.6809829999999999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73-4D38-AE24-8794392C5CFF}"/>
            </c:ext>
          </c:extLst>
        </c:ser>
        <c:ser>
          <c:idx val="1"/>
          <c:order val="1"/>
          <c:tx>
            <c:v>State Revenue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4444444444444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3-4D38-AE24-8794392C5CFF}"/>
                </c:ext>
              </c:extLst>
            </c:dLbl>
            <c:dLbl>
              <c:idx val="1"/>
              <c:layout>
                <c:manualLayout>
                  <c:x val="-2.5000000000000001E-2"/>
                  <c:y val="9.220886862826356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3-4D38-AE24-8794392C5CFF}"/>
                </c:ext>
              </c:extLst>
            </c:dLbl>
            <c:dLbl>
              <c:idx val="2"/>
              <c:layout>
                <c:manualLayout>
                  <c:x val="-2.7777777777777776E-2"/>
                  <c:y val="9.23361034164358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3-4D38-AE24-8794392C5CFF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3-4D38-AE24-8794392C5C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Charts!$F$1294:$F$1297</c:f>
              <c:numCache>
                <c:formatCode>0.000</c:formatCode>
                <c:ptCount val="4"/>
                <c:pt idx="0">
                  <c:v>8.9905159999999995</c:v>
                </c:pt>
                <c:pt idx="1">
                  <c:v>9.4924610000000005</c:v>
                </c:pt>
                <c:pt idx="2">
                  <c:v>10.16976</c:v>
                </c:pt>
                <c:pt idx="3">
                  <c:v>9.2778019999999994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473-4D38-AE24-8794392C5CFF}"/>
            </c:ext>
          </c:extLst>
        </c:ser>
        <c:ser>
          <c:idx val="2"/>
          <c:order val="2"/>
          <c:tx>
            <c:v>Local Revenue</c:v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9.20779985604292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3-4D38-AE24-8794392C5CFF}"/>
                </c:ext>
              </c:extLst>
            </c:dLbl>
            <c:dLbl>
              <c:idx val="3"/>
              <c:layout>
                <c:manualLayout>
                  <c:x val="-2.7777777777777779E-3"/>
                  <c:y val="1.38888888888888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3-4D38-AE24-8794392C5C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Charts!$G$1294:$G$1297</c:f>
              <c:numCache>
                <c:formatCode>0.000</c:formatCode>
                <c:ptCount val="4"/>
                <c:pt idx="0">
                  <c:v>11.824787000000001</c:v>
                </c:pt>
                <c:pt idx="1">
                  <c:v>12.112278999999999</c:v>
                </c:pt>
                <c:pt idx="2">
                  <c:v>12.532080000000001</c:v>
                </c:pt>
                <c:pt idx="3">
                  <c:v>12.807744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473-4D38-AE24-8794392C5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0220744"/>
        <c:axId val="500223368"/>
      </c:barChart>
      <c:catAx>
        <c:axId val="50022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223368"/>
        <c:crosses val="autoZero"/>
        <c:auto val="1"/>
        <c:lblAlgn val="ctr"/>
        <c:lblOffset val="100"/>
        <c:noMultiLvlLbl val="0"/>
      </c:catAx>
      <c:valAx>
        <c:axId val="500223368"/>
        <c:scaling>
          <c:orientation val="minMax"/>
          <c:max val="4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50022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Support Services</c:v>
          </c:tx>
          <c:spPr>
            <a:solidFill>
              <a:schemeClr val="accent6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83539094650206E-3"/>
                  <c:y val="4.61693831480941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30-4FEB-9DFD-6C5F99CA0232}"/>
                </c:ext>
              </c:extLst>
            </c:dLbl>
            <c:dLbl>
              <c:idx val="1"/>
              <c:layout>
                <c:manualLayout>
                  <c:x val="-1.66666666666667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30-4FEB-9DFD-6C5F99CA0232}"/>
                </c:ext>
              </c:extLst>
            </c:dLbl>
            <c:dLbl>
              <c:idx val="2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30-4FEB-9DFD-6C5F99CA0232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30-4FEB-9DFD-6C5F99CA02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Charts!$J$1294:$J$1297</c:f>
              <c:numCache>
                <c:formatCode>0.000</c:formatCode>
                <c:ptCount val="4"/>
                <c:pt idx="0">
                  <c:v>7.3764690000000002</c:v>
                </c:pt>
                <c:pt idx="1">
                  <c:v>7.1119199999999996</c:v>
                </c:pt>
                <c:pt idx="2">
                  <c:v>7.3244439999999997</c:v>
                </c:pt>
                <c:pt idx="3">
                  <c:v>7.3572920000000002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30-4FEB-9DFD-6C5F99CA0232}"/>
            </c:ext>
          </c:extLst>
        </c:ser>
        <c:ser>
          <c:idx val="1"/>
          <c:order val="1"/>
          <c:tx>
            <c:v>Other</c:v>
          </c:tx>
          <c:spPr>
            <a:solidFill>
              <a:schemeClr val="accent6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111059131006998E-2"/>
                  <c:y val="-9.77999548212212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30-4FEB-9DFD-6C5F99CA0232}"/>
                </c:ext>
              </c:extLst>
            </c:dLbl>
            <c:dLbl>
              <c:idx val="1"/>
              <c:layout>
                <c:manualLayout>
                  <c:x val="7.921810699588477E-3"/>
                  <c:y val="-0.10394780899301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930-4FEB-9DFD-6C5F99CA0232}"/>
                </c:ext>
              </c:extLst>
            </c:dLbl>
            <c:dLbl>
              <c:idx val="2"/>
              <c:layout>
                <c:manualLayout>
                  <c:x val="7.2016460905350551E-3"/>
                  <c:y val="-0.1107938282406058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30-4FEB-9DFD-6C5F99CA0232}"/>
                </c:ext>
              </c:extLst>
            </c:dLbl>
            <c:dLbl>
              <c:idx val="3"/>
              <c:layout>
                <c:manualLayout>
                  <c:x val="7.3045267489711936E-3"/>
                  <c:y val="-0.1028806584362141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930-4FEB-9DFD-6C5F99CA02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Charts!$K$1298:$K$1301</c:f>
              <c:numCache>
                <c:formatCode>0.000</c:formatCode>
                <c:ptCount val="4"/>
                <c:pt idx="0">
                  <c:v>1.178563</c:v>
                </c:pt>
                <c:pt idx="1">
                  <c:v>1.163079</c:v>
                </c:pt>
                <c:pt idx="2">
                  <c:v>1.0503100000000001</c:v>
                </c:pt>
                <c:pt idx="3">
                  <c:v>1.0791980000000001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930-4FEB-9DFD-6C5F99CA0232}"/>
            </c:ext>
          </c:extLst>
        </c:ser>
        <c:ser>
          <c:idx val="2"/>
          <c:order val="2"/>
          <c:tx>
            <c:v>Capital Outlay</c:v>
          </c:tx>
          <c:spPr>
            <a:solidFill>
              <a:schemeClr val="accent6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1728395061728392E-3"/>
                  <c:y val="-1.08038192756782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930-4FEB-9DFD-6C5F99CA0232}"/>
                </c:ext>
              </c:extLst>
            </c:dLbl>
            <c:dLbl>
              <c:idx val="1"/>
              <c:layout>
                <c:manualLayout>
                  <c:x val="-6.172839506172839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930-4FEB-9DFD-6C5F99CA0232}"/>
                </c:ext>
              </c:extLst>
            </c:dLbl>
            <c:dLbl>
              <c:idx val="2"/>
              <c:layout>
                <c:manualLayout>
                  <c:x val="-8.2304526748971946E-3"/>
                  <c:y val="-1.257415744001974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930-4FEB-9DFD-6C5F99CA0232}"/>
                </c:ext>
              </c:extLst>
            </c:dLbl>
            <c:dLbl>
              <c:idx val="3"/>
              <c:layout>
                <c:manualLayout>
                  <c:x val="-8.9506172839506175E-3"/>
                  <c:y val="7.03017832647462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930-4FEB-9DFD-6C5F99CA02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Charts!$L$1298:$L$1301</c:f>
              <c:numCache>
                <c:formatCode>0.000</c:formatCode>
                <c:ptCount val="4"/>
                <c:pt idx="0">
                  <c:v>1.5010239999999999</c:v>
                </c:pt>
                <c:pt idx="1">
                  <c:v>1.566997</c:v>
                </c:pt>
                <c:pt idx="2">
                  <c:v>1.6632089999999999</c:v>
                </c:pt>
                <c:pt idx="3">
                  <c:v>1.7937129999999999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930-4FEB-9DFD-6C5F99CA0232}"/>
            </c:ext>
          </c:extLst>
        </c:ser>
        <c:ser>
          <c:idx val="3"/>
          <c:order val="3"/>
          <c:tx>
            <c:v>Instruction</c:v>
          </c:tx>
          <c:spPr>
            <a:solidFill>
              <a:schemeClr val="accent6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Charts!$I$1294:$I$1297</c:f>
              <c:numCache>
                <c:formatCode>0.000</c:formatCode>
                <c:ptCount val="4"/>
                <c:pt idx="0">
                  <c:v>10.800145000000001</c:v>
                </c:pt>
                <c:pt idx="1">
                  <c:v>11.350255000000001</c:v>
                </c:pt>
                <c:pt idx="2">
                  <c:v>11.62008</c:v>
                </c:pt>
                <c:pt idx="3">
                  <c:v>12.247509000000001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930-4FEB-9DFD-6C5F99CA02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0220744"/>
        <c:axId val="500223368"/>
      </c:barChart>
      <c:catAx>
        <c:axId val="50022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223368"/>
        <c:crosses val="autoZero"/>
        <c:auto val="1"/>
        <c:lblAlgn val="ctr"/>
        <c:lblOffset val="100"/>
        <c:noMultiLvlLbl val="0"/>
      </c:catAx>
      <c:valAx>
        <c:axId val="500223368"/>
        <c:scaling>
          <c:orientation val="minMax"/>
          <c:max val="5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50022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v>Total Revenues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32D-4194-92A5-97EA6FEC2F5A}"/>
              </c:ext>
            </c:extLst>
          </c:dPt>
          <c:dLbls>
            <c:dLbl>
              <c:idx val="0"/>
              <c:layout>
                <c:manualLayout>
                  <c:x val="-2.222222222222223E-2"/>
                  <c:y val="-2.31481481481481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2D-4194-92A5-97EA6FEC2F5A}"/>
                </c:ext>
              </c:extLst>
            </c:dLbl>
            <c:dLbl>
              <c:idx val="1"/>
              <c:layout>
                <c:manualLayout>
                  <c:x val="-2.7777777777777776E-2"/>
                  <c:y val="-1.8518518518518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2D-4194-92A5-97EA6FEC2F5A}"/>
                </c:ext>
              </c:extLst>
            </c:dLbl>
            <c:dLbl>
              <c:idx val="2"/>
              <c:layout>
                <c:manualLayout>
                  <c:x val="-3.3333333333333333E-2"/>
                  <c:y val="-1.85185185185184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2D-4194-92A5-97EA6FEC2F5A}"/>
                </c:ext>
              </c:extLst>
            </c:dLbl>
            <c:dLbl>
              <c:idx val="3"/>
              <c:layout>
                <c:manualLayout>
                  <c:x val="-1.1111111111111112E-2"/>
                  <c:y val="-1.38888888888888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2D-4194-92A5-97EA6FEC2F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Charts!$D$1294:$D$1297</c:f>
              <c:numCache>
                <c:formatCode>0.000</c:formatCode>
                <c:ptCount val="4"/>
                <c:pt idx="0">
                  <c:v>22.536515999999999</c:v>
                </c:pt>
                <c:pt idx="1">
                  <c:v>23.297509000000002</c:v>
                </c:pt>
                <c:pt idx="2">
                  <c:v>24.37866</c:v>
                </c:pt>
                <c:pt idx="3">
                  <c:v>23.766528999999998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2D-4194-92A5-97EA6FEC2F5A}"/>
            </c:ext>
          </c:extLst>
        </c:ser>
        <c:ser>
          <c:idx val="2"/>
          <c:order val="1"/>
          <c:tx>
            <c:v>Total Expenditures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666666666666666E-2"/>
                  <c:y val="-3.70370370370370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2D-4194-92A5-97EA6FEC2F5A}"/>
                </c:ext>
              </c:extLst>
            </c:dLbl>
            <c:dLbl>
              <c:idx val="1"/>
              <c:layout>
                <c:manualLayout>
                  <c:x val="1.1111111111111112E-2"/>
                  <c:y val="-4.16666666666666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2D-4194-92A5-97EA6FEC2F5A}"/>
                </c:ext>
              </c:extLst>
            </c:dLbl>
            <c:dLbl>
              <c:idx val="2"/>
              <c:layout>
                <c:manualLayout>
                  <c:x val="1.9444444444444445E-2"/>
                  <c:y val="-2.77777777777777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2D-4194-92A5-97EA6FEC2F5A}"/>
                </c:ext>
              </c:extLst>
            </c:dLbl>
            <c:dLbl>
              <c:idx val="3"/>
              <c:layout>
                <c:manualLayout>
                  <c:x val="3.6111111111111108E-2"/>
                  <c:y val="-1.85185185185185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2D-4194-92A5-97EA6FEC2F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Charts!$H$1294:$H$1297</c:f>
              <c:numCache>
                <c:formatCode>0.000</c:formatCode>
                <c:ptCount val="4"/>
                <c:pt idx="0">
                  <c:v>22.015796999999999</c:v>
                </c:pt>
                <c:pt idx="1">
                  <c:v>21.847581999999999</c:v>
                </c:pt>
                <c:pt idx="2">
                  <c:v>22.561727999999999</c:v>
                </c:pt>
                <c:pt idx="3">
                  <c:v>23.352516000000001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2D-4194-92A5-97EA6FEC2F5A}"/>
            </c:ext>
          </c:extLst>
        </c:ser>
        <c:ser>
          <c:idx val="0"/>
          <c:order val="2"/>
          <c:tx>
            <c:v>Profit and/or Loss</c:v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9444444444444445E-2"/>
                  <c:y val="-8.487556272013328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32D-4194-92A5-97EA6FEC2F5A}"/>
                </c:ext>
              </c:extLst>
            </c:dLbl>
            <c:dLbl>
              <c:idx val="1"/>
              <c:layout>
                <c:manualLayout>
                  <c:x val="2.777777777777777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32D-4194-92A5-97EA6FEC2F5A}"/>
                </c:ext>
              </c:extLst>
            </c:dLbl>
            <c:dLbl>
              <c:idx val="2"/>
              <c:layout>
                <c:manualLayout>
                  <c:x val="2.7777777777777776E-2"/>
                  <c:y val="-8.487556272013328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32D-4194-92A5-97EA6FEC2F5A}"/>
                </c:ext>
              </c:extLst>
            </c:dLbl>
            <c:dLbl>
              <c:idx val="3"/>
              <c:layout>
                <c:manualLayout>
                  <c:x val="2.50000000000000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32D-4194-92A5-97EA6FEC2F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Charts!$B$1294:$B$1297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Charts!$K$1303:$K$1306</c:f>
              <c:numCache>
                <c:formatCode>0.000</c:formatCode>
                <c:ptCount val="4"/>
                <c:pt idx="0">
                  <c:v>0.52071899999999971</c:v>
                </c:pt>
                <c:pt idx="1">
                  <c:v>1.4499270000000024</c:v>
                </c:pt>
                <c:pt idx="2">
                  <c:v>1.8169320000000013</c:v>
                </c:pt>
                <c:pt idx="3">
                  <c:v>0.41401299999999708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32D-4194-92A5-97EA6FEC2F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51419680"/>
        <c:axId val="451421648"/>
      </c:barChart>
      <c:catAx>
        <c:axId val="45141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421648"/>
        <c:crosses val="autoZero"/>
        <c:auto val="1"/>
        <c:lblAlgn val="ctr"/>
        <c:lblOffset val="100"/>
        <c:noMultiLvlLbl val="0"/>
      </c:catAx>
      <c:valAx>
        <c:axId val="451421648"/>
        <c:scaling>
          <c:orientation val="minMax"/>
          <c:max val="8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45141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Federal Revenue</c:v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444444444444445E-2"/>
                  <c:y val="4.61680517082162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66-4924-9F02-7B278CFC3703}"/>
                </c:ext>
              </c:extLst>
            </c:dLbl>
            <c:dLbl>
              <c:idx val="1"/>
              <c:layout>
                <c:manualLayout>
                  <c:x val="-1.66666666666667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66-4924-9F02-7B278CFC3703}"/>
                </c:ext>
              </c:extLst>
            </c:dLbl>
            <c:dLbl>
              <c:idx val="2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66-4924-9F02-7B278CFC3703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66-4924-9F02-7B278CFC37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Charts!$B$1298:$B$1301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Charts!$E$1298:$E$1301</c:f>
              <c:numCache>
                <c:formatCode>0.000</c:formatCode>
                <c:ptCount val="4"/>
                <c:pt idx="0">
                  <c:v>2.0491130000000002</c:v>
                </c:pt>
                <c:pt idx="1">
                  <c:v>1.8126089999999999</c:v>
                </c:pt>
                <c:pt idx="2">
                  <c:v>1.857885</c:v>
                </c:pt>
                <c:pt idx="3">
                  <c:v>1.904293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66-4924-9F02-7B278CFC3703}"/>
            </c:ext>
          </c:extLst>
        </c:ser>
        <c:ser>
          <c:idx val="1"/>
          <c:order val="1"/>
          <c:tx>
            <c:v>State Revenue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4444444444444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66-4924-9F02-7B278CFC3703}"/>
                </c:ext>
              </c:extLst>
            </c:dLbl>
            <c:dLbl>
              <c:idx val="1"/>
              <c:layout>
                <c:manualLayout>
                  <c:x val="-2.5000000000000001E-2"/>
                  <c:y val="9.220886862826356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666-4924-9F02-7B278CFC3703}"/>
                </c:ext>
              </c:extLst>
            </c:dLbl>
            <c:dLbl>
              <c:idx val="2"/>
              <c:layout>
                <c:manualLayout>
                  <c:x val="-2.7777777777777776E-2"/>
                  <c:y val="9.23361034164358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66-4924-9F02-7B278CFC3703}"/>
                </c:ext>
              </c:extLst>
            </c:dLbl>
            <c:dLbl>
              <c:idx val="3"/>
              <c:layout>
                <c:manualLayout>
                  <c:x val="-1.94444444444445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666-4924-9F02-7B278CFC37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Charts!$B$1298:$B$1301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Charts!$F$1298:$F$1301</c:f>
              <c:numCache>
                <c:formatCode>0.000</c:formatCode>
                <c:ptCount val="4"/>
                <c:pt idx="0">
                  <c:v>9.7645579999999992</c:v>
                </c:pt>
                <c:pt idx="1">
                  <c:v>10.272392</c:v>
                </c:pt>
                <c:pt idx="2">
                  <c:v>10.532451999999999</c:v>
                </c:pt>
                <c:pt idx="3">
                  <c:v>11.181046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666-4924-9F02-7B278CFC3703}"/>
            </c:ext>
          </c:extLst>
        </c:ser>
        <c:ser>
          <c:idx val="2"/>
          <c:order val="2"/>
          <c:tx>
            <c:v>Local Revenue</c:v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9.20779985604292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666-4924-9F02-7B278CFC3703}"/>
                </c:ext>
              </c:extLst>
            </c:dLbl>
            <c:dLbl>
              <c:idx val="3"/>
              <c:layout>
                <c:manualLayout>
                  <c:x val="-2.7777777777777779E-3"/>
                  <c:y val="1.38888888888888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666-4924-9F02-7B278CFC37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Charts!$B$1298:$B$1301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Charts!$G$1298:$G$1301</c:f>
              <c:numCache>
                <c:formatCode>0.000</c:formatCode>
                <c:ptCount val="4"/>
                <c:pt idx="0">
                  <c:v>16.670974000000001</c:v>
                </c:pt>
                <c:pt idx="1">
                  <c:v>16.983067999999999</c:v>
                </c:pt>
                <c:pt idx="2">
                  <c:v>17.576847999999998</c:v>
                </c:pt>
                <c:pt idx="3">
                  <c:v>17.991949999999999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666-4924-9F02-7B278CFC3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0220744"/>
        <c:axId val="500223368"/>
      </c:barChart>
      <c:catAx>
        <c:axId val="50022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223368"/>
        <c:crosses val="autoZero"/>
        <c:auto val="1"/>
        <c:lblAlgn val="ctr"/>
        <c:lblOffset val="100"/>
        <c:noMultiLvlLbl val="0"/>
      </c:catAx>
      <c:valAx>
        <c:axId val="500223368"/>
        <c:scaling>
          <c:orientation val="minMax"/>
          <c:max val="4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50022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Support Services</c:v>
          </c:tx>
          <c:spPr>
            <a:solidFill>
              <a:schemeClr val="accent6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83539094650206E-3"/>
                  <c:y val="4.61693831480941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8F-4591-932E-EE9926DF3ECB}"/>
                </c:ext>
              </c:extLst>
            </c:dLbl>
            <c:dLbl>
              <c:idx val="1"/>
              <c:layout>
                <c:manualLayout>
                  <c:x val="-1.66666666666667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8F-4591-932E-EE9926DF3ECB}"/>
                </c:ext>
              </c:extLst>
            </c:dLbl>
            <c:dLbl>
              <c:idx val="2"/>
              <c:layout>
                <c:manualLayout>
                  <c:x val="-1.154158665936327E-2"/>
                  <c:y val="-2.81089516648769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8F-4591-932E-EE9926DF3ECB}"/>
                </c:ext>
              </c:extLst>
            </c:dLbl>
            <c:dLbl>
              <c:idx val="3"/>
              <c:layout>
                <c:manualLayout>
                  <c:x val="-3.6387344920138414E-3"/>
                  <c:y val="-2.55535924226153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8F-4591-932E-EE9926DF3E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Charts!$J$1298:$J$1301</c:f>
              <c:numCache>
                <c:formatCode>0.000</c:formatCode>
                <c:ptCount val="4"/>
                <c:pt idx="0">
                  <c:v>7.7370099999999997</c:v>
                </c:pt>
                <c:pt idx="1">
                  <c:v>7.8890640000000003</c:v>
                </c:pt>
                <c:pt idx="2">
                  <c:v>8.1967470000000002</c:v>
                </c:pt>
                <c:pt idx="3">
                  <c:v>8.4645729999999997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8F-4591-932E-EE9926DF3ECB}"/>
            </c:ext>
          </c:extLst>
        </c:ser>
        <c:ser>
          <c:idx val="1"/>
          <c:order val="1"/>
          <c:tx>
            <c:v>Other</c:v>
          </c:tx>
          <c:spPr>
            <a:solidFill>
              <a:schemeClr val="accent6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8995003001683712E-2"/>
                  <c:y val="-8.25045015570588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8F-4591-932E-EE9926DF3ECB}"/>
                </c:ext>
              </c:extLst>
            </c:dLbl>
            <c:dLbl>
              <c:idx val="1"/>
              <c:layout>
                <c:manualLayout>
                  <c:x val="7.921810699588477E-3"/>
                  <c:y val="-0.10394780899301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68F-4591-932E-EE9926DF3ECB}"/>
                </c:ext>
              </c:extLst>
            </c:dLbl>
            <c:dLbl>
              <c:idx val="2"/>
              <c:layout>
                <c:manualLayout>
                  <c:x val="7.2016460905350551E-3"/>
                  <c:y val="-0.1107938282406058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8F-4591-932E-EE9926DF3ECB}"/>
                </c:ext>
              </c:extLst>
            </c:dLbl>
            <c:dLbl>
              <c:idx val="3"/>
              <c:layout>
                <c:manualLayout>
                  <c:x val="7.3045267489711936E-3"/>
                  <c:y val="-0.1028806584362141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68F-4591-932E-EE9926DF3E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Charts!$K$1298:$K$1301</c:f>
              <c:numCache>
                <c:formatCode>0.000</c:formatCode>
                <c:ptCount val="4"/>
                <c:pt idx="0">
                  <c:v>1.178563</c:v>
                </c:pt>
                <c:pt idx="1">
                  <c:v>1.163079</c:v>
                </c:pt>
                <c:pt idx="2">
                  <c:v>1.0503100000000001</c:v>
                </c:pt>
                <c:pt idx="3">
                  <c:v>1.0791980000000001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68F-4591-932E-EE9926DF3ECB}"/>
            </c:ext>
          </c:extLst>
        </c:ser>
        <c:ser>
          <c:idx val="2"/>
          <c:order val="2"/>
          <c:tx>
            <c:v>Capital Outlay</c:v>
          </c:tx>
          <c:spPr>
            <a:solidFill>
              <a:schemeClr val="accent6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1728395061728392E-3"/>
                  <c:y val="-1.08038192756782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68F-4591-932E-EE9926DF3ECB}"/>
                </c:ext>
              </c:extLst>
            </c:dLbl>
            <c:dLbl>
              <c:idx val="1"/>
              <c:layout>
                <c:manualLayout>
                  <c:x val="-6.172839506172839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8F-4591-932E-EE9926DF3ECB}"/>
                </c:ext>
              </c:extLst>
            </c:dLbl>
            <c:dLbl>
              <c:idx val="2"/>
              <c:layout>
                <c:manualLayout>
                  <c:x val="-8.2304526748971946E-3"/>
                  <c:y val="-1.257415744001974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68F-4591-932E-EE9926DF3ECB}"/>
                </c:ext>
              </c:extLst>
            </c:dLbl>
            <c:dLbl>
              <c:idx val="3"/>
              <c:layout>
                <c:manualLayout>
                  <c:x val="-8.9506172839506175E-3"/>
                  <c:y val="7.03017832647462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68F-4591-932E-EE9926DF3E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Charts!$B$1290:$B$1293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Charts!$L$1298:$L$1301</c:f>
              <c:numCache>
                <c:formatCode>0.000</c:formatCode>
                <c:ptCount val="4"/>
                <c:pt idx="0">
                  <c:v>1.5010239999999999</c:v>
                </c:pt>
                <c:pt idx="1">
                  <c:v>1.566997</c:v>
                </c:pt>
                <c:pt idx="2">
                  <c:v>1.6632089999999999</c:v>
                </c:pt>
                <c:pt idx="3">
                  <c:v>1.7937129999999999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68F-4591-932E-EE9926DF3ECB}"/>
            </c:ext>
          </c:extLst>
        </c:ser>
        <c:ser>
          <c:idx val="3"/>
          <c:order val="3"/>
          <c:tx>
            <c:v>Instruction</c:v>
          </c:tx>
          <c:spPr>
            <a:solidFill>
              <a:schemeClr val="accent6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Charts!$I$1298:$I$1301</c:f>
              <c:numCache>
                <c:formatCode>0.000</c:formatCode>
                <c:ptCount val="4"/>
                <c:pt idx="0">
                  <c:v>15.456205000000001</c:v>
                </c:pt>
                <c:pt idx="1">
                  <c:v>15.352999000000001</c:v>
                </c:pt>
                <c:pt idx="2">
                  <c:v>16.058337999999999</c:v>
                </c:pt>
                <c:pt idx="3">
                  <c:v>16.717307999999999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68F-4591-932E-EE9926DF3E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0220744"/>
        <c:axId val="500223368"/>
      </c:barChart>
      <c:catAx>
        <c:axId val="500220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223368"/>
        <c:crosses val="autoZero"/>
        <c:auto val="1"/>
        <c:lblAlgn val="ctr"/>
        <c:lblOffset val="100"/>
        <c:noMultiLvlLbl val="0"/>
      </c:catAx>
      <c:valAx>
        <c:axId val="500223368"/>
        <c:scaling>
          <c:orientation val="minMax"/>
          <c:max val="5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500220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v>Total Revenues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04-4C3B-896B-AD46E0C25387}"/>
              </c:ext>
            </c:extLst>
          </c:dPt>
          <c:dLbls>
            <c:dLbl>
              <c:idx val="0"/>
              <c:layout>
                <c:manualLayout>
                  <c:x val="-2.222222222222223E-2"/>
                  <c:y val="-2.31481481481481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04-4C3B-896B-AD46E0C25387}"/>
                </c:ext>
              </c:extLst>
            </c:dLbl>
            <c:dLbl>
              <c:idx val="1"/>
              <c:layout>
                <c:manualLayout>
                  <c:x val="-2.7777777777777776E-2"/>
                  <c:y val="-1.8518518518518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04-4C3B-896B-AD46E0C25387}"/>
                </c:ext>
              </c:extLst>
            </c:dLbl>
            <c:dLbl>
              <c:idx val="2"/>
              <c:layout>
                <c:manualLayout>
                  <c:x val="-3.3333333333333333E-2"/>
                  <c:y val="-1.85185185185184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04-4C3B-896B-AD46E0C25387}"/>
                </c:ext>
              </c:extLst>
            </c:dLbl>
            <c:dLbl>
              <c:idx val="3"/>
              <c:layout>
                <c:manualLayout>
                  <c:x val="-1.1111111111111112E-2"/>
                  <c:y val="-1.38888888888888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04-4C3B-896B-AD46E0C253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Charts!$B$1298:$B$1301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Charts!$D$1298:$D$1301</c:f>
              <c:numCache>
                <c:formatCode>0.000</c:formatCode>
                <c:ptCount val="4"/>
                <c:pt idx="0">
                  <c:v>28.484645</c:v>
                </c:pt>
                <c:pt idx="1">
                  <c:v>29.068069000000001</c:v>
                </c:pt>
                <c:pt idx="2">
                  <c:v>29.967185000000001</c:v>
                </c:pt>
                <c:pt idx="3">
                  <c:v>31.077289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04-4C3B-896B-AD46E0C25387}"/>
            </c:ext>
          </c:extLst>
        </c:ser>
        <c:ser>
          <c:idx val="2"/>
          <c:order val="1"/>
          <c:tx>
            <c:v>Total Expenditures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666666666666666E-2"/>
                  <c:y val="-3.70370370370370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04-4C3B-896B-AD46E0C25387}"/>
                </c:ext>
              </c:extLst>
            </c:dLbl>
            <c:dLbl>
              <c:idx val="1"/>
              <c:layout>
                <c:manualLayout>
                  <c:x val="1.1111111111111112E-2"/>
                  <c:y val="-4.16666666666666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04-4C3B-896B-AD46E0C25387}"/>
                </c:ext>
              </c:extLst>
            </c:dLbl>
            <c:dLbl>
              <c:idx val="2"/>
              <c:layout>
                <c:manualLayout>
                  <c:x val="1.9444444444444445E-2"/>
                  <c:y val="-2.77777777777777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404-4C3B-896B-AD46E0C25387}"/>
                </c:ext>
              </c:extLst>
            </c:dLbl>
            <c:dLbl>
              <c:idx val="3"/>
              <c:layout>
                <c:manualLayout>
                  <c:x val="3.6111111111111108E-2"/>
                  <c:y val="-1.85185185185185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404-4C3B-896B-AD46E0C253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Charts!$B$1298:$B$1301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Charts!$H$1298:$H$1301</c:f>
              <c:numCache>
                <c:formatCode>0.000</c:formatCode>
                <c:ptCount val="4"/>
                <c:pt idx="0">
                  <c:v>28.495118000000002</c:v>
                </c:pt>
                <c:pt idx="1">
                  <c:v>28.620629999999998</c:v>
                </c:pt>
                <c:pt idx="2">
                  <c:v>29.690645</c:v>
                </c:pt>
                <c:pt idx="3">
                  <c:v>30.925177000000001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404-4C3B-896B-AD46E0C25387}"/>
            </c:ext>
          </c:extLst>
        </c:ser>
        <c:ser>
          <c:idx val="0"/>
          <c:order val="2"/>
          <c:tx>
            <c:v>Profit and/or Loss</c:v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222222222222223E-2"/>
                  <c:y val="8.333369787109944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404-4C3B-896B-AD46E0C25387}"/>
                </c:ext>
              </c:extLst>
            </c:dLbl>
            <c:dLbl>
              <c:idx val="1"/>
              <c:layout>
                <c:manualLayout>
                  <c:x val="2.50000000000000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404-4C3B-896B-AD46E0C25387}"/>
                </c:ext>
              </c:extLst>
            </c:dLbl>
            <c:dLbl>
              <c:idx val="2"/>
              <c:layout>
                <c:manualLayout>
                  <c:x val="2.50000000000000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404-4C3B-896B-AD46E0C25387}"/>
                </c:ext>
              </c:extLst>
            </c:dLbl>
            <c:dLbl>
              <c:idx val="3"/>
              <c:layout>
                <c:manualLayout>
                  <c:x val="2.50000000000000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404-4C3B-896B-AD46E0C253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Charts!$B$1298:$B$1301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Charts!$L$1303:$L$1306</c:f>
              <c:numCache>
                <c:formatCode>0.000</c:formatCode>
                <c:ptCount val="4"/>
                <c:pt idx="0">
                  <c:v>-1.0473000000001065E-2</c:v>
                </c:pt>
                <c:pt idx="1">
                  <c:v>0.44743900000000281</c:v>
                </c:pt>
                <c:pt idx="2">
                  <c:v>0.27654000000000067</c:v>
                </c:pt>
                <c:pt idx="3">
                  <c:v>0.15211199999999891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404-4C3B-896B-AD46E0C253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51419680"/>
        <c:axId val="451421648"/>
      </c:barChart>
      <c:catAx>
        <c:axId val="45141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421648"/>
        <c:crosses val="autoZero"/>
        <c:auto val="1"/>
        <c:lblAlgn val="ctr"/>
        <c:lblOffset val="100"/>
        <c:noMultiLvlLbl val="0"/>
      </c:catAx>
      <c:valAx>
        <c:axId val="451421648"/>
        <c:scaling>
          <c:orientation val="minMax"/>
          <c:max val="8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out"/>
        <c:minorTickMark val="none"/>
        <c:tickLblPos val="nextTo"/>
        <c:crossAx val="45141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DAA0C-65E7-4B0A-95CC-FE84B0B41163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26F29-B773-41B4-9DD0-FA5DA14F4B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73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236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Ohio’s average population was slightly higher than Pennsylvania, but Pennsylvania’s revenue were higher</a:t>
            </a:r>
          </a:p>
          <a:p>
            <a:pPr marL="171450" indent="-171450">
              <a:buFontTx/>
              <a:buChar char="-"/>
            </a:pPr>
            <a:r>
              <a:rPr lang="en-US" dirty="0"/>
              <a:t>Higher taxes?</a:t>
            </a:r>
          </a:p>
          <a:p>
            <a:pPr marL="171450" indent="-171450">
              <a:buFontTx/>
              <a:buChar char="-"/>
            </a:pPr>
            <a:r>
              <a:rPr lang="en-US" dirty="0"/>
              <a:t>More state support?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69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Ohio’s average population was slightly higher than Pennsylvania, but Pennsylvania’s expenses were higher</a:t>
            </a:r>
          </a:p>
          <a:p>
            <a:pPr marL="171450" indent="-171450">
              <a:buFontTx/>
              <a:buChar char="-"/>
            </a:pPr>
            <a:r>
              <a:rPr lang="en-US" dirty="0"/>
              <a:t>Higher teacher salaries?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76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Minimal loss and profit per year, possible PA goal is to keep educational finances at break-even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56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look at New York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775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Legend is true for each graph</a:t>
            </a:r>
          </a:p>
          <a:p>
            <a:pPr marL="171450" indent="-171450">
              <a:buFontTx/>
              <a:buChar char="-"/>
            </a:pPr>
            <a:r>
              <a:rPr lang="en-US" dirty="0"/>
              <a:t>Ohio and Pennsylvania had made a profit most of the years, if not all</a:t>
            </a:r>
          </a:p>
          <a:p>
            <a:pPr marL="171450" indent="-171450">
              <a:buFontTx/>
              <a:buChar char="-"/>
            </a:pPr>
            <a:r>
              <a:rPr lang="en-US" dirty="0"/>
              <a:t>New York did not maintain a profit.</a:t>
            </a:r>
          </a:p>
          <a:p>
            <a:pPr marL="171450" indent="-171450">
              <a:buFontTx/>
              <a:buChar char="-"/>
            </a:pPr>
            <a:r>
              <a:rPr lang="en-US" dirty="0"/>
              <a:t>!!! None of these graphs make sense: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The lower the enrollment, the higher revenue &amp; expenditures.</a:t>
            </a:r>
          </a:p>
          <a:p>
            <a:pPr marL="1085850" lvl="2" indent="-171450">
              <a:buFontTx/>
              <a:buChar char="-"/>
            </a:pPr>
            <a:r>
              <a:rPr lang="en-US" dirty="0"/>
              <a:t>Assume it would be the other way around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The higher the enrollment, the lower the revenue &amp; expenditures</a:t>
            </a:r>
          </a:p>
          <a:p>
            <a:pPr marL="1085850" lvl="2" indent="-171450">
              <a:buFontTx/>
              <a:buChar char="-"/>
            </a:pPr>
            <a:r>
              <a:rPr lang="en-US" dirty="0"/>
              <a:t>Why is that?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453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OF SLIDE: Introduce Enrollments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95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York Highest Average – 2.618 million</a:t>
            </a:r>
          </a:p>
          <a:p>
            <a:r>
              <a:rPr lang="en-US" dirty="0"/>
              <a:t>Ohio – 1.603 million</a:t>
            </a:r>
          </a:p>
          <a:p>
            <a:r>
              <a:rPr lang="en-US" dirty="0"/>
              <a:t>Pennsylvania – 1.598 million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09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Local Revenue obviously is the highest</a:t>
            </a:r>
          </a:p>
          <a:p>
            <a:r>
              <a:rPr lang="en-US" dirty="0"/>
              <a:t>Federal Revenue (Covering Children with Disabilities + Nutrition Act) is the lowest – Nutrition Act, assumedly the amount is just to uphold a certain standard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9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Instructional Expenditure is the highest</a:t>
            </a:r>
          </a:p>
          <a:p>
            <a:r>
              <a:rPr lang="en-US" dirty="0"/>
              <a:t>Other, (unknown) is lowest</a:t>
            </a:r>
          </a:p>
          <a:p>
            <a:r>
              <a:rPr lang="en-US" dirty="0"/>
              <a:t>Focus on Capital Outlay: Not as many investments: building,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42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Each year’s loss increased, no bueno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43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short is in comparison/identical scale to New York</a:t>
            </a:r>
          </a:p>
          <a:p>
            <a:r>
              <a:rPr lang="en-US" dirty="0"/>
              <a:t>^ 1/3 the size of New York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96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¼ Size of New York, where the enrollment is only averaged 1 million less per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479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year resulted in a profit</a:t>
            </a:r>
          </a:p>
          <a:p>
            <a:r>
              <a:rPr lang="en-US" dirty="0"/>
              <a:t>Are there rules in the Ohio school board that encourage schools to at least control their finances to break-even?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26F29-B773-41B4-9DD0-FA5DA14F4B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19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58680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11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3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/>
            </a:lvl3pPr>
            <a:lvl4pPr>
              <a:defRPr sz="1800"/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1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55155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2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6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74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5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646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689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A93674F-C225-4C76-8435-FFBE1F6FCE00}" type="datetimeFigureOut">
              <a:rPr lang="en-US" smtClean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CE8AA99-F063-4342-8A71-56289AE1E0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492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04D3E-6A28-4B53-AD77-0C8875D84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2379887"/>
            <a:ext cx="8361229" cy="2098226"/>
          </a:xfrm>
        </p:spPr>
        <p:txBody>
          <a:bodyPr/>
          <a:lstStyle/>
          <a:p>
            <a:r>
              <a:rPr lang="en-US" dirty="0"/>
              <a:t>US Educational Finances</a:t>
            </a:r>
            <a:br>
              <a:rPr lang="en-US" dirty="0"/>
            </a:br>
            <a:r>
              <a:rPr lang="en-US" sz="1600" dirty="0"/>
              <a:t>New York – Ohio – Pennsylvania</a:t>
            </a:r>
            <a:br>
              <a:rPr lang="en-US" sz="1600" dirty="0"/>
            </a:br>
            <a:r>
              <a:rPr lang="en-US" sz="1600" dirty="0"/>
              <a:t>2013 </a:t>
            </a:r>
            <a:r>
              <a:rPr lang="en-US" sz="1600" cap="none" dirty="0"/>
              <a:t>to</a:t>
            </a:r>
            <a:r>
              <a:rPr lang="en-US" sz="1600" dirty="0"/>
              <a:t> 2016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B3EA5-67B2-405E-B1BC-059E08EA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4" y="4478113"/>
            <a:ext cx="6831673" cy="1086237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600" dirty="0"/>
              <a:t>Toby Trotta</a:t>
            </a:r>
          </a:p>
          <a:p>
            <a:r>
              <a:rPr lang="en-US" sz="1600" dirty="0"/>
              <a:t>DSCI 101</a:t>
            </a:r>
          </a:p>
        </p:txBody>
      </p:sp>
    </p:spTree>
    <p:extLst>
      <p:ext uri="{BB962C8B-B14F-4D97-AF65-F5344CB8AC3E}">
        <p14:creationId xmlns:p14="http://schemas.microsoft.com/office/powerpoint/2010/main" val="180897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0901D-9F42-4B1C-97C5-6276E437A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6601" y="1420122"/>
            <a:ext cx="4348480" cy="373283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000" cap="all" dirty="0"/>
              <a:t>New York Expenditure Breakdown</a:t>
            </a:r>
            <a:br>
              <a:rPr lang="en-US" sz="9600" cap="all" dirty="0"/>
            </a:br>
            <a:r>
              <a:rPr lang="en-US" sz="3200" cap="all" dirty="0"/>
              <a:t>*All amounts are in millions of Dollars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1744CA9-D582-4D7C-8007-EC2BA69121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624377"/>
              </p:ext>
            </p:extLst>
          </p:nvPr>
        </p:nvGraphicFramePr>
        <p:xfrm>
          <a:off x="985160" y="1036320"/>
          <a:ext cx="6438991" cy="497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755D914-42C3-47FD-8DA6-BD8C86C2A12C}"/>
              </a:ext>
            </a:extLst>
          </p:cNvPr>
          <p:cNvSpPr/>
          <p:nvPr/>
        </p:nvSpPr>
        <p:spPr>
          <a:xfrm>
            <a:off x="4007391" y="725954"/>
            <a:ext cx="15259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50 million / 5 Million</a:t>
            </a:r>
          </a:p>
        </p:txBody>
      </p:sp>
    </p:spTree>
    <p:extLst>
      <p:ext uri="{BB962C8B-B14F-4D97-AF65-F5344CB8AC3E}">
        <p14:creationId xmlns:p14="http://schemas.microsoft.com/office/powerpoint/2010/main" val="12739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B73C468-D875-4A8E-A540-E43BF8232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4210F8-08D2-4438-8508-898269A1B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1647" y="1768347"/>
            <a:ext cx="4798243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100" cap="all" dirty="0"/>
              <a:t>New York School Profit/Loss</a:t>
            </a:r>
            <a:br>
              <a:rPr lang="en-US" sz="6100" cap="all" dirty="0"/>
            </a:br>
            <a:r>
              <a:rPr lang="en-US" sz="3000" cap="all" dirty="0"/>
              <a:t>*All amounts are in millions of dollars</a:t>
            </a:r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B4734F2F-19FC-4D35-9BDE-5CEAD57D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27878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D97A8A26-FD96-4968-A34A-727382AC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2D27017-FD0F-41BF-B80C-D04579DB3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984258"/>
              </p:ext>
            </p:extLst>
          </p:nvPr>
        </p:nvGraphicFramePr>
        <p:xfrm>
          <a:off x="1053297" y="1001210"/>
          <a:ext cx="4824300" cy="5092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1CBC09A-81D7-4FD0-96E1-A62D63F9CB9F}"/>
              </a:ext>
            </a:extLst>
          </p:cNvPr>
          <p:cNvSpPr/>
          <p:nvPr/>
        </p:nvSpPr>
        <p:spPr>
          <a:xfrm>
            <a:off x="3914692" y="595841"/>
            <a:ext cx="17333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80 million / 10 Million</a:t>
            </a:r>
          </a:p>
        </p:txBody>
      </p:sp>
    </p:spTree>
    <p:extLst>
      <p:ext uri="{BB962C8B-B14F-4D97-AF65-F5344CB8AC3E}">
        <p14:creationId xmlns:p14="http://schemas.microsoft.com/office/powerpoint/2010/main" val="27714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6" grpId="0">
        <p:bldAsOne/>
      </p:bldGraphic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F46994-7698-487A-8655-9AEA18A1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840" y="1640678"/>
            <a:ext cx="4130560" cy="373283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6000" dirty="0">
                <a:solidFill>
                  <a:schemeClr val="tx1"/>
                </a:solidFill>
              </a:rPr>
              <a:t>OHIO REVENUE BREAKDOWN</a:t>
            </a:r>
            <a:br>
              <a:rPr lang="en-US" sz="96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*ALL AMOUNTS ARE IN MILLIONS OF DOLLARS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E46866A-45FC-4A99-A71C-B5A927BB10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411365"/>
              </p:ext>
            </p:extLst>
          </p:nvPr>
        </p:nvGraphicFramePr>
        <p:xfrm>
          <a:off x="972019" y="1026160"/>
          <a:ext cx="6412710" cy="4958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74849F5-E5D6-4802-93B6-542D81586324}"/>
              </a:ext>
            </a:extLst>
          </p:cNvPr>
          <p:cNvSpPr/>
          <p:nvPr/>
        </p:nvSpPr>
        <p:spPr>
          <a:xfrm>
            <a:off x="3805111" y="538827"/>
            <a:ext cx="195254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40 million / 5 Million</a:t>
            </a:r>
          </a:p>
        </p:txBody>
      </p:sp>
    </p:spTree>
    <p:extLst>
      <p:ext uri="{BB962C8B-B14F-4D97-AF65-F5344CB8AC3E}">
        <p14:creationId xmlns:p14="http://schemas.microsoft.com/office/powerpoint/2010/main" val="189773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477FB-6335-4654-A8F1-24A8539CD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07" y="1309681"/>
            <a:ext cx="4761270" cy="373283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5400" cap="all" dirty="0"/>
              <a:t>Ohio Expenditure Breakdown</a:t>
            </a:r>
            <a:br>
              <a:rPr lang="en-US" sz="5400" cap="all" dirty="0"/>
            </a:br>
            <a:r>
              <a:rPr lang="en-US" sz="2900" cap="all" dirty="0"/>
              <a:t>*All amounts are in millions of dollars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E7EFC17-3CD8-4EE4-9275-D70FE5F7A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674377"/>
              </p:ext>
            </p:extLst>
          </p:nvPr>
        </p:nvGraphicFramePr>
        <p:xfrm>
          <a:off x="1011441" y="1056640"/>
          <a:ext cx="6412710" cy="4958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F635642-6448-4173-83DD-E823E9531298}"/>
              </a:ext>
            </a:extLst>
          </p:cNvPr>
          <p:cNvSpPr/>
          <p:nvPr/>
        </p:nvSpPr>
        <p:spPr>
          <a:xfrm>
            <a:off x="3924831" y="566281"/>
            <a:ext cx="162968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50 million / 5 Million</a:t>
            </a:r>
          </a:p>
        </p:txBody>
      </p:sp>
    </p:spTree>
    <p:extLst>
      <p:ext uri="{BB962C8B-B14F-4D97-AF65-F5344CB8AC3E}">
        <p14:creationId xmlns:p14="http://schemas.microsoft.com/office/powerpoint/2010/main" val="166441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B73C468-D875-4A8E-A540-E43BF8232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1EE32F-7E7F-4923-8E30-D8A235C81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1885" y="634028"/>
            <a:ext cx="4798243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100" cap="all" dirty="0"/>
              <a:t>Ohio School Profit/Loss</a:t>
            </a:r>
            <a:br>
              <a:rPr lang="en-US" sz="6100" cap="all" dirty="0"/>
            </a:br>
            <a:r>
              <a:rPr lang="en-US" sz="3000" cap="all" dirty="0"/>
              <a:t>*All amounts are In millions of dollars</a:t>
            </a:r>
            <a:endParaRPr lang="en-US" sz="6100" cap="all" dirty="0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4734F2F-19FC-4D35-9BDE-5CEAD57D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27878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D97A8A26-FD96-4968-A34A-727382AC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BF03B84-EB21-4CCA-A243-8754524179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981331"/>
              </p:ext>
            </p:extLst>
          </p:nvPr>
        </p:nvGraphicFramePr>
        <p:xfrm>
          <a:off x="1038263" y="985520"/>
          <a:ext cx="4839334" cy="5050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BB612A08-18F3-4687-8742-47C1AFA690B2}"/>
              </a:ext>
            </a:extLst>
          </p:cNvPr>
          <p:cNvSpPr/>
          <p:nvPr/>
        </p:nvSpPr>
        <p:spPr>
          <a:xfrm>
            <a:off x="3914692" y="595841"/>
            <a:ext cx="17333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80 million / 10 Million</a:t>
            </a:r>
          </a:p>
        </p:txBody>
      </p:sp>
    </p:spTree>
    <p:extLst>
      <p:ext uri="{BB962C8B-B14F-4D97-AF65-F5344CB8AC3E}">
        <p14:creationId xmlns:p14="http://schemas.microsoft.com/office/powerpoint/2010/main" val="394992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6C2138-1276-487F-9264-5930C34E4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411" y="634028"/>
            <a:ext cx="4599942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cap="all" dirty="0"/>
              <a:t>Pennsylvania Revenue Breakdown</a:t>
            </a:r>
            <a:br>
              <a:rPr lang="en-US" sz="5400" cap="all" dirty="0"/>
            </a:br>
            <a:r>
              <a:rPr lang="en-US" sz="2900" cap="all" dirty="0"/>
              <a:t>*All amounts are in millions of dollars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E2AB958-3485-44B3-A1E8-E25DAE15C8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9709828"/>
              </p:ext>
            </p:extLst>
          </p:nvPr>
        </p:nvGraphicFramePr>
        <p:xfrm>
          <a:off x="1011441" y="1056640"/>
          <a:ext cx="6375496" cy="4929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DC4ED0DA-85F8-426D-8C5D-5367D3599382}"/>
              </a:ext>
            </a:extLst>
          </p:cNvPr>
          <p:cNvSpPr txBox="1">
            <a:spLocks/>
          </p:cNvSpPr>
          <p:nvPr/>
        </p:nvSpPr>
        <p:spPr>
          <a:xfrm>
            <a:off x="3959261" y="561099"/>
            <a:ext cx="1578734" cy="5834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40 million / 5 Million</a:t>
            </a:r>
          </a:p>
        </p:txBody>
      </p:sp>
    </p:spTree>
    <p:extLst>
      <p:ext uri="{BB962C8B-B14F-4D97-AF65-F5344CB8AC3E}">
        <p14:creationId xmlns:p14="http://schemas.microsoft.com/office/powerpoint/2010/main" val="16154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149ABB-B3A0-497E-BA67-611FD7B96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2026" y="634028"/>
            <a:ext cx="4628337" cy="373283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5400" cap="all" dirty="0"/>
              <a:t>Pennsylvania Expenditure Breakdown</a:t>
            </a:r>
            <a:br>
              <a:rPr lang="en-US" sz="5400" cap="all" dirty="0"/>
            </a:br>
            <a:r>
              <a:rPr lang="en-US" sz="2900" cap="all" dirty="0"/>
              <a:t>*All amounts are in millions of Dollars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1FF9501-B70E-4293-B3E9-0176D81D64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63211"/>
              </p:ext>
            </p:extLst>
          </p:nvPr>
        </p:nvGraphicFramePr>
        <p:xfrm>
          <a:off x="958878" y="1016000"/>
          <a:ext cx="6428059" cy="4969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51397836-3EAD-4C74-9D3B-459F89BF5395}"/>
              </a:ext>
            </a:extLst>
          </p:cNvPr>
          <p:cNvSpPr/>
          <p:nvPr/>
        </p:nvSpPr>
        <p:spPr>
          <a:xfrm>
            <a:off x="3924831" y="566281"/>
            <a:ext cx="162968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50 million / 5 Million</a:t>
            </a:r>
          </a:p>
        </p:txBody>
      </p:sp>
    </p:spTree>
    <p:extLst>
      <p:ext uri="{BB962C8B-B14F-4D97-AF65-F5344CB8AC3E}">
        <p14:creationId xmlns:p14="http://schemas.microsoft.com/office/powerpoint/2010/main" val="126274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B73C468-D875-4A8E-A540-E43BF8232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4734F2F-19FC-4D35-9BDE-5CEAD57D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27878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D97A8A26-FD96-4968-A34A-727382AC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66FA12D-349F-4CE0-84BF-4F30F984B3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746598"/>
              </p:ext>
            </p:extLst>
          </p:nvPr>
        </p:nvGraphicFramePr>
        <p:xfrm>
          <a:off x="1067467" y="1016000"/>
          <a:ext cx="4798242" cy="500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0CAFFD5E-35A3-49FB-AECC-FC32E159EE1B}"/>
              </a:ext>
            </a:extLst>
          </p:cNvPr>
          <p:cNvSpPr txBox="1">
            <a:spLocks/>
          </p:cNvSpPr>
          <p:nvPr/>
        </p:nvSpPr>
        <p:spPr>
          <a:xfrm>
            <a:off x="6326293" y="786428"/>
            <a:ext cx="5692987" cy="37328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100" cap="all" dirty="0"/>
              <a:t>Pennsylvania School Profit/Loss</a:t>
            </a:r>
            <a:br>
              <a:rPr lang="en-US" sz="6100" cap="all" dirty="0"/>
            </a:br>
            <a:r>
              <a:rPr lang="en-US" sz="3000" cap="all" dirty="0"/>
              <a:t>*All amounts are In millions of dollars</a:t>
            </a:r>
            <a:endParaRPr lang="en-US" sz="6100" cap="all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35FEFB3-0D74-4C7E-8B07-74D204A9F035}"/>
              </a:ext>
            </a:extLst>
          </p:cNvPr>
          <p:cNvSpPr/>
          <p:nvPr/>
        </p:nvSpPr>
        <p:spPr>
          <a:xfrm>
            <a:off x="3914692" y="595841"/>
            <a:ext cx="17333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80 million / 10 Million</a:t>
            </a:r>
          </a:p>
        </p:txBody>
      </p:sp>
    </p:spTree>
    <p:extLst>
      <p:ext uri="{BB962C8B-B14F-4D97-AF65-F5344CB8AC3E}">
        <p14:creationId xmlns:p14="http://schemas.microsoft.com/office/powerpoint/2010/main" val="384710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2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48444A-A7B4-485E-BF56-48996F2CA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3490" y="161308"/>
            <a:ext cx="5111261" cy="169400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cap="all" dirty="0"/>
              <a:t>Enrollment Correlations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864496-D7F0-47A6-8155-0F29E48BE22B}"/>
              </a:ext>
            </a:extLst>
          </p:cNvPr>
          <p:cNvGraphicFramePr>
            <a:graphicFrameLocks noGrp="1"/>
          </p:cNvGraphicFramePr>
          <p:nvPr/>
        </p:nvGraphicFramePr>
        <p:xfrm>
          <a:off x="1442033" y="1340841"/>
          <a:ext cx="5533204" cy="4375514"/>
        </p:xfrm>
        <a:graphic>
          <a:graphicData uri="http://schemas.openxmlformats.org/drawingml/2006/table">
            <a:tbl>
              <a:tblPr firstRow="1" bandRow="1"/>
              <a:tblGrid>
                <a:gridCol w="1713008">
                  <a:extLst>
                    <a:ext uri="{9D8B030D-6E8A-4147-A177-3AD203B41FA5}">
                      <a16:colId xmlns:a16="http://schemas.microsoft.com/office/drawing/2014/main" val="3565257464"/>
                    </a:ext>
                  </a:extLst>
                </a:gridCol>
                <a:gridCol w="1223577">
                  <a:extLst>
                    <a:ext uri="{9D8B030D-6E8A-4147-A177-3AD203B41FA5}">
                      <a16:colId xmlns:a16="http://schemas.microsoft.com/office/drawing/2014/main" val="3647741115"/>
                    </a:ext>
                  </a:extLst>
                </a:gridCol>
                <a:gridCol w="1223577">
                  <a:extLst>
                    <a:ext uri="{9D8B030D-6E8A-4147-A177-3AD203B41FA5}">
                      <a16:colId xmlns:a16="http://schemas.microsoft.com/office/drawing/2014/main" val="2147797827"/>
                    </a:ext>
                  </a:extLst>
                </a:gridCol>
                <a:gridCol w="1373042">
                  <a:extLst>
                    <a:ext uri="{9D8B030D-6E8A-4147-A177-3AD203B41FA5}">
                      <a16:colId xmlns:a16="http://schemas.microsoft.com/office/drawing/2014/main" val="2598428629"/>
                    </a:ext>
                  </a:extLst>
                </a:gridCol>
              </a:tblGrid>
              <a:tr h="33657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295" marR="11295" marT="11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</a:t>
                      </a:r>
                    </a:p>
                  </a:txBody>
                  <a:tcPr marL="11295" marR="11295" marT="11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Expenditures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344153"/>
                  </a:ext>
                </a:extLst>
              </a:tr>
              <a:tr h="33657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11295" marR="11295" marT="112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2.630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59.624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60.506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386010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2.619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61.337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62.556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25312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2.632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63.712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65.095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362889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2.591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66.913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68.282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84005"/>
                  </a:ext>
                </a:extLst>
              </a:tr>
              <a:tr h="33657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</a:p>
                  </a:txBody>
                  <a:tcPr marL="11295" marR="11295" marT="112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1.614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22.537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22.016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057443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1.602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23.298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21.848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098770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1.600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24.379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22.562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977772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1.595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23.767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23.353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677303"/>
                  </a:ext>
                </a:extLst>
              </a:tr>
              <a:tr h="33657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</a:p>
                  </a:txBody>
                  <a:tcPr marL="11295" marR="11295" marT="112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1.624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28.485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28.495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790141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1.605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29.068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28.621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243702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1.589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29.967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29.691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215683"/>
                  </a:ext>
                </a:extLst>
              </a:tr>
              <a:tr h="336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1.573</a:t>
                      </a:r>
                    </a:p>
                  </a:txBody>
                  <a:tcPr marL="11295" marR="11295" marT="11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31.077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30.925</a:t>
                      </a:r>
                    </a:p>
                  </a:txBody>
                  <a:tcPr marL="11295" marR="11295" marT="11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393078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3506FD21-CDE1-4920-866A-486991B951C9}"/>
              </a:ext>
            </a:extLst>
          </p:cNvPr>
          <p:cNvSpPr txBox="1">
            <a:spLocks/>
          </p:cNvSpPr>
          <p:nvPr/>
        </p:nvSpPr>
        <p:spPr>
          <a:xfrm>
            <a:off x="7994436" y="1855309"/>
            <a:ext cx="3590064" cy="12814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cap="all" dirty="0"/>
              <a:t>*Amounts are in millions/Millions of Dollars</a:t>
            </a:r>
          </a:p>
        </p:txBody>
      </p:sp>
    </p:spTree>
    <p:extLst>
      <p:ext uri="{BB962C8B-B14F-4D97-AF65-F5344CB8AC3E}">
        <p14:creationId xmlns:p14="http://schemas.microsoft.com/office/powerpoint/2010/main" val="156208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A16A-30EA-4ECA-AE44-0C32F39D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Correlations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F1FC3F4-8E17-4212-B5E9-288895EFB3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649245"/>
              </p:ext>
            </p:extLst>
          </p:nvPr>
        </p:nvGraphicFramePr>
        <p:xfrm>
          <a:off x="1036320" y="1428750"/>
          <a:ext cx="4602480" cy="276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00706B5-EAD7-4814-8705-865976EC00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5281276"/>
              </p:ext>
            </p:extLst>
          </p:nvPr>
        </p:nvGraphicFramePr>
        <p:xfrm>
          <a:off x="6553202" y="1451728"/>
          <a:ext cx="4602480" cy="276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7D695EB-20AC-4CCC-8393-0DD957BA72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1874123"/>
              </p:ext>
            </p:extLst>
          </p:nvPr>
        </p:nvGraphicFramePr>
        <p:xfrm>
          <a:off x="3870960" y="4048506"/>
          <a:ext cx="4602480" cy="276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F14A35FC-132A-40B3-B79F-BABAD88231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18" y="5852277"/>
            <a:ext cx="2112020" cy="100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6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Graphic spid="5" grpId="0">
        <p:bldAsOne/>
      </p:bldGraphic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356E-C14F-4141-8E27-E8792BC31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02B6C-1A62-4DD0-BE1D-1F4753E67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Educational Finances – Revenues and expenditures for U.S. grade schools, by year and state</a:t>
            </a:r>
          </a:p>
          <a:p>
            <a:pPr lvl="1"/>
            <a:r>
              <a:rPr lang="en-US" dirty="0"/>
              <a:t>Roy Garrard</a:t>
            </a:r>
          </a:p>
          <a:p>
            <a:pPr lvl="2"/>
            <a:r>
              <a:rPr lang="en-US" dirty="0"/>
              <a:t>www.kaggle.com</a:t>
            </a:r>
          </a:p>
          <a:p>
            <a:pPr lvl="2"/>
            <a:r>
              <a:rPr lang="en-US" dirty="0"/>
              <a:t>Retrieved 9/20/2018, Updated ~ 3 months ago</a:t>
            </a:r>
          </a:p>
        </p:txBody>
      </p:sp>
    </p:spTree>
    <p:extLst>
      <p:ext uri="{BB962C8B-B14F-4D97-AF65-F5344CB8AC3E}">
        <p14:creationId xmlns:p14="http://schemas.microsoft.com/office/powerpoint/2010/main" val="194123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78490-731D-4D55-AA7E-3FE2005FF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Enrollment’s Correlation to</a:t>
            </a:r>
            <a:br>
              <a:rPr lang="en-US" dirty="0"/>
            </a:br>
            <a:r>
              <a:rPr lang="en-US" dirty="0"/>
              <a:t>Revenue and Expenditures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34815-645E-4441-8013-348648690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aspects influence revenue and expenditures?</a:t>
            </a:r>
          </a:p>
          <a:p>
            <a:pPr lvl="1"/>
            <a:r>
              <a:rPr lang="en-US" dirty="0"/>
              <a:t>State</a:t>
            </a:r>
          </a:p>
          <a:p>
            <a:pPr lvl="1"/>
            <a:r>
              <a:rPr lang="en-US" dirty="0"/>
              <a:t>Year</a:t>
            </a:r>
          </a:p>
          <a:p>
            <a:pPr lvl="1"/>
            <a:r>
              <a:rPr lang="en-US" dirty="0"/>
              <a:t>Enrollment</a:t>
            </a:r>
          </a:p>
        </p:txBody>
      </p:sp>
    </p:spTree>
    <p:extLst>
      <p:ext uri="{BB962C8B-B14F-4D97-AF65-F5344CB8AC3E}">
        <p14:creationId xmlns:p14="http://schemas.microsoft.com/office/powerpoint/2010/main" val="254479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29463-AB45-4FC5-8ABC-FF5302E3E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578644"/>
            <a:ext cx="4443984" cy="823912"/>
          </a:xfrm>
        </p:spPr>
        <p:txBody>
          <a:bodyPr/>
          <a:lstStyle/>
          <a:p>
            <a:r>
              <a:rPr lang="en-US" dirty="0"/>
              <a:t>Used Files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D2324-6B48-4F75-B65C-0CD858A2A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3002" y="1716505"/>
            <a:ext cx="4592582" cy="1712496"/>
          </a:xfrm>
        </p:spPr>
        <p:txBody>
          <a:bodyPr/>
          <a:lstStyle/>
          <a:p>
            <a:r>
              <a:rPr lang="en-US" b="1" i="1" dirty="0"/>
              <a:t>states.csv</a:t>
            </a:r>
          </a:p>
          <a:p>
            <a:r>
              <a:rPr lang="en-US" dirty="0"/>
              <a:t>districts.csv</a:t>
            </a:r>
          </a:p>
          <a:p>
            <a:r>
              <a:rPr lang="en-US" dirty="0"/>
              <a:t>school15doc.pdf (Data descriptions)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47C6A-7BE6-42E6-A724-694E83CCD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5014" y="578644"/>
            <a:ext cx="4443984" cy="823912"/>
          </a:xfrm>
        </p:spPr>
        <p:txBody>
          <a:bodyPr/>
          <a:lstStyle/>
          <a:p>
            <a:r>
              <a:rPr lang="en-US" dirty="0"/>
              <a:t>Files Not Accessed/Unknown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2F7115-2975-4CDB-902D-CE18EE4D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25014" y="1716505"/>
            <a:ext cx="4443984" cy="4150895"/>
          </a:xfrm>
        </p:spPr>
        <p:txBody>
          <a:bodyPr/>
          <a:lstStyle/>
          <a:p>
            <a:r>
              <a:rPr lang="en-US" dirty="0"/>
              <a:t>PY Files</a:t>
            </a:r>
          </a:p>
          <a:p>
            <a:pPr lvl="1"/>
            <a:r>
              <a:rPr lang="en-US" dirty="0"/>
              <a:t>create_districts_csv.py</a:t>
            </a:r>
          </a:p>
          <a:p>
            <a:pPr lvl="1"/>
            <a:r>
              <a:rPr lang="en-US" dirty="0"/>
              <a:t>create_naep_csv.py</a:t>
            </a:r>
          </a:p>
          <a:p>
            <a:pPr lvl="1"/>
            <a:r>
              <a:rPr lang="en-US" dirty="0"/>
              <a:t>create_states_csv.py</a:t>
            </a:r>
          </a:p>
          <a:p>
            <a:pPr lvl="1"/>
            <a:r>
              <a:rPr lang="en-US" dirty="0"/>
              <a:t>main.py</a:t>
            </a:r>
          </a:p>
          <a:p>
            <a:r>
              <a:rPr lang="en-US" dirty="0"/>
              <a:t>naep.csv – test scores</a:t>
            </a:r>
          </a:p>
          <a:p>
            <a:r>
              <a:rPr lang="en-US" dirty="0"/>
              <a:t>NDE – Compressed (zipped) Folder</a:t>
            </a:r>
          </a:p>
          <a:p>
            <a:r>
              <a:rPr lang="en-US" dirty="0"/>
              <a:t>elsect – Compressed (zipped) Folder</a:t>
            </a:r>
          </a:p>
          <a:p>
            <a:r>
              <a:rPr lang="en-US" dirty="0"/>
              <a:t>requirements.txt – random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661CC0A-43CB-4584-890C-35CA41DE219D}"/>
              </a:ext>
            </a:extLst>
          </p:cNvPr>
          <p:cNvSpPr/>
          <p:nvPr/>
        </p:nvSpPr>
        <p:spPr>
          <a:xfrm>
            <a:off x="4272509" y="3742950"/>
            <a:ext cx="2260847" cy="2308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8B14CE4-C548-45D4-B12C-48A3B2AEE641}"/>
              </a:ext>
            </a:extLst>
          </p:cNvPr>
          <p:cNvSpPr txBox="1">
            <a:spLocks/>
          </p:cNvSpPr>
          <p:nvPr/>
        </p:nvSpPr>
        <p:spPr>
          <a:xfrm>
            <a:off x="1045728" y="3707731"/>
            <a:ext cx="3226781" cy="1229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Could be used for further analysis:</a:t>
            </a:r>
          </a:p>
          <a:p>
            <a:pPr marL="0" indent="0">
              <a:buNone/>
            </a:pPr>
            <a:r>
              <a:rPr lang="en-US" sz="1400" dirty="0"/>
              <a:t>To compare test scores with revenue/expenditures and if they are statistically significant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58A2E1B-5BE4-4FA0-97CA-526F00768C44}"/>
              </a:ext>
            </a:extLst>
          </p:cNvPr>
          <p:cNvSpPr txBox="1">
            <a:spLocks/>
          </p:cNvSpPr>
          <p:nvPr/>
        </p:nvSpPr>
        <p:spPr>
          <a:xfrm>
            <a:off x="964705" y="5819464"/>
            <a:ext cx="4607396" cy="823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3000" b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/>
              <a:t>Total Used File Sizes:</a:t>
            </a:r>
          </a:p>
          <a:p>
            <a:pPr algn="ctr"/>
            <a:r>
              <a:rPr lang="en-US" sz="2400" dirty="0"/>
              <a:t>12,552 KB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313C2F3-8B47-4C11-BDE0-255937C3354A}"/>
              </a:ext>
            </a:extLst>
          </p:cNvPr>
          <p:cNvSpPr txBox="1">
            <a:spLocks/>
          </p:cNvSpPr>
          <p:nvPr/>
        </p:nvSpPr>
        <p:spPr>
          <a:xfrm>
            <a:off x="6361602" y="5816862"/>
            <a:ext cx="4607396" cy="823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3000" b="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/>
              <a:t>Total Unused File Sizes:</a:t>
            </a:r>
          </a:p>
          <a:p>
            <a:pPr algn="ctr"/>
            <a:r>
              <a:rPr lang="en-US" sz="2400" dirty="0"/>
              <a:t>73,514 KB</a:t>
            </a:r>
          </a:p>
        </p:txBody>
      </p:sp>
    </p:spTree>
    <p:extLst>
      <p:ext uri="{BB962C8B-B14F-4D97-AF65-F5344CB8AC3E}">
        <p14:creationId xmlns:p14="http://schemas.microsoft.com/office/powerpoint/2010/main" val="90079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11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3144E-C09C-41EF-8FFE-00A86CB9A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Revenue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F8146-E258-4B53-85F7-DEF9F62DE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8589"/>
            <a:ext cx="9601200" cy="4118811"/>
          </a:xfrm>
        </p:spPr>
        <p:txBody>
          <a:bodyPr>
            <a:normAutofit/>
          </a:bodyPr>
          <a:lstStyle/>
          <a:p>
            <a:r>
              <a:rPr lang="en-US" dirty="0"/>
              <a:t>Three Fields:</a:t>
            </a:r>
          </a:p>
          <a:p>
            <a:pPr lvl="1"/>
            <a:r>
              <a:rPr lang="en-US" dirty="0"/>
              <a:t>Federal Revenue</a:t>
            </a:r>
          </a:p>
          <a:p>
            <a:pPr lvl="2"/>
            <a:r>
              <a:rPr lang="en-US" dirty="0"/>
              <a:t>Total Revenue from Federal Sources</a:t>
            </a:r>
          </a:p>
          <a:p>
            <a:pPr lvl="3"/>
            <a:r>
              <a:rPr lang="en-US" dirty="0"/>
              <a:t>Compensatory, Children with Disabilities, Child Nutrition Act</a:t>
            </a:r>
          </a:p>
          <a:p>
            <a:pPr lvl="1"/>
            <a:r>
              <a:rPr lang="en-US" dirty="0"/>
              <a:t>State Revenue</a:t>
            </a:r>
          </a:p>
          <a:p>
            <a:pPr lvl="2"/>
            <a:r>
              <a:rPr lang="en-US" dirty="0"/>
              <a:t>Total Revenue from State Sources</a:t>
            </a:r>
          </a:p>
          <a:p>
            <a:pPr lvl="3"/>
            <a:r>
              <a:rPr lang="en-US" dirty="0"/>
              <a:t>General formula assistance, Special education programs, Transportation</a:t>
            </a:r>
          </a:p>
          <a:p>
            <a:pPr lvl="1"/>
            <a:r>
              <a:rPr lang="en-US" dirty="0"/>
              <a:t>Local Revenue</a:t>
            </a:r>
          </a:p>
          <a:p>
            <a:pPr lvl="2"/>
            <a:r>
              <a:rPr lang="en-US" dirty="0"/>
              <a:t>Total Revenue from Local Sources</a:t>
            </a:r>
          </a:p>
          <a:p>
            <a:pPr lvl="3"/>
            <a:r>
              <a:rPr lang="en-US" dirty="0"/>
              <a:t>Taxes, Parent government contributions, Property taxes</a:t>
            </a:r>
          </a:p>
        </p:txBody>
      </p:sp>
    </p:spTree>
    <p:extLst>
      <p:ext uri="{BB962C8B-B14F-4D97-AF65-F5344CB8AC3E}">
        <p14:creationId xmlns:p14="http://schemas.microsoft.com/office/powerpoint/2010/main" val="251848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42814-4C8B-46A1-A780-17EE30DC5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Expenditure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CD2C2-1407-4E6A-BD82-0CAF9BA44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8589"/>
            <a:ext cx="9601200" cy="411881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Four Fields</a:t>
            </a:r>
          </a:p>
          <a:p>
            <a:pPr lvl="1"/>
            <a:r>
              <a:rPr lang="en-US" dirty="0"/>
              <a:t>Instruction Expenditure</a:t>
            </a:r>
          </a:p>
          <a:p>
            <a:pPr lvl="2"/>
            <a:r>
              <a:rPr lang="en-US" dirty="0"/>
              <a:t>Total Current Spending for Instruction</a:t>
            </a:r>
          </a:p>
          <a:p>
            <a:pPr lvl="3"/>
            <a:r>
              <a:rPr lang="en-US" dirty="0"/>
              <a:t>Salaries and wages for instruction, Employee benefits</a:t>
            </a:r>
          </a:p>
          <a:p>
            <a:pPr lvl="1"/>
            <a:r>
              <a:rPr lang="en-US" dirty="0"/>
              <a:t>Support Services Expenditure</a:t>
            </a:r>
          </a:p>
          <a:p>
            <a:pPr lvl="2"/>
            <a:r>
              <a:rPr lang="en-US" dirty="0"/>
              <a:t>Total Current Spending for Support Services</a:t>
            </a:r>
          </a:p>
          <a:p>
            <a:pPr lvl="3"/>
            <a:r>
              <a:rPr lang="en-US" dirty="0"/>
              <a:t>Pupil support, Instructional staff, General &amp; School Administration</a:t>
            </a:r>
          </a:p>
          <a:p>
            <a:pPr lvl="1"/>
            <a:r>
              <a:rPr lang="en-US" dirty="0"/>
              <a:t>Capital Outlay Expenditure</a:t>
            </a:r>
          </a:p>
          <a:p>
            <a:pPr lvl="2"/>
            <a:r>
              <a:rPr lang="en-US" dirty="0"/>
              <a:t>Total Capital Outlay Expenditure</a:t>
            </a:r>
          </a:p>
          <a:p>
            <a:pPr lvl="3"/>
            <a:r>
              <a:rPr lang="en-US" dirty="0"/>
              <a:t>Outside payments, assumed also to be plant, property, and equipment</a:t>
            </a:r>
          </a:p>
          <a:p>
            <a:pPr lvl="1"/>
            <a:r>
              <a:rPr lang="en-US" dirty="0"/>
              <a:t>Other Expenditure</a:t>
            </a:r>
          </a:p>
          <a:p>
            <a:pPr lvl="2"/>
            <a:r>
              <a:rPr lang="en-US" dirty="0"/>
              <a:t>Not specified</a:t>
            </a:r>
          </a:p>
        </p:txBody>
      </p:sp>
    </p:spTree>
    <p:extLst>
      <p:ext uri="{BB962C8B-B14F-4D97-AF65-F5344CB8AC3E}">
        <p14:creationId xmlns:p14="http://schemas.microsoft.com/office/powerpoint/2010/main" val="29549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38EC-3241-4F3B-9D91-205C03892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Cleaning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15C1C-07ED-48A5-91AB-38B5E29D1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</a:t>
            </a:r>
            <a:r>
              <a:rPr lang="en-US" b="1" dirty="0"/>
              <a:t>states.csv </a:t>
            </a:r>
            <a:r>
              <a:rPr lang="en-US" dirty="0"/>
              <a:t>included 4,489,932 cells</a:t>
            </a:r>
          </a:p>
          <a:p>
            <a:pPr lvl="1"/>
            <a:r>
              <a:rPr lang="en-US" dirty="0"/>
              <a:t>374,161 x 12 </a:t>
            </a:r>
          </a:p>
          <a:p>
            <a:pPr lvl="2"/>
            <a:r>
              <a:rPr lang="en-US" dirty="0"/>
              <a:t>[Every School District – 50 States, 1992-2016] x [Categories: Revenue/Expenditure Fields, including totals]</a:t>
            </a:r>
          </a:p>
          <a:p>
            <a:r>
              <a:rPr lang="en-US" dirty="0"/>
              <a:t>Narrowed down:</a:t>
            </a:r>
          </a:p>
          <a:p>
            <a:pPr lvl="1"/>
            <a:r>
              <a:rPr lang="en-US" dirty="0"/>
              <a:t>New York, Ohio, Pennsylvania 95,516 cells</a:t>
            </a:r>
          </a:p>
          <a:p>
            <a:pPr lvl="2"/>
            <a:r>
              <a:rPr lang="en-US" dirty="0"/>
              <a:t>Using Totals &gt; 120 cells</a:t>
            </a:r>
          </a:p>
        </p:txBody>
      </p:sp>
    </p:spTree>
    <p:extLst>
      <p:ext uri="{BB962C8B-B14F-4D97-AF65-F5344CB8AC3E}">
        <p14:creationId xmlns:p14="http://schemas.microsoft.com/office/powerpoint/2010/main" val="390261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B73C468-D875-4A8E-A540-E43BF8232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A3C2EB-9CC0-4C5D-A399-C037B90DA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0899" y="2016617"/>
            <a:ext cx="4798243" cy="109427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100" cap="all" dirty="0"/>
              <a:t>Enrollment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4734F2F-19FC-4D35-9BDE-5CEAD57D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27878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D97A8A26-FD96-4968-A34A-727382AC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A13B87-46CF-4CCF-A3DB-F3A9A4D33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802467"/>
              </p:ext>
            </p:extLst>
          </p:nvPr>
        </p:nvGraphicFramePr>
        <p:xfrm>
          <a:off x="1371403" y="1458557"/>
          <a:ext cx="4207670" cy="4140912"/>
        </p:xfrm>
        <a:graphic>
          <a:graphicData uri="http://schemas.openxmlformats.org/drawingml/2006/table">
            <a:tbl>
              <a:tblPr/>
              <a:tblGrid>
                <a:gridCol w="2089484">
                  <a:extLst>
                    <a:ext uri="{9D8B030D-6E8A-4147-A177-3AD203B41FA5}">
                      <a16:colId xmlns:a16="http://schemas.microsoft.com/office/drawing/2014/main" val="3698412058"/>
                    </a:ext>
                  </a:extLst>
                </a:gridCol>
                <a:gridCol w="951647">
                  <a:extLst>
                    <a:ext uri="{9D8B030D-6E8A-4147-A177-3AD203B41FA5}">
                      <a16:colId xmlns:a16="http://schemas.microsoft.com/office/drawing/2014/main" val="1228684784"/>
                    </a:ext>
                  </a:extLst>
                </a:gridCol>
                <a:gridCol w="1166539">
                  <a:extLst>
                    <a:ext uri="{9D8B030D-6E8A-4147-A177-3AD203B41FA5}">
                      <a16:colId xmlns:a16="http://schemas.microsoft.com/office/drawing/2014/main" val="996143657"/>
                    </a:ext>
                  </a:extLst>
                </a:gridCol>
              </a:tblGrid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2.630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4398449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2.619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235811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2.632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450274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2.591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839405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1.614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35882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1.602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448830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1.600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143327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Ohio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1.595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009782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1.624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693257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1.605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679057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1.589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727704"/>
                  </a:ext>
                </a:extLst>
              </a:tr>
              <a:tr h="3450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Pennsylvania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n-US" sz="2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spc="300" dirty="0">
                          <a:solidFill>
                            <a:srgbClr val="808080"/>
                          </a:solidFill>
                          <a:effectLst/>
                          <a:latin typeface="Calibri" panose="020F0502020204030204" pitchFamily="34" charset="0"/>
                        </a:rPr>
                        <a:t>1.573</a:t>
                      </a:r>
                      <a:endParaRPr lang="en-US" sz="2900" b="0" i="0" u="none" strike="noStrike" spc="3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13" marR="12413" marT="124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4249547"/>
                  </a:ext>
                </a:extLst>
              </a:tr>
            </a:tbl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5C1F1DA1-CC15-4679-89D5-759832C05931}"/>
              </a:ext>
            </a:extLst>
          </p:cNvPr>
          <p:cNvSpPr txBox="1">
            <a:spLocks/>
          </p:cNvSpPr>
          <p:nvPr/>
        </p:nvSpPr>
        <p:spPr>
          <a:xfrm>
            <a:off x="6587646" y="2291135"/>
            <a:ext cx="4798243" cy="10942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cap="all" dirty="0"/>
              <a:t>*All values in Millions</a:t>
            </a:r>
          </a:p>
        </p:txBody>
      </p:sp>
    </p:spTree>
    <p:extLst>
      <p:ext uri="{BB962C8B-B14F-4D97-AF65-F5344CB8AC3E}">
        <p14:creationId xmlns:p14="http://schemas.microsoft.com/office/powerpoint/2010/main" val="308375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B2110B-FCE8-4C55-A2FC-903166A75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6193" y="1581934"/>
            <a:ext cx="3885414" cy="369413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cap="all" dirty="0"/>
              <a:t>New York </a:t>
            </a:r>
            <a:r>
              <a:rPr lang="en-US" sz="5400" cap="all" dirty="0"/>
              <a:t>Revenue</a:t>
            </a:r>
            <a:r>
              <a:rPr lang="en-US" sz="4800" cap="all" dirty="0"/>
              <a:t> Breakdown</a:t>
            </a:r>
            <a:br>
              <a:rPr lang="en-US" sz="4800" cap="all" dirty="0"/>
            </a:br>
            <a:r>
              <a:rPr lang="en-US" sz="2900" cap="all" dirty="0"/>
              <a:t>*All amounts are in millions of Dollars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8AB77E4-968C-4568-A098-656CBC5015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104118"/>
              </p:ext>
            </p:extLst>
          </p:nvPr>
        </p:nvGraphicFramePr>
        <p:xfrm>
          <a:off x="985160" y="1036320"/>
          <a:ext cx="6401777" cy="4949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96EF2C44-5A26-4F94-BB23-D23062FAF70E}"/>
              </a:ext>
            </a:extLst>
          </p:cNvPr>
          <p:cNvSpPr txBox="1">
            <a:spLocks/>
          </p:cNvSpPr>
          <p:nvPr/>
        </p:nvSpPr>
        <p:spPr>
          <a:xfrm>
            <a:off x="3959261" y="561099"/>
            <a:ext cx="1578734" cy="5834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" cap="all" dirty="0"/>
              <a:t>Y – axis:</a:t>
            </a:r>
          </a:p>
          <a:p>
            <a:pPr algn="ctr"/>
            <a:endParaRPr lang="en-US" sz="1000" cap="all" dirty="0"/>
          </a:p>
          <a:p>
            <a:pPr algn="ctr"/>
            <a:r>
              <a:rPr lang="en-US" sz="1000" cap="all" dirty="0"/>
              <a:t>40 million / 5 Million</a:t>
            </a:r>
          </a:p>
        </p:txBody>
      </p:sp>
    </p:spTree>
    <p:extLst>
      <p:ext uri="{BB962C8B-B14F-4D97-AF65-F5344CB8AC3E}">
        <p14:creationId xmlns:p14="http://schemas.microsoft.com/office/powerpoint/2010/main" val="339127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  <p:bldP spid="13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970</Words>
  <Application>Microsoft Office PowerPoint</Application>
  <PresentationFormat>Widescreen</PresentationFormat>
  <Paragraphs>344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Franklin Gothic Book</vt:lpstr>
      <vt:lpstr>Crop</vt:lpstr>
      <vt:lpstr>US Educational Finances New York – Ohio – Pennsylvania 2013 to 2016</vt:lpstr>
      <vt:lpstr>Data Source</vt:lpstr>
      <vt:lpstr>Enrollment’s Correlation to Revenue and Expenditures</vt:lpstr>
      <vt:lpstr>PowerPoint Presentation</vt:lpstr>
      <vt:lpstr>Revenue Field</vt:lpstr>
      <vt:lpstr>Expenditure Field</vt:lpstr>
      <vt:lpstr>Data Cleaning</vt:lpstr>
      <vt:lpstr>Enrollment</vt:lpstr>
      <vt:lpstr>New York Revenue Breakdown *All amounts are in millions of Dollars</vt:lpstr>
      <vt:lpstr>New York Expenditure Breakdown *All amounts are in millions of Dollars</vt:lpstr>
      <vt:lpstr>New York School Profit/Loss *All amounts are in millions of dollars</vt:lpstr>
      <vt:lpstr>OHIO REVENUE BREAKDOWN *ALL AMOUNTS ARE IN MILLIONS OF DOLLARS</vt:lpstr>
      <vt:lpstr>Ohio Expenditure Breakdown *All amounts are in millions of dollars</vt:lpstr>
      <vt:lpstr>Ohio School Profit/Loss *All amounts are In millions of dollars</vt:lpstr>
      <vt:lpstr>Pennsylvania Revenue Breakdown *All amounts are in millions of dollars</vt:lpstr>
      <vt:lpstr>Pennsylvania Expenditure Breakdown *All amounts are in millions of Dollars</vt:lpstr>
      <vt:lpstr>PowerPoint Presentation</vt:lpstr>
      <vt:lpstr>Enrollment Correlations</vt:lpstr>
      <vt:lpstr>State Correlations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 Educational Finances New York – Ohio – Pennsylvania 2013 to 2016</dc:title>
  <dc:creator>Toby Trotta</dc:creator>
  <cp:lastModifiedBy>Toby Trotta</cp:lastModifiedBy>
  <cp:revision>3</cp:revision>
  <dcterms:created xsi:type="dcterms:W3CDTF">2018-12-02T23:55:58Z</dcterms:created>
  <dcterms:modified xsi:type="dcterms:W3CDTF">2018-12-03T00:11:12Z</dcterms:modified>
</cp:coreProperties>
</file>