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83"/>
    <p:restoredTop sz="94665"/>
  </p:normalViewPr>
  <p:slideViewPr>
    <p:cSldViewPr snapToGrid="0" snapToObjects="1">
      <p:cViewPr varScale="1">
        <p:scale>
          <a:sx n="48" d="100"/>
          <a:sy n="48" d="100"/>
        </p:scale>
        <p:origin x="208" y="1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3E9CA-E54F-AD40-9A66-DEA6ED91FCA7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6FC2F-1EA7-6A4B-ACA7-B1013F000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00932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3E9CA-E54F-AD40-9A66-DEA6ED91FCA7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6FC2F-1EA7-6A4B-ACA7-B1013F000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391751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3E9CA-E54F-AD40-9A66-DEA6ED91FCA7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6FC2F-1EA7-6A4B-ACA7-B1013F000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937381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3E9CA-E54F-AD40-9A66-DEA6ED91FCA7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6FC2F-1EA7-6A4B-ACA7-B1013F000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47794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3E9CA-E54F-AD40-9A66-DEA6ED91FCA7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6FC2F-1EA7-6A4B-ACA7-B1013F000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72407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3E9CA-E54F-AD40-9A66-DEA6ED91FCA7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6FC2F-1EA7-6A4B-ACA7-B1013F000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858893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3E9CA-E54F-AD40-9A66-DEA6ED91FCA7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6FC2F-1EA7-6A4B-ACA7-B1013F000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99737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3E9CA-E54F-AD40-9A66-DEA6ED91FCA7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6FC2F-1EA7-6A4B-ACA7-B1013F000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069090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3E9CA-E54F-AD40-9A66-DEA6ED91FCA7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6FC2F-1EA7-6A4B-ACA7-B1013F000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59171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3E9CA-E54F-AD40-9A66-DEA6ED91FCA7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6FC2F-1EA7-6A4B-ACA7-B1013F000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991565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3E9CA-E54F-AD40-9A66-DEA6ED91FCA7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6FC2F-1EA7-6A4B-ACA7-B1013F000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438997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3E9CA-E54F-AD40-9A66-DEA6ED91FCA7}" type="datetimeFigureOut">
              <a:rPr lang="en-US" smtClean="0"/>
              <a:t>11/30/18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6FC2F-1EA7-6A4B-ACA7-B1013F000A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021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ull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7685" y="1008063"/>
            <a:ext cx="10036629" cy="2387600"/>
          </a:xfrm>
        </p:spPr>
        <p:txBody>
          <a:bodyPr/>
          <a:lstStyle/>
          <a:p>
            <a:r>
              <a:rPr lang="en-US" dirty="0" smtClean="0"/>
              <a:t>Where it Pays to Attend College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en-US" dirty="0" smtClean="0"/>
              <a:t>Sally Sterkel</a:t>
            </a:r>
          </a:p>
          <a:p>
            <a:pPr algn="l"/>
            <a:r>
              <a:rPr lang="en-US" dirty="0" smtClean="0"/>
              <a:t>DSCI 101</a:t>
            </a:r>
          </a:p>
          <a:p>
            <a:pPr algn="l"/>
            <a:r>
              <a:rPr lang="en-US" dirty="0" smtClean="0"/>
              <a:t>Fall 2018</a:t>
            </a:r>
          </a:p>
          <a:p>
            <a:pPr algn="l"/>
            <a:r>
              <a:rPr lang="en-US" dirty="0" smtClean="0"/>
              <a:t>An Investigation on the Best </a:t>
            </a:r>
            <a:r>
              <a:rPr lang="en-US" dirty="0"/>
              <a:t>C</a:t>
            </a:r>
            <a:r>
              <a:rPr lang="en-US" dirty="0" smtClean="0"/>
              <a:t>ollege </a:t>
            </a:r>
            <a:r>
              <a:rPr lang="en-US" dirty="0"/>
              <a:t>D</a:t>
            </a:r>
            <a:r>
              <a:rPr lang="en-US" dirty="0" smtClean="0"/>
              <a:t>egrees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84160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Salaries by School 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wanted to see which type of school produced the highest average salaries</a:t>
            </a:r>
          </a:p>
          <a:p>
            <a:r>
              <a:rPr lang="en-US" dirty="0" smtClean="0"/>
              <a:t>AVERAGE function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858148"/>
              </p:ext>
            </p:extLst>
          </p:nvPr>
        </p:nvGraphicFramePr>
        <p:xfrm>
          <a:off x="375557" y="3380018"/>
          <a:ext cx="5845630" cy="242267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109422"/>
                <a:gridCol w="2736208"/>
              </a:tblGrid>
              <a:tr h="502223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Average Mid-Career Median Salary Based on School Type</a:t>
                      </a:r>
                      <a:endParaRPr lang="en-US" sz="20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409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Engineering</a:t>
                      </a:r>
                      <a:endParaRPr lang="en-US" sz="20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=AVERAGE(D2:D20)</a:t>
                      </a:r>
                      <a:endParaRPr lang="en-US" sz="20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38409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Party</a:t>
                      </a:r>
                      <a:endParaRPr lang="en-US" sz="20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=AVERAGE(D21:D40)</a:t>
                      </a:r>
                      <a:endParaRPr lang="en-US" sz="2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38409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Liberal Arts</a:t>
                      </a:r>
                      <a:endParaRPr lang="en-US" sz="20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=AVERAGE(D41:D87)</a:t>
                      </a:r>
                      <a:endParaRPr lang="en-US" sz="20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38409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Ivy League</a:t>
                      </a:r>
                      <a:endParaRPr lang="en-US" sz="20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=AVERAGE(D88:D95)</a:t>
                      </a:r>
                      <a:endParaRPr lang="en-US" sz="20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38409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State</a:t>
                      </a:r>
                      <a:endParaRPr lang="en-US" sz="20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=AVERAGE(D96:D270)</a:t>
                      </a:r>
                      <a:endParaRPr lang="en-US" sz="20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38805"/>
              </p:ext>
            </p:extLst>
          </p:nvPr>
        </p:nvGraphicFramePr>
        <p:xfrm>
          <a:off x="6361247" y="3380018"/>
          <a:ext cx="5602151" cy="242267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146715"/>
                <a:gridCol w="1455436"/>
              </a:tblGrid>
              <a:tr h="403779">
                <a:tc gridSpan="2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Average Mid-Career Median Salary Based on School Type</a:t>
                      </a:r>
                      <a:endParaRPr lang="en-US" sz="20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377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Engineering</a:t>
                      </a:r>
                      <a:endParaRPr lang="en-US" sz="20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$103,842.11 </a:t>
                      </a:r>
                      <a:endParaRPr lang="en-US" sz="20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0377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Party</a:t>
                      </a:r>
                      <a:endParaRPr lang="en-US" sz="20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$84,685.00 </a:t>
                      </a:r>
                      <a:endParaRPr lang="en-US" sz="20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0377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Liberal Arts</a:t>
                      </a:r>
                      <a:endParaRPr lang="en-US" sz="20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$89,378.72 </a:t>
                      </a:r>
                      <a:endParaRPr lang="en-US" sz="20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0377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Ivy </a:t>
                      </a:r>
                      <a:r>
                        <a:rPr lang="en-US" sz="1800" b="1" dirty="0" smtClean="0">
                          <a:effectLst/>
                        </a:rPr>
                        <a:t>League</a:t>
                      </a:r>
                      <a:endParaRPr lang="en-US" sz="20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$120,125.00 </a:t>
                      </a:r>
                      <a:endParaRPr lang="en-US" sz="20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0377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State</a:t>
                      </a:r>
                      <a:endParaRPr lang="en-US" sz="20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$78,567.43 </a:t>
                      </a:r>
                      <a:endParaRPr lang="en-US" sz="20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446567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Salaries by School 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Bar graph</a:t>
            </a:r>
          </a:p>
          <a:p>
            <a:endParaRPr lang="en-US" dirty="0"/>
          </a:p>
          <a:p>
            <a:r>
              <a:rPr lang="en-US" dirty="0" smtClean="0"/>
              <a:t>Ivy League</a:t>
            </a:r>
          </a:p>
          <a:p>
            <a:r>
              <a:rPr lang="en-US" dirty="0" smtClean="0"/>
              <a:t>Engineering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1781" y="1447941"/>
            <a:ext cx="8251896" cy="5106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63663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Salaries by School 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Built table to</a:t>
            </a:r>
          </a:p>
          <a:p>
            <a:pPr marL="0" indent="0">
              <a:buNone/>
            </a:pPr>
            <a:r>
              <a:rPr lang="en-US" dirty="0" smtClean="0"/>
              <a:t> identify which </a:t>
            </a:r>
          </a:p>
          <a:p>
            <a:pPr marL="0" indent="0">
              <a:buNone/>
            </a:pPr>
            <a:r>
              <a:rPr lang="en-US" dirty="0" smtClean="0"/>
              <a:t>schools in particular</a:t>
            </a:r>
          </a:p>
          <a:p>
            <a:r>
              <a:rPr lang="en-US" dirty="0" smtClean="0"/>
              <a:t>Only 1 state school</a:t>
            </a:r>
          </a:p>
          <a:p>
            <a:r>
              <a:rPr lang="en-US" dirty="0" smtClean="0"/>
              <a:t>All Ivy Leagues</a:t>
            </a:r>
          </a:p>
          <a:p>
            <a:r>
              <a:rPr lang="en-US" dirty="0" smtClean="0"/>
              <a:t>Engineering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2270" y="1371600"/>
            <a:ext cx="7848601" cy="530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48547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Ivy League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5382"/>
            <a:ext cx="10515600" cy="4351338"/>
          </a:xfrm>
        </p:spPr>
        <p:txBody>
          <a:bodyPr/>
          <a:lstStyle/>
          <a:p>
            <a:r>
              <a:rPr lang="en-US" dirty="0" smtClean="0"/>
              <a:t>Wondered if the Ivy League schools were skewing our data for the Northeast region</a:t>
            </a:r>
          </a:p>
          <a:p>
            <a:r>
              <a:rPr lang="en-US" dirty="0" smtClean="0"/>
              <a:t>Copied worksheet and deleted the Ivy Leagues</a:t>
            </a:r>
          </a:p>
          <a:p>
            <a:r>
              <a:rPr lang="en-US" dirty="0" smtClean="0"/>
              <a:t>Found the averages again for mid-career median salary based on region, this time without the 8 Ivy League schools included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336945"/>
              </p:ext>
            </p:extLst>
          </p:nvPr>
        </p:nvGraphicFramePr>
        <p:xfrm>
          <a:off x="3858985" y="3967842"/>
          <a:ext cx="4474029" cy="259624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219907"/>
                <a:gridCol w="1254122"/>
              </a:tblGrid>
              <a:tr h="432707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Average Mid-Career Median Salary By Region</a:t>
                      </a:r>
                      <a:endParaRPr lang="en-US" sz="20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27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California</a:t>
                      </a:r>
                      <a:endParaRPr lang="en-US" sz="20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$93,132.14 </a:t>
                      </a:r>
                      <a:endParaRPr lang="en-US" sz="20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327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Western</a:t>
                      </a:r>
                      <a:endParaRPr lang="en-US" sz="20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$78,200.00 </a:t>
                      </a:r>
                      <a:endParaRPr lang="en-US" sz="20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327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Midwestern</a:t>
                      </a:r>
                      <a:endParaRPr lang="en-US" sz="20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$78,180.28 </a:t>
                      </a:r>
                      <a:endParaRPr lang="en-US" sz="20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327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Southern</a:t>
                      </a:r>
                      <a:endParaRPr lang="en-US" sz="20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$79,505.06 </a:t>
                      </a:r>
                      <a:endParaRPr lang="en-US" sz="20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3270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Northeastern</a:t>
                      </a:r>
                      <a:endParaRPr lang="en-US" sz="20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$88,850.00 </a:t>
                      </a:r>
                      <a:endParaRPr lang="en-US" sz="20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283893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Ivy League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9466" y="1589542"/>
            <a:ext cx="9693068" cy="477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94893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Ivy League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The Northeastern average </a:t>
            </a:r>
            <a:r>
              <a:rPr lang="en-US" dirty="0" smtClean="0"/>
              <a:t>originally </a:t>
            </a:r>
            <a:r>
              <a:rPr lang="en-US" dirty="0"/>
              <a:t>$91,352.00. </a:t>
            </a:r>
            <a:endParaRPr lang="en-US" dirty="0" smtClean="0"/>
          </a:p>
          <a:p>
            <a:pPr lvl="0"/>
            <a:r>
              <a:rPr lang="en-US" dirty="0" smtClean="0"/>
              <a:t>Without Ivy </a:t>
            </a:r>
            <a:r>
              <a:rPr lang="en-US" dirty="0"/>
              <a:t>League schools it lowered to $88,850.00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 </a:t>
            </a:r>
            <a:r>
              <a:rPr lang="en-US" dirty="0"/>
              <a:t>Although it did lower, the </a:t>
            </a:r>
            <a:r>
              <a:rPr lang="en-US" dirty="0" smtClean="0"/>
              <a:t>Northeastern </a:t>
            </a:r>
            <a:r>
              <a:rPr lang="en-US" dirty="0"/>
              <a:t>region still has higher mid-career earnings </a:t>
            </a:r>
            <a:r>
              <a:rPr lang="en-US" dirty="0" smtClean="0"/>
              <a:t>than </a:t>
            </a:r>
            <a:r>
              <a:rPr lang="en-US" dirty="0"/>
              <a:t>the Western, Midwestern, and Southern regions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The Ivy League schools did not impact it as much as I thought they might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15430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Dartmouth appeared first in both the region and school type categories.</a:t>
            </a:r>
          </a:p>
          <a:p>
            <a:r>
              <a:rPr lang="en-US" dirty="0" smtClean="0"/>
              <a:t>The </a:t>
            </a:r>
            <a:r>
              <a:rPr lang="en-US" dirty="0"/>
              <a:t>schools located in the Northeastern or California regions tend to produce graduates who make more money mid-way through their careers than the Western, Midwestern, or Southern regions.</a:t>
            </a:r>
            <a:r>
              <a:rPr lang="en-US" dirty="0" smtClean="0">
                <a:effectLst/>
              </a:rPr>
              <a:t> </a:t>
            </a:r>
          </a:p>
          <a:p>
            <a:r>
              <a:rPr lang="en-US" dirty="0" smtClean="0"/>
              <a:t>Ivy League and Engineering schools are at the top for school type.</a:t>
            </a:r>
          </a:p>
          <a:p>
            <a:r>
              <a:rPr lang="en-US" dirty="0" smtClean="0"/>
              <a:t>State</a:t>
            </a:r>
            <a:r>
              <a:rPr lang="en-US" dirty="0"/>
              <a:t>, liberal arts, and party schools were spread throughout the rest of the </a:t>
            </a:r>
            <a:r>
              <a:rPr lang="en-US" dirty="0" smtClean="0"/>
              <a:t>list.</a:t>
            </a:r>
          </a:p>
          <a:p>
            <a:r>
              <a:rPr lang="en-US" dirty="0" smtClean="0"/>
              <a:t>Engineering majors appeared the most for the best degrees.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19414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What combination of these factors will result in the highest salaries?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best combination of all 3 </a:t>
            </a:r>
            <a:r>
              <a:rPr lang="en-US" dirty="0" smtClean="0"/>
              <a:t>categories</a:t>
            </a:r>
            <a:r>
              <a:rPr lang="en-US" dirty="0"/>
              <a:t> </a:t>
            </a:r>
            <a:r>
              <a:rPr lang="en-US" dirty="0" smtClean="0"/>
              <a:t>based on my findings: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ndergraduate major = Chemical Engineering 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chool type = Ivy League (specifically Dartmouth)</a:t>
            </a:r>
          </a:p>
          <a:p>
            <a:pPr lvl="1"/>
            <a:r>
              <a:rPr lang="en-US" dirty="0" smtClean="0"/>
              <a:t>Region = Northeastern region </a:t>
            </a:r>
          </a:p>
        </p:txBody>
      </p:sp>
    </p:spTree>
    <p:extLst>
      <p:ext uri="{BB962C8B-B14F-4D97-AF65-F5344CB8AC3E}">
        <p14:creationId xmlns:p14="http://schemas.microsoft.com/office/powerpoint/2010/main" val="193278916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Is it possible to estimate a future salary based on where you attend college?</a:t>
            </a:r>
          </a:p>
          <a:p>
            <a:r>
              <a:rPr lang="en-US" dirty="0"/>
              <a:t>Although you cannot predict the future, this project could help someone make a decision about the college they are thinking of attending or a possible career path.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138234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&amp; 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experienced no problems with this data.</a:t>
            </a:r>
          </a:p>
          <a:p>
            <a:r>
              <a:rPr lang="en-US" dirty="0" smtClean="0"/>
              <a:t>Future work and questions: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ore </a:t>
            </a:r>
            <a:r>
              <a:rPr lang="en-US" dirty="0"/>
              <a:t>schools could be added to the data </a:t>
            </a:r>
            <a:endParaRPr lang="en-US" dirty="0" smtClean="0"/>
          </a:p>
          <a:p>
            <a:pPr lvl="1"/>
            <a:r>
              <a:rPr lang="en-US" dirty="0"/>
              <a:t>W</a:t>
            </a:r>
            <a:r>
              <a:rPr lang="en-US" dirty="0" smtClean="0"/>
              <a:t>orksheet </a:t>
            </a:r>
            <a:r>
              <a:rPr lang="en-US" dirty="0"/>
              <a:t>that deals with how much you earn based on your college </a:t>
            </a:r>
            <a:r>
              <a:rPr lang="en-US" dirty="0" smtClean="0"/>
              <a:t>GPA</a:t>
            </a:r>
          </a:p>
          <a:p>
            <a:pPr lvl="1"/>
            <a:r>
              <a:rPr lang="en-US" dirty="0" smtClean="0"/>
              <a:t>I </a:t>
            </a:r>
            <a:r>
              <a:rPr lang="en-US" dirty="0"/>
              <a:t>am also wondering if the region you get a job in, not necessarily where you went to school, would be a major factor in determining salary. </a:t>
            </a:r>
          </a:p>
        </p:txBody>
      </p:sp>
    </p:spTree>
    <p:extLst>
      <p:ext uri="{BB962C8B-B14F-4D97-AF65-F5344CB8AC3E}">
        <p14:creationId xmlns:p14="http://schemas.microsoft.com/office/powerpoint/2010/main" val="114232730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College degrees (undergraduate majors)</a:t>
            </a:r>
          </a:p>
          <a:p>
            <a:r>
              <a:rPr lang="en-US" dirty="0" smtClean="0"/>
              <a:t>Type of college </a:t>
            </a:r>
          </a:p>
          <a:p>
            <a:r>
              <a:rPr lang="en-US" dirty="0" smtClean="0"/>
              <a:t>Region the school is located</a:t>
            </a:r>
          </a:p>
          <a:p>
            <a:endParaRPr lang="en-US" dirty="0" smtClean="0"/>
          </a:p>
          <a:p>
            <a:r>
              <a:rPr lang="en-US" dirty="0" smtClean="0"/>
              <a:t>What combination of these factors will result in the highest salaries?</a:t>
            </a:r>
          </a:p>
          <a:p>
            <a:r>
              <a:rPr lang="en-US" dirty="0" smtClean="0"/>
              <a:t>Is it possible to estimate a future salary based on where you attend college?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11407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Obtained from </a:t>
            </a:r>
            <a:r>
              <a:rPr lang="en-US" dirty="0" err="1" smtClean="0"/>
              <a:t>kaggle.com</a:t>
            </a:r>
            <a:endParaRPr lang="en-US" dirty="0" smtClean="0"/>
          </a:p>
          <a:p>
            <a:r>
              <a:rPr lang="en-US" dirty="0" smtClean="0"/>
              <a:t>Posted in the Wall Street Journal in 2017</a:t>
            </a:r>
          </a:p>
          <a:p>
            <a:pPr lvl="1"/>
            <a:r>
              <a:rPr lang="en-US" dirty="0" smtClean="0"/>
              <a:t>Based on data collected from </a:t>
            </a:r>
            <a:r>
              <a:rPr lang="en-US" dirty="0" err="1" smtClean="0"/>
              <a:t>Payscale</a:t>
            </a:r>
            <a:r>
              <a:rPr lang="en-US" dirty="0" smtClean="0"/>
              <a:t>, Inc.</a:t>
            </a:r>
          </a:p>
          <a:p>
            <a:pPr lvl="1"/>
            <a:r>
              <a:rPr lang="en-US" dirty="0" smtClean="0"/>
              <a:t>No information on how </a:t>
            </a:r>
            <a:r>
              <a:rPr lang="en-US" dirty="0" err="1" smtClean="0"/>
              <a:t>Payscale</a:t>
            </a:r>
            <a:r>
              <a:rPr lang="en-US" dirty="0" smtClean="0"/>
              <a:t>, Inc. collected the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16623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5993" y="1485899"/>
            <a:ext cx="11000014" cy="4935992"/>
          </a:xfrm>
        </p:spPr>
        <p:txBody>
          <a:bodyPr>
            <a:normAutofit/>
          </a:bodyPr>
          <a:lstStyle/>
          <a:p>
            <a:r>
              <a:rPr lang="en-US" dirty="0" smtClean="0"/>
              <a:t>3 Excel files </a:t>
            </a:r>
          </a:p>
          <a:p>
            <a:pPr lvl="1"/>
            <a:r>
              <a:rPr lang="en-US" dirty="0" smtClean="0"/>
              <a:t>degrees-that-pay-back </a:t>
            </a:r>
          </a:p>
          <a:p>
            <a:pPr lvl="2"/>
            <a:r>
              <a:rPr lang="en-US" dirty="0" smtClean="0"/>
              <a:t>5KB </a:t>
            </a:r>
          </a:p>
          <a:p>
            <a:pPr lvl="2"/>
            <a:r>
              <a:rPr lang="en-US" dirty="0" smtClean="0"/>
              <a:t>51 </a:t>
            </a:r>
            <a:r>
              <a:rPr lang="en-US" dirty="0"/>
              <a:t>different degrees that people graduated with and the salaries associated with that degree </a:t>
            </a:r>
            <a:endParaRPr lang="en-US" dirty="0" smtClean="0"/>
          </a:p>
          <a:p>
            <a:pPr lvl="1"/>
            <a:r>
              <a:rPr lang="en-US" dirty="0" smtClean="0"/>
              <a:t>salaries-by-college-type</a:t>
            </a:r>
          </a:p>
          <a:p>
            <a:pPr lvl="2"/>
            <a:r>
              <a:rPr lang="en-US" dirty="0" smtClean="0"/>
              <a:t>31KB</a:t>
            </a:r>
          </a:p>
          <a:p>
            <a:pPr lvl="2"/>
            <a:r>
              <a:rPr lang="en-US" dirty="0" smtClean="0"/>
              <a:t>270 </a:t>
            </a:r>
            <a:r>
              <a:rPr lang="en-US" dirty="0"/>
              <a:t>colleges and the salaries of </a:t>
            </a:r>
            <a:r>
              <a:rPr lang="en-US" dirty="0" smtClean="0"/>
              <a:t>graduates</a:t>
            </a:r>
          </a:p>
          <a:p>
            <a:pPr lvl="1"/>
            <a:r>
              <a:rPr lang="en-US" dirty="0" smtClean="0"/>
              <a:t>salaries-by-region</a:t>
            </a:r>
          </a:p>
          <a:p>
            <a:pPr lvl="2"/>
            <a:r>
              <a:rPr lang="en-US" dirty="0" smtClean="0"/>
              <a:t>38KB</a:t>
            </a:r>
          </a:p>
          <a:p>
            <a:pPr lvl="2"/>
            <a:r>
              <a:rPr lang="en-US" dirty="0" smtClean="0"/>
              <a:t>321 </a:t>
            </a:r>
            <a:r>
              <a:rPr lang="en-US" dirty="0"/>
              <a:t>colleges and the salaries of graduates based on the region where the school is </a:t>
            </a:r>
            <a:r>
              <a:rPr lang="en-US" dirty="0" smtClean="0"/>
              <a:t>located</a:t>
            </a:r>
          </a:p>
        </p:txBody>
      </p:sp>
    </p:spTree>
    <p:extLst>
      <p:ext uri="{BB962C8B-B14F-4D97-AF65-F5344CB8AC3E}">
        <p14:creationId xmlns:p14="http://schemas.microsoft.com/office/powerpoint/2010/main" val="118658590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Dataset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289958"/>
            <a:ext cx="10896600" cy="4903334"/>
          </a:xfrm>
        </p:spPr>
        <p:txBody>
          <a:bodyPr numCol="2">
            <a:normAutofit/>
          </a:bodyPr>
          <a:lstStyle/>
          <a:p>
            <a:r>
              <a:rPr lang="en-US" sz="2400" dirty="0" smtClean="0"/>
              <a:t>Undergraduate Major</a:t>
            </a:r>
          </a:p>
          <a:p>
            <a:r>
              <a:rPr lang="en-US" sz="2400" dirty="0" smtClean="0"/>
              <a:t>School Type</a:t>
            </a:r>
          </a:p>
          <a:p>
            <a:pPr lvl="1"/>
            <a:r>
              <a:rPr lang="en-US" sz="2000" dirty="0" smtClean="0"/>
              <a:t>Engineering</a:t>
            </a:r>
          </a:p>
          <a:p>
            <a:pPr lvl="1"/>
            <a:r>
              <a:rPr lang="en-US" sz="2000" dirty="0" smtClean="0"/>
              <a:t>Party</a:t>
            </a:r>
          </a:p>
          <a:p>
            <a:pPr lvl="1"/>
            <a:r>
              <a:rPr lang="en-US" sz="2000" dirty="0" smtClean="0"/>
              <a:t>Liberal Arts</a:t>
            </a:r>
          </a:p>
          <a:p>
            <a:pPr lvl="1"/>
            <a:r>
              <a:rPr lang="en-US" sz="2000" dirty="0" smtClean="0"/>
              <a:t>Ivy League</a:t>
            </a:r>
          </a:p>
          <a:p>
            <a:pPr lvl="1"/>
            <a:r>
              <a:rPr lang="en-US" sz="2000" dirty="0" smtClean="0"/>
              <a:t>State</a:t>
            </a:r>
          </a:p>
          <a:p>
            <a:r>
              <a:rPr lang="en-US" sz="2400" dirty="0" smtClean="0"/>
              <a:t>Region</a:t>
            </a:r>
          </a:p>
          <a:p>
            <a:pPr lvl="1"/>
            <a:r>
              <a:rPr lang="en-US" sz="2000" dirty="0" smtClean="0"/>
              <a:t>California</a:t>
            </a:r>
          </a:p>
          <a:p>
            <a:pPr lvl="1"/>
            <a:r>
              <a:rPr lang="en-US" sz="2000" dirty="0" smtClean="0"/>
              <a:t>Western</a:t>
            </a:r>
          </a:p>
          <a:p>
            <a:pPr lvl="1"/>
            <a:r>
              <a:rPr lang="en-US" sz="2000" dirty="0" smtClean="0"/>
              <a:t>Midwestern</a:t>
            </a:r>
          </a:p>
          <a:p>
            <a:pPr lvl="1"/>
            <a:r>
              <a:rPr lang="en-US" sz="2000" dirty="0" smtClean="0"/>
              <a:t>Southern</a:t>
            </a:r>
          </a:p>
          <a:p>
            <a:pPr lvl="1"/>
            <a:r>
              <a:rPr lang="en-US" sz="2000" dirty="0" smtClean="0"/>
              <a:t>Northeastern</a:t>
            </a:r>
            <a:endParaRPr lang="en-US" dirty="0"/>
          </a:p>
          <a:p>
            <a:pPr lvl="1"/>
            <a:r>
              <a:rPr lang="en-US" dirty="0" smtClean="0"/>
              <a:t>Mid-Career Median Salary</a:t>
            </a:r>
          </a:p>
          <a:p>
            <a:pPr lvl="2"/>
            <a:r>
              <a:rPr lang="en-US" dirty="0" smtClean="0"/>
              <a:t>Used to produce my results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Mid-Career </a:t>
            </a:r>
            <a:r>
              <a:rPr lang="en-US" dirty="0" smtClean="0"/>
              <a:t>Percentile Salaries</a:t>
            </a:r>
            <a:endParaRPr lang="en-US" dirty="0" smtClean="0"/>
          </a:p>
          <a:p>
            <a:pPr lvl="2"/>
            <a:r>
              <a:rPr lang="en-US" dirty="0" smtClean="0"/>
              <a:t>10</a:t>
            </a:r>
            <a:r>
              <a:rPr lang="en-US" baseline="30000" dirty="0" smtClean="0"/>
              <a:t>th</a:t>
            </a:r>
            <a:endParaRPr lang="en-US" dirty="0"/>
          </a:p>
          <a:p>
            <a:pPr lvl="2"/>
            <a:r>
              <a:rPr lang="en-US" dirty="0" smtClean="0"/>
              <a:t>25</a:t>
            </a:r>
            <a:r>
              <a:rPr lang="en-US" baseline="30000" dirty="0" smtClean="0"/>
              <a:t>th</a:t>
            </a:r>
            <a:endParaRPr lang="en-US" dirty="0"/>
          </a:p>
          <a:p>
            <a:pPr lvl="2"/>
            <a:r>
              <a:rPr lang="en-US" dirty="0" smtClean="0"/>
              <a:t>75</a:t>
            </a:r>
            <a:r>
              <a:rPr lang="en-US" baseline="30000" dirty="0" smtClean="0"/>
              <a:t>th</a:t>
            </a:r>
            <a:endParaRPr lang="en-US" dirty="0"/>
          </a:p>
          <a:p>
            <a:pPr lvl="2"/>
            <a:r>
              <a:rPr lang="en-US" dirty="0" smtClean="0"/>
              <a:t>90</a:t>
            </a:r>
            <a:r>
              <a:rPr lang="en-US" baseline="30000" dirty="0" smtClean="0"/>
              <a:t>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29389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029" y="320447"/>
            <a:ext cx="10515600" cy="1325563"/>
          </a:xfrm>
        </p:spPr>
        <p:txBody>
          <a:bodyPr/>
          <a:lstStyle/>
          <a:p>
            <a:r>
              <a:rPr lang="en-US" dirty="0" smtClean="0"/>
              <a:t>Degrees That Pay 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3029" y="1825625"/>
            <a:ext cx="10515600" cy="4351338"/>
          </a:xfrm>
        </p:spPr>
        <p:txBody>
          <a:bodyPr numCol="2"/>
          <a:lstStyle/>
          <a:p>
            <a:r>
              <a:rPr lang="en-US" dirty="0" smtClean="0"/>
              <a:t>Created table to see which careers had the highest mid-career median salary</a:t>
            </a:r>
          </a:p>
          <a:p>
            <a:pPr lvl="1"/>
            <a:r>
              <a:rPr lang="en-US" dirty="0" smtClean="0"/>
              <a:t>Descending order based on Mid-Career Median Salary</a:t>
            </a:r>
          </a:p>
          <a:p>
            <a:endParaRPr lang="en-US" dirty="0"/>
          </a:p>
          <a:p>
            <a:r>
              <a:rPr lang="en-US" dirty="0" smtClean="0"/>
              <a:t>All Engineering majors are in the top 13</a:t>
            </a: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829" y="538843"/>
            <a:ext cx="6525986" cy="563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7722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Salaries by Region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wanted to see which regions produced the highest average salaries</a:t>
            </a:r>
          </a:p>
          <a:p>
            <a:r>
              <a:rPr lang="en-US" dirty="0" smtClean="0"/>
              <a:t>AVERAGE function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739106"/>
              </p:ext>
            </p:extLst>
          </p:nvPr>
        </p:nvGraphicFramePr>
        <p:xfrm>
          <a:off x="838200" y="2955471"/>
          <a:ext cx="5056414" cy="290920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338136"/>
                <a:gridCol w="2718278"/>
              </a:tblGrid>
              <a:tr h="609600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Average Mid-Career Median Salary By Region</a:t>
                      </a:r>
                      <a:endParaRPr lang="en-US" sz="24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992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California</a:t>
                      </a:r>
                      <a:endParaRPr lang="en-US" sz="24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=AVERAGE(D2:D29)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5992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Western</a:t>
                      </a:r>
                      <a:endParaRPr lang="en-US" sz="24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=AVERAGE(D30:D71)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5992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Midwestern</a:t>
                      </a:r>
                      <a:endParaRPr lang="en-US" sz="24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=AVERAGE(D72:D142)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5992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Southern</a:t>
                      </a:r>
                      <a:endParaRPr lang="en-US" sz="24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=AVERAGE(D143:D221)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5992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Northeastern</a:t>
                      </a:r>
                      <a:endParaRPr lang="en-US" sz="24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=AVERAGE(D222:D321)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8215330"/>
              </p:ext>
            </p:extLst>
          </p:nvPr>
        </p:nvGraphicFramePr>
        <p:xfrm>
          <a:off x="6095998" y="2955471"/>
          <a:ext cx="4942116" cy="293426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320924"/>
                <a:gridCol w="1621192"/>
              </a:tblGrid>
              <a:tr h="609600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Average Mid-Career Median Salary By Region</a:t>
                      </a:r>
                      <a:endParaRPr lang="en-US" sz="24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493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California</a:t>
                      </a:r>
                      <a:endParaRPr lang="en-US" sz="24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$93,132.14 </a:t>
                      </a:r>
                      <a:endParaRPr lang="en-US" sz="24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6493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Western</a:t>
                      </a:r>
                      <a:endParaRPr lang="en-US" sz="24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$78,200.00 </a:t>
                      </a:r>
                      <a:endParaRPr lang="en-US" sz="24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6493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Midwestern</a:t>
                      </a:r>
                      <a:endParaRPr lang="en-US" sz="24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$78,180.28 </a:t>
                      </a:r>
                      <a:endParaRPr lang="en-US" sz="24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6493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Southern</a:t>
                      </a:r>
                      <a:endParaRPr lang="en-US" sz="24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$79,505.06 </a:t>
                      </a:r>
                      <a:endParaRPr lang="en-US" sz="24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46493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</a:rPr>
                        <a:t>Northeastern</a:t>
                      </a:r>
                      <a:endParaRPr lang="en-US" sz="2400" b="1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$91,352.00 </a:t>
                      </a:r>
                      <a:endParaRPr lang="en-US" sz="24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605807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Salaries by Region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35279"/>
            <a:ext cx="10515600" cy="4351338"/>
          </a:xfrm>
        </p:spPr>
        <p:txBody>
          <a:bodyPr/>
          <a:lstStyle/>
          <a:p>
            <a:r>
              <a:rPr lang="en-US" dirty="0" smtClean="0"/>
              <a:t>Used that data</a:t>
            </a:r>
          </a:p>
          <a:p>
            <a:pPr marL="0" indent="0">
              <a:buNone/>
            </a:pPr>
            <a:r>
              <a:rPr lang="en-US" dirty="0" smtClean="0"/>
              <a:t>to build a bar graph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California and </a:t>
            </a:r>
          </a:p>
          <a:p>
            <a:pPr marL="0" indent="0">
              <a:buNone/>
            </a:pPr>
            <a:r>
              <a:rPr lang="en-US" dirty="0" smtClean="0"/>
              <a:t>Northeastern </a:t>
            </a:r>
          </a:p>
          <a:p>
            <a:pPr marL="0" indent="0">
              <a:buNone/>
            </a:pPr>
            <a:r>
              <a:rPr lang="en-US" dirty="0"/>
              <a:t>s</a:t>
            </a:r>
            <a:r>
              <a:rPr lang="en-US" dirty="0" smtClean="0"/>
              <a:t>chools have </a:t>
            </a:r>
          </a:p>
          <a:p>
            <a:pPr marL="0" indent="0">
              <a:buNone/>
            </a:pPr>
            <a:r>
              <a:rPr lang="en-US" dirty="0"/>
              <a:t>g</a:t>
            </a:r>
            <a:r>
              <a:rPr lang="en-US" dirty="0" smtClean="0"/>
              <a:t>raduates earning </a:t>
            </a:r>
          </a:p>
          <a:p>
            <a:pPr marL="0" indent="0">
              <a:buNone/>
            </a:pPr>
            <a:r>
              <a:rPr lang="en-US" dirty="0"/>
              <a:t>t</a:t>
            </a:r>
            <a:r>
              <a:rPr lang="en-US" dirty="0" smtClean="0"/>
              <a:t>he most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9718" y="1420587"/>
            <a:ext cx="8319613" cy="4980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2989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357" y="224064"/>
            <a:ext cx="10515600" cy="1325563"/>
          </a:xfrm>
        </p:spPr>
        <p:txBody>
          <a:bodyPr/>
          <a:lstStyle/>
          <a:p>
            <a:r>
              <a:rPr lang="en-US" dirty="0" smtClean="0"/>
              <a:t>Salaries by Region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9357" y="1549627"/>
            <a:ext cx="10515600" cy="4351338"/>
          </a:xfrm>
        </p:spPr>
        <p:txBody>
          <a:bodyPr/>
          <a:lstStyle/>
          <a:p>
            <a:r>
              <a:rPr lang="en-US" dirty="0" smtClean="0"/>
              <a:t>Which schools in</a:t>
            </a:r>
          </a:p>
          <a:p>
            <a:pPr marL="0" indent="0">
              <a:buNone/>
            </a:pPr>
            <a:r>
              <a:rPr lang="en-US" dirty="0" smtClean="0"/>
              <a:t> particular?</a:t>
            </a:r>
          </a:p>
          <a:p>
            <a:endParaRPr lang="en-US" dirty="0" smtClean="0"/>
          </a:p>
          <a:p>
            <a:r>
              <a:rPr lang="en-US" dirty="0" smtClean="0"/>
              <a:t>Built another table</a:t>
            </a:r>
          </a:p>
          <a:p>
            <a:endParaRPr lang="en-US" dirty="0"/>
          </a:p>
          <a:p>
            <a:r>
              <a:rPr lang="en-US" dirty="0" smtClean="0"/>
              <a:t>Almost all NE and </a:t>
            </a:r>
          </a:p>
          <a:p>
            <a:pPr marL="0" indent="0">
              <a:buNone/>
            </a:pPr>
            <a:r>
              <a:rPr lang="en-US" dirty="0" smtClean="0"/>
              <a:t>California schools</a:t>
            </a:r>
          </a:p>
          <a:p>
            <a:pPr lvl="1"/>
            <a:r>
              <a:rPr lang="en-US" dirty="0" smtClean="0"/>
              <a:t>Ivy League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4686" y="1094014"/>
            <a:ext cx="8256814" cy="5521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67523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2611</TotalTime>
  <Words>779</Words>
  <Application>Microsoft Macintosh PowerPoint</Application>
  <PresentationFormat>Widescreen</PresentationFormat>
  <Paragraphs>178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Calibri</vt:lpstr>
      <vt:lpstr>Calibri Light</vt:lpstr>
      <vt:lpstr>Times New Roman</vt:lpstr>
      <vt:lpstr>Arial</vt:lpstr>
      <vt:lpstr>Office Theme</vt:lpstr>
      <vt:lpstr>Where it Pays to Attend College</vt:lpstr>
      <vt:lpstr>Introduction</vt:lpstr>
      <vt:lpstr>My Data</vt:lpstr>
      <vt:lpstr>My Data</vt:lpstr>
      <vt:lpstr>The Dataset</vt:lpstr>
      <vt:lpstr>Degrees That Pay Back</vt:lpstr>
      <vt:lpstr>Salaries by Region</vt:lpstr>
      <vt:lpstr>Salaries by Region</vt:lpstr>
      <vt:lpstr>Salaries by Region</vt:lpstr>
      <vt:lpstr>Salaries by School Type</vt:lpstr>
      <vt:lpstr>Salaries by School Type</vt:lpstr>
      <vt:lpstr>Salaries by School Type</vt:lpstr>
      <vt:lpstr>Ivy League</vt:lpstr>
      <vt:lpstr>Ivy League</vt:lpstr>
      <vt:lpstr>Ivy League</vt:lpstr>
      <vt:lpstr>Conclusions</vt:lpstr>
      <vt:lpstr>Conclusions</vt:lpstr>
      <vt:lpstr>Conclusions</vt:lpstr>
      <vt:lpstr>Problems &amp; Future Work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 it Pays to Attend College</dc:title>
  <dc:creator>Sally Sterkel</dc:creator>
  <cp:lastModifiedBy>Sally Sterkel</cp:lastModifiedBy>
  <cp:revision>28</cp:revision>
  <dcterms:created xsi:type="dcterms:W3CDTF">2018-12-01T01:33:46Z</dcterms:created>
  <dcterms:modified xsi:type="dcterms:W3CDTF">2018-12-02T21:05:03Z</dcterms:modified>
</cp:coreProperties>
</file>