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98C931-F4E1-814A-B25D-C4F9BC7BF952}" v="46" dt="2018-12-02T22:32:38.0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32"/>
  </p:normalViewPr>
  <p:slideViewPr>
    <p:cSldViewPr snapToGrid="0" snapToObjects="1">
      <p:cViewPr varScale="1">
        <p:scale>
          <a:sx n="113" d="100"/>
          <a:sy n="113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955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12/2/18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666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12/2/18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320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12/2/18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774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659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12/2/18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16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222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12/2/18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540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12/2/18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840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12/2/18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791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12/2/18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863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  <a:p>
            <a:pPr lvl="4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1160EA64-D806-43AC-9DF2-F8C432F32B4C}" type="datetimeFigureOut">
              <a:rPr lang="en-US" smtClean="0"/>
              <a:t>12/2/18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93252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7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558A0B6A-DEC0-46AC-8D12-B6E45FCD1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0"/>
            <a:ext cx="12189867" cy="6858001"/>
          </a:xfrm>
          <a:prstGeom prst="rect">
            <a:avLst/>
          </a:prstGeom>
          <a:solidFill>
            <a:schemeClr val="tx2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11">
            <a:extLst>
              <a:ext uri="{FF2B5EF4-FFF2-40B4-BE49-F238E27FC236}">
                <a16:creationId xmlns:a16="http://schemas.microsoft.com/office/drawing/2014/main" id="{8C1A506D-EB69-4549-9782-F0EBB2A9AE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B3917E8-B8AF-A445-8EA7-9ECD8CCD70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6461" y="1437783"/>
            <a:ext cx="10216944" cy="2495051"/>
          </a:xfrm>
        </p:spPr>
        <p:txBody>
          <a:bodyPr anchor="b">
            <a:normAutofit/>
          </a:bodyPr>
          <a:lstStyle/>
          <a:p>
            <a:pPr algn="ctr"/>
            <a:r>
              <a:rPr lang="en-US" sz="5600" dirty="0">
                <a:solidFill>
                  <a:schemeClr val="tx2"/>
                </a:solidFill>
              </a:rPr>
              <a:t>Stat Balancing of 1</a:t>
            </a:r>
            <a:r>
              <a:rPr lang="en-US" sz="5600" baseline="30000" dirty="0">
                <a:solidFill>
                  <a:schemeClr val="tx2"/>
                </a:solidFill>
              </a:rPr>
              <a:t>st</a:t>
            </a:r>
            <a:r>
              <a:rPr lang="en-US" sz="5600" dirty="0">
                <a:solidFill>
                  <a:schemeClr val="tx2"/>
                </a:solidFill>
              </a:rPr>
              <a:t> Generation </a:t>
            </a:r>
            <a:r>
              <a:rPr lang="en-US" sz="5600" dirty="0" err="1">
                <a:solidFill>
                  <a:schemeClr val="tx2"/>
                </a:solidFill>
              </a:rPr>
              <a:t>PokemonGo</a:t>
            </a:r>
            <a:r>
              <a:rPr lang="en-US" sz="5600" dirty="0">
                <a:solidFill>
                  <a:schemeClr val="tx2"/>
                </a:solidFill>
              </a:rPr>
              <a:t>!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A07863-A830-F14B-9A31-6D8EDE1A96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16133" y="4020146"/>
            <a:ext cx="5357600" cy="1160213"/>
          </a:xfrm>
        </p:spPr>
        <p:txBody>
          <a:bodyPr anchor="t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1500" dirty="0">
                <a:solidFill>
                  <a:schemeClr val="tx2"/>
                </a:solidFill>
              </a:rPr>
              <a:t>Michal Shingler</a:t>
            </a:r>
          </a:p>
          <a:p>
            <a:pPr algn="ctr">
              <a:lnSpc>
                <a:spcPct val="110000"/>
              </a:lnSpc>
            </a:pPr>
            <a:r>
              <a:rPr lang="en-US" sz="1500" dirty="0">
                <a:solidFill>
                  <a:schemeClr val="tx2"/>
                </a:solidFill>
              </a:rPr>
              <a:t>Dr. Bennett</a:t>
            </a:r>
          </a:p>
          <a:p>
            <a:pPr algn="ctr">
              <a:lnSpc>
                <a:spcPct val="110000"/>
              </a:lnSpc>
            </a:pPr>
            <a:r>
              <a:rPr lang="en-US" sz="1500" dirty="0">
                <a:solidFill>
                  <a:schemeClr val="tx2"/>
                </a:solidFill>
              </a:rPr>
              <a:t>Intro to Data Analytics </a:t>
            </a:r>
          </a:p>
        </p:txBody>
      </p:sp>
    </p:spTree>
    <p:extLst>
      <p:ext uri="{BB962C8B-B14F-4D97-AF65-F5344CB8AC3E}">
        <p14:creationId xmlns:p14="http://schemas.microsoft.com/office/powerpoint/2010/main" val="27139752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BF92D6-40C9-B546-9DBB-C13C26907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Introductory Questions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00AC5-226E-034D-866E-F6B90664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/>
          </a:bodyPr>
          <a:lstStyle/>
          <a:p>
            <a:r>
              <a:rPr lang="en-US" sz="1600" dirty="0">
                <a:solidFill>
                  <a:srgbClr val="1F2D29"/>
                </a:solidFill>
              </a:rPr>
              <a:t>Are the original 151 Pokémon in the initial release of </a:t>
            </a:r>
            <a:r>
              <a:rPr lang="en-US" sz="1600" dirty="0" err="1">
                <a:solidFill>
                  <a:srgbClr val="1F2D29"/>
                </a:solidFill>
              </a:rPr>
              <a:t>PokemonGo</a:t>
            </a:r>
            <a:r>
              <a:rPr lang="en-US" sz="1600" dirty="0">
                <a:solidFill>
                  <a:srgbClr val="1F2D29"/>
                </a:solidFill>
              </a:rPr>
              <a:t> properly balanced?</a:t>
            </a:r>
          </a:p>
          <a:p>
            <a:r>
              <a:rPr lang="en-US" sz="1600" dirty="0">
                <a:solidFill>
                  <a:srgbClr val="1F2D29"/>
                </a:solidFill>
              </a:rPr>
              <a:t>Is there enough information to confidently conclude whether the Pokémon are indeed balanced or not?</a:t>
            </a:r>
          </a:p>
        </p:txBody>
      </p:sp>
    </p:spTree>
    <p:extLst>
      <p:ext uri="{BB962C8B-B14F-4D97-AF65-F5344CB8AC3E}">
        <p14:creationId xmlns:p14="http://schemas.microsoft.com/office/powerpoint/2010/main" val="37856056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1B4D1A-BF21-1F4D-86F1-8FE68DBAC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Data Intro</a:t>
            </a:r>
          </a:p>
        </p:txBody>
      </p:sp>
      <p:sp>
        <p:nvSpPr>
          <p:cNvPr id="35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653638-602F-7A4C-81A5-2BBCF98FABBE}"/>
              </a:ext>
            </a:extLst>
          </p:cNvPr>
          <p:cNvSpPr txBox="1"/>
          <p:nvPr/>
        </p:nvSpPr>
        <p:spPr>
          <a:xfrm>
            <a:off x="6094933" y="2615143"/>
            <a:ext cx="53350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Original dataset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Given basic characteristics of each Pokémon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/>
              <a:t>Name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/>
              <a:t>Number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/>
              <a:t>Type’s 1 and 2 (if applicable)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/>
              <a:t>Max CP (Combat Power)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/>
              <a:t>Max HP (Hit Points)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/>
              <a:t>Image URL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CCF512B-D6A8-0F4F-83A0-78D6BF651D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3716376"/>
              </p:ext>
            </p:extLst>
          </p:nvPr>
        </p:nvGraphicFramePr>
        <p:xfrm>
          <a:off x="1407405" y="2452670"/>
          <a:ext cx="4685395" cy="38930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415">
                  <a:extLst>
                    <a:ext uri="{9D8B030D-6E8A-4147-A177-3AD203B41FA5}">
                      <a16:colId xmlns:a16="http://schemas.microsoft.com/office/drawing/2014/main" val="2547581215"/>
                    </a:ext>
                  </a:extLst>
                </a:gridCol>
                <a:gridCol w="360415">
                  <a:extLst>
                    <a:ext uri="{9D8B030D-6E8A-4147-A177-3AD203B41FA5}">
                      <a16:colId xmlns:a16="http://schemas.microsoft.com/office/drawing/2014/main" val="643897542"/>
                    </a:ext>
                  </a:extLst>
                </a:gridCol>
                <a:gridCol w="360415">
                  <a:extLst>
                    <a:ext uri="{9D8B030D-6E8A-4147-A177-3AD203B41FA5}">
                      <a16:colId xmlns:a16="http://schemas.microsoft.com/office/drawing/2014/main" val="1262434335"/>
                    </a:ext>
                  </a:extLst>
                </a:gridCol>
                <a:gridCol w="360415">
                  <a:extLst>
                    <a:ext uri="{9D8B030D-6E8A-4147-A177-3AD203B41FA5}">
                      <a16:colId xmlns:a16="http://schemas.microsoft.com/office/drawing/2014/main" val="2195469875"/>
                    </a:ext>
                  </a:extLst>
                </a:gridCol>
                <a:gridCol w="360415">
                  <a:extLst>
                    <a:ext uri="{9D8B030D-6E8A-4147-A177-3AD203B41FA5}">
                      <a16:colId xmlns:a16="http://schemas.microsoft.com/office/drawing/2014/main" val="2444638397"/>
                    </a:ext>
                  </a:extLst>
                </a:gridCol>
                <a:gridCol w="360415">
                  <a:extLst>
                    <a:ext uri="{9D8B030D-6E8A-4147-A177-3AD203B41FA5}">
                      <a16:colId xmlns:a16="http://schemas.microsoft.com/office/drawing/2014/main" val="2029728581"/>
                    </a:ext>
                  </a:extLst>
                </a:gridCol>
                <a:gridCol w="360415">
                  <a:extLst>
                    <a:ext uri="{9D8B030D-6E8A-4147-A177-3AD203B41FA5}">
                      <a16:colId xmlns:a16="http://schemas.microsoft.com/office/drawing/2014/main" val="4283904549"/>
                    </a:ext>
                  </a:extLst>
                </a:gridCol>
                <a:gridCol w="360415">
                  <a:extLst>
                    <a:ext uri="{9D8B030D-6E8A-4147-A177-3AD203B41FA5}">
                      <a16:colId xmlns:a16="http://schemas.microsoft.com/office/drawing/2014/main" val="669921906"/>
                    </a:ext>
                  </a:extLst>
                </a:gridCol>
                <a:gridCol w="360415">
                  <a:extLst>
                    <a:ext uri="{9D8B030D-6E8A-4147-A177-3AD203B41FA5}">
                      <a16:colId xmlns:a16="http://schemas.microsoft.com/office/drawing/2014/main" val="3995281893"/>
                    </a:ext>
                  </a:extLst>
                </a:gridCol>
                <a:gridCol w="360415">
                  <a:extLst>
                    <a:ext uri="{9D8B030D-6E8A-4147-A177-3AD203B41FA5}">
                      <a16:colId xmlns:a16="http://schemas.microsoft.com/office/drawing/2014/main" val="4105844463"/>
                    </a:ext>
                  </a:extLst>
                </a:gridCol>
                <a:gridCol w="360415">
                  <a:extLst>
                    <a:ext uri="{9D8B030D-6E8A-4147-A177-3AD203B41FA5}">
                      <a16:colId xmlns:a16="http://schemas.microsoft.com/office/drawing/2014/main" val="1191252087"/>
                    </a:ext>
                  </a:extLst>
                </a:gridCol>
                <a:gridCol w="360415">
                  <a:extLst>
                    <a:ext uri="{9D8B030D-6E8A-4147-A177-3AD203B41FA5}">
                      <a16:colId xmlns:a16="http://schemas.microsoft.com/office/drawing/2014/main" val="1272297368"/>
                    </a:ext>
                  </a:extLst>
                </a:gridCol>
                <a:gridCol w="360415">
                  <a:extLst>
                    <a:ext uri="{9D8B030D-6E8A-4147-A177-3AD203B41FA5}">
                      <a16:colId xmlns:a16="http://schemas.microsoft.com/office/drawing/2014/main" val="2336594834"/>
                    </a:ext>
                  </a:extLst>
                </a:gridCol>
              </a:tblGrid>
              <a:tr h="163272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Pokemon No.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Name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Type 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Type 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Max CP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Max HP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Image URL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extLst>
                  <a:ext uri="{0D108BD9-81ED-4DB2-BD59-A6C34878D82A}">
                    <a16:rowId xmlns:a16="http://schemas.microsoft.com/office/drawing/2014/main" val="2937973528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Bulbasaur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Grass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Poison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1079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83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http://cdn.bulbagarden.net/upload/thumb/2/21/001Bulbasaur.png/250px-001Bulbasaur.png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025897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Ivysaur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Grass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Poison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1643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107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http://</a:t>
                      </a:r>
                      <a:r>
                        <a:rPr lang="en-US" sz="500" u="none" strike="noStrike" dirty="0" err="1">
                          <a:effectLst/>
                        </a:rPr>
                        <a:t>cdn.bulbagarden.net</a:t>
                      </a:r>
                      <a:r>
                        <a:rPr lang="en-US" sz="500" u="none" strike="noStrike" dirty="0">
                          <a:effectLst/>
                        </a:rPr>
                        <a:t>/upload/thumb/7/73/002Ivysaur.png/250px-002Ivysaur.png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258664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Venusaur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Grass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Poison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2598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138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http://cdn.bulbagarden.net/upload/thumb/a/ae/003Venusaur.png/250px-003Venusaur.png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179027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Charmander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Fire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962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73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http://cdn.bulbagarden.net/upload/thumb/7/73/004Charmander.png/250px-004Charmander.png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175860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Charmeleon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Fire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1568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103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http://</a:t>
                      </a:r>
                      <a:r>
                        <a:rPr lang="en-US" sz="500" u="none" strike="noStrike" dirty="0" err="1">
                          <a:effectLst/>
                        </a:rPr>
                        <a:t>cdn.bulbagarden.net</a:t>
                      </a:r>
                      <a:r>
                        <a:rPr lang="en-US" sz="500" u="none" strike="noStrike" dirty="0">
                          <a:effectLst/>
                        </a:rPr>
                        <a:t>/upload/thumb/4/4a/005Charmeleon.png/250px-005Charmeleon.png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007048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Charizard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Fire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Flying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2620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135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http://cdn.bulbagarden.net/upload/thumb/7/7e/006Charizard.png/250px-006Charizard.png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0799762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Squirtle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Water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1015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81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http://cdn.bulbagarden.net/upload/thumb/3/39/007Squirtle.png/250px-007Squirtle.png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302790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Wartortle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Water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1594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105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http://cdn.bulbagarden.net/upload/thumb/0/0c/008Wartortle.png/250px-008Wartortle.png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651647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Blastoise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Water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2560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137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http://cdn.bulbagarden.net/upload/thumb/0/02/009Blastoise.png/250px-009Blastoise.png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39689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Caterpie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Bug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446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83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http://cdn.bulbagarden.net/upload/thumb/5/5d/010Caterpie.png/250px-010Caterpie.png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128438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Metapod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Bug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481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91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http://cdn.bulbagarden.net/upload/thumb/c/cd/011Metapod.png/250px-011Metapod.png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403868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Butterfree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Bug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Flying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1465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107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http://cdn.bulbagarden.net/upload/thumb/d/d1/012Butterfree.png/250px-012Butterfree.png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488172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Weedle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Bug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Poison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452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75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http://cdn.bulbagarden.net/upload/thumb/d/df/013Weedle.png/250px-013Weedle.png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52604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Kakuna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Bug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Poison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488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83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http://cdn.bulbagarden.net/upload/thumb/f/f0/014Kakuna.png/250px-014Kakuna.png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770587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Beedrill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Bug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Poison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1450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115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http://cdn.bulbagarden.net/upload/thumb/6/61/015Beedrill.png/250px-015Beedrill.png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138662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Pidgey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Normal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Flying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684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75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http://cdn.bulbagarden.net/upload/thumb/5/55/016Pidgey.png/250px-016Pidgey.png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615485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Pidgeotto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Normal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Flying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1232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111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http://cdn.bulbagarden.net/upload/thumb/7/7a/017Pidgeotto.png/250px-017Pidgeotto.png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775207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Pidgeot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Normal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Flying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2106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143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http://cdn.bulbagarden.net/upload/thumb/5/57/018Pidgeot.png/250px-018Pidgeot.png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543439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Rattata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Normal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585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59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http://cdn.bulbagarden.net/upload/thumb/4/46/019Rattata.png/250px-019Rattata.png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6901308"/>
                  </a:ext>
                </a:extLst>
              </a:tr>
              <a:tr h="16327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Raticate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>
                          <a:effectLst/>
                        </a:rPr>
                        <a:t>Normal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1454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99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17" marR="4017" marT="4017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http://</a:t>
                      </a:r>
                      <a:r>
                        <a:rPr lang="en-US" sz="500" u="none" strike="noStrike" dirty="0" err="1">
                          <a:effectLst/>
                        </a:rPr>
                        <a:t>cdn.bulbagarden.net</a:t>
                      </a:r>
                      <a:r>
                        <a:rPr lang="en-US" sz="500" u="none" strike="noStrike" dirty="0">
                          <a:effectLst/>
                        </a:rPr>
                        <a:t>/upload/thumb/f/f4/020Raticate.png/250px-020Raticate.png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85" marR="53085" marT="26542" marB="26542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719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6874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818705-E54C-754C-B5E0-B63FEDCAD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Cleaning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2F79612-F27F-6241-B91A-A8D62189DF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111250"/>
              </p:ext>
            </p:extLst>
          </p:nvPr>
        </p:nvGraphicFramePr>
        <p:xfrm>
          <a:off x="6969822" y="3948682"/>
          <a:ext cx="4114800" cy="2407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4959">
                  <a:extLst>
                    <a:ext uri="{9D8B030D-6E8A-4147-A177-3AD203B41FA5}">
                      <a16:colId xmlns:a16="http://schemas.microsoft.com/office/drawing/2014/main" val="1257224695"/>
                    </a:ext>
                  </a:extLst>
                </a:gridCol>
                <a:gridCol w="848935">
                  <a:extLst>
                    <a:ext uri="{9D8B030D-6E8A-4147-A177-3AD203B41FA5}">
                      <a16:colId xmlns:a16="http://schemas.microsoft.com/office/drawing/2014/main" val="2890027274"/>
                    </a:ext>
                  </a:extLst>
                </a:gridCol>
                <a:gridCol w="598689">
                  <a:extLst>
                    <a:ext uri="{9D8B030D-6E8A-4147-A177-3AD203B41FA5}">
                      <a16:colId xmlns:a16="http://schemas.microsoft.com/office/drawing/2014/main" val="1208141593"/>
                    </a:ext>
                  </a:extLst>
                </a:gridCol>
                <a:gridCol w="598689">
                  <a:extLst>
                    <a:ext uri="{9D8B030D-6E8A-4147-A177-3AD203B41FA5}">
                      <a16:colId xmlns:a16="http://schemas.microsoft.com/office/drawing/2014/main" val="4175154330"/>
                    </a:ext>
                  </a:extLst>
                </a:gridCol>
                <a:gridCol w="560677">
                  <a:extLst>
                    <a:ext uri="{9D8B030D-6E8A-4147-A177-3AD203B41FA5}">
                      <a16:colId xmlns:a16="http://schemas.microsoft.com/office/drawing/2014/main" val="107008447"/>
                    </a:ext>
                  </a:extLst>
                </a:gridCol>
                <a:gridCol w="582851">
                  <a:extLst>
                    <a:ext uri="{9D8B030D-6E8A-4147-A177-3AD203B41FA5}">
                      <a16:colId xmlns:a16="http://schemas.microsoft.com/office/drawing/2014/main" val="1335750668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Pokemon No.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Name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Type 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Type 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Max CP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Max HP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873382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Mewtwo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Psychic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4174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180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434588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Dragonite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Dragon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Flying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3525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84076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Mew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Psychic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3322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170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097633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146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Moltres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Fire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Flying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3263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253275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Zapdos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Electric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Flying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4674138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143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Snorlax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Normal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3135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017240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Arcanine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Fire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3005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502417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Lapras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Water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3002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579246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Articuno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Flying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2999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636523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Exeggutor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Grass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Psychic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2976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162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178923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98A3FD3-0396-9544-AD57-11F0BB86E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824708"/>
              </p:ext>
            </p:extLst>
          </p:nvPr>
        </p:nvGraphicFramePr>
        <p:xfrm>
          <a:off x="6969820" y="1038935"/>
          <a:ext cx="4120806" cy="25847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6309">
                  <a:extLst>
                    <a:ext uri="{9D8B030D-6E8A-4147-A177-3AD203B41FA5}">
                      <a16:colId xmlns:a16="http://schemas.microsoft.com/office/drawing/2014/main" val="3692391289"/>
                    </a:ext>
                  </a:extLst>
                </a:gridCol>
                <a:gridCol w="850174">
                  <a:extLst>
                    <a:ext uri="{9D8B030D-6E8A-4147-A177-3AD203B41FA5}">
                      <a16:colId xmlns:a16="http://schemas.microsoft.com/office/drawing/2014/main" val="3223399438"/>
                    </a:ext>
                  </a:extLst>
                </a:gridCol>
                <a:gridCol w="599563">
                  <a:extLst>
                    <a:ext uri="{9D8B030D-6E8A-4147-A177-3AD203B41FA5}">
                      <a16:colId xmlns:a16="http://schemas.microsoft.com/office/drawing/2014/main" val="109164591"/>
                    </a:ext>
                  </a:extLst>
                </a:gridCol>
                <a:gridCol w="599563">
                  <a:extLst>
                    <a:ext uri="{9D8B030D-6E8A-4147-A177-3AD203B41FA5}">
                      <a16:colId xmlns:a16="http://schemas.microsoft.com/office/drawing/2014/main" val="3161270810"/>
                    </a:ext>
                  </a:extLst>
                </a:gridCol>
                <a:gridCol w="561496">
                  <a:extLst>
                    <a:ext uri="{9D8B030D-6E8A-4147-A177-3AD203B41FA5}">
                      <a16:colId xmlns:a16="http://schemas.microsoft.com/office/drawing/2014/main" val="4123090877"/>
                    </a:ext>
                  </a:extLst>
                </a:gridCol>
                <a:gridCol w="583701">
                  <a:extLst>
                    <a:ext uri="{9D8B030D-6E8A-4147-A177-3AD203B41FA5}">
                      <a16:colId xmlns:a16="http://schemas.microsoft.com/office/drawing/2014/main" val="1057994143"/>
                    </a:ext>
                  </a:extLst>
                </a:gridCol>
              </a:tblGrid>
              <a:tr h="3766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Pokemon No.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Name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Type 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Type 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Max CP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Max HP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extLst>
                  <a:ext uri="{0D108BD9-81ED-4DB2-BD59-A6C34878D82A}">
                    <a16:rowId xmlns:a16="http://schemas.microsoft.com/office/drawing/2014/main" val="1915913351"/>
                  </a:ext>
                </a:extLst>
              </a:tr>
              <a:tr h="203496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Chansey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Normal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extLst>
                  <a:ext uri="{0D108BD9-81ED-4DB2-BD59-A6C34878D82A}">
                    <a16:rowId xmlns:a16="http://schemas.microsoft.com/office/drawing/2014/main" val="2081494086"/>
                  </a:ext>
                </a:extLst>
              </a:tr>
              <a:tr h="203496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143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Snorlax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Normal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3135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extLst>
                  <a:ext uri="{0D108BD9-81ED-4DB2-BD59-A6C34878D82A}">
                    <a16:rowId xmlns:a16="http://schemas.microsoft.com/office/drawing/2014/main" val="1885527816"/>
                  </a:ext>
                </a:extLst>
              </a:tr>
              <a:tr h="203496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Wigglytuff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Normal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Fairy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2192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233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extLst>
                  <a:ext uri="{0D108BD9-81ED-4DB2-BD59-A6C34878D82A}">
                    <a16:rowId xmlns:a16="http://schemas.microsoft.com/office/drawing/2014/main" val="2720814185"/>
                  </a:ext>
                </a:extLst>
              </a:tr>
              <a:tr h="203496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Lapras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Water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3002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extLst>
                  <a:ext uri="{0D108BD9-81ED-4DB2-BD59-A6C34878D82A}">
                    <a16:rowId xmlns:a16="http://schemas.microsoft.com/office/drawing/2014/main" val="3302422283"/>
                  </a:ext>
                </a:extLst>
              </a:tr>
              <a:tr h="203496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134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Vaporeon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Water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2836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extLst>
                  <a:ext uri="{0D108BD9-81ED-4DB2-BD59-A6C34878D82A}">
                    <a16:rowId xmlns:a16="http://schemas.microsoft.com/office/drawing/2014/main" val="2387805346"/>
                  </a:ext>
                </a:extLst>
              </a:tr>
              <a:tr h="203496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Jigglypuff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Normal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Fairy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924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extLst>
                  <a:ext uri="{0D108BD9-81ED-4DB2-BD59-A6C34878D82A}">
                    <a16:rowId xmlns:a16="http://schemas.microsoft.com/office/drawing/2014/main" val="2441053618"/>
                  </a:ext>
                </a:extLst>
              </a:tr>
              <a:tr h="203496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Mewtwo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Psychic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4174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180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extLst>
                  <a:ext uri="{0D108BD9-81ED-4DB2-BD59-A6C34878D82A}">
                    <a16:rowId xmlns:a16="http://schemas.microsoft.com/office/drawing/2014/main" val="62884203"/>
                  </a:ext>
                </a:extLst>
              </a:tr>
              <a:tr h="203496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Muk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Poison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2621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extLst>
                  <a:ext uri="{0D108BD9-81ED-4DB2-BD59-A6C34878D82A}">
                    <a16:rowId xmlns:a16="http://schemas.microsoft.com/office/drawing/2014/main" val="4221237985"/>
                  </a:ext>
                </a:extLst>
              </a:tr>
              <a:tr h="203496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Rhydon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Ground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Rock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2259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extLst>
                  <a:ext uri="{0D108BD9-81ED-4DB2-BD59-A6C34878D82A}">
                    <a16:rowId xmlns:a16="http://schemas.microsoft.com/office/drawing/2014/main" val="1295160501"/>
                  </a:ext>
                </a:extLst>
              </a:tr>
              <a:tr h="376666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Kangaskhan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Normal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2057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178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39" marR="9539" marT="9539" marB="0" anchor="b"/>
                </a:tc>
                <a:extLst>
                  <a:ext uri="{0D108BD9-81ED-4DB2-BD59-A6C34878D82A}">
                    <a16:rowId xmlns:a16="http://schemas.microsoft.com/office/drawing/2014/main" val="420946634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4576C9B-11CD-DB40-B61E-9C4D0A1D3AD8}"/>
              </a:ext>
            </a:extLst>
          </p:cNvPr>
          <p:cNvSpPr txBox="1"/>
          <p:nvPr/>
        </p:nvSpPr>
        <p:spPr>
          <a:xfrm>
            <a:off x="1770108" y="2664178"/>
            <a:ext cx="43258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Sorted into two new worksheets: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/>
              <a:t>”Sorted-CP” in which the data was sorted by greatest to least Max CP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/>
              <a:t>“Sorted-HP” in which the data was sorted by greatest to least Max HP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Removed the “Image URL” entirely as it was irrelevant and clunky</a:t>
            </a:r>
          </a:p>
        </p:txBody>
      </p:sp>
    </p:spTree>
    <p:extLst>
      <p:ext uri="{BB962C8B-B14F-4D97-AF65-F5344CB8AC3E}">
        <p14:creationId xmlns:p14="http://schemas.microsoft.com/office/powerpoint/2010/main" val="34599447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51DFB1-BF63-E341-929A-7C3FDA3A7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Discovery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BA1D1C-726D-024C-B248-DC098B343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was speculation that the Pokémon with the water typing had a substantially higher Max CP and Max HP than any other types.</a:t>
            </a:r>
          </a:p>
          <a:p>
            <a:r>
              <a:rPr lang="en-US" dirty="0"/>
              <a:t>This lead to the discovery that water Pokémon may be unbalanced. </a:t>
            </a:r>
          </a:p>
        </p:txBody>
      </p:sp>
    </p:spTree>
    <p:extLst>
      <p:ext uri="{BB962C8B-B14F-4D97-AF65-F5344CB8AC3E}">
        <p14:creationId xmlns:p14="http://schemas.microsoft.com/office/powerpoint/2010/main" val="27257948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51DFB1-BF63-E341-929A-7C3FDA3A7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Max Values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0B4D094-7FCF-2B41-9590-4677AF3BA3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1750577"/>
              </p:ext>
            </p:extLst>
          </p:nvPr>
        </p:nvGraphicFramePr>
        <p:xfrm>
          <a:off x="1121182" y="2658046"/>
          <a:ext cx="6656863" cy="32146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06">
                  <a:extLst>
                    <a:ext uri="{9D8B030D-6E8A-4147-A177-3AD203B41FA5}">
                      <a16:colId xmlns:a16="http://schemas.microsoft.com/office/drawing/2014/main" val="667724565"/>
                    </a:ext>
                  </a:extLst>
                </a:gridCol>
                <a:gridCol w="939079">
                  <a:extLst>
                    <a:ext uri="{9D8B030D-6E8A-4147-A177-3AD203B41FA5}">
                      <a16:colId xmlns:a16="http://schemas.microsoft.com/office/drawing/2014/main" val="4196076532"/>
                    </a:ext>
                  </a:extLst>
                </a:gridCol>
                <a:gridCol w="477113">
                  <a:extLst>
                    <a:ext uri="{9D8B030D-6E8A-4147-A177-3AD203B41FA5}">
                      <a16:colId xmlns:a16="http://schemas.microsoft.com/office/drawing/2014/main" val="3389751645"/>
                    </a:ext>
                  </a:extLst>
                </a:gridCol>
                <a:gridCol w="373612">
                  <a:extLst>
                    <a:ext uri="{9D8B030D-6E8A-4147-A177-3AD203B41FA5}">
                      <a16:colId xmlns:a16="http://schemas.microsoft.com/office/drawing/2014/main" val="3611162795"/>
                    </a:ext>
                  </a:extLst>
                </a:gridCol>
                <a:gridCol w="355942">
                  <a:extLst>
                    <a:ext uri="{9D8B030D-6E8A-4147-A177-3AD203B41FA5}">
                      <a16:colId xmlns:a16="http://schemas.microsoft.com/office/drawing/2014/main" val="3222834859"/>
                    </a:ext>
                  </a:extLst>
                </a:gridCol>
                <a:gridCol w="434198">
                  <a:extLst>
                    <a:ext uri="{9D8B030D-6E8A-4147-A177-3AD203B41FA5}">
                      <a16:colId xmlns:a16="http://schemas.microsoft.com/office/drawing/2014/main" val="1982276661"/>
                    </a:ext>
                  </a:extLst>
                </a:gridCol>
                <a:gridCol w="313027">
                  <a:extLst>
                    <a:ext uri="{9D8B030D-6E8A-4147-A177-3AD203B41FA5}">
                      <a16:colId xmlns:a16="http://schemas.microsoft.com/office/drawing/2014/main" val="1165806245"/>
                    </a:ext>
                  </a:extLst>
                </a:gridCol>
                <a:gridCol w="393807">
                  <a:extLst>
                    <a:ext uri="{9D8B030D-6E8A-4147-A177-3AD203B41FA5}">
                      <a16:colId xmlns:a16="http://schemas.microsoft.com/office/drawing/2014/main" val="4117698679"/>
                    </a:ext>
                  </a:extLst>
                </a:gridCol>
                <a:gridCol w="434198">
                  <a:extLst>
                    <a:ext uri="{9D8B030D-6E8A-4147-A177-3AD203B41FA5}">
                      <a16:colId xmlns:a16="http://schemas.microsoft.com/office/drawing/2014/main" val="4172603259"/>
                    </a:ext>
                  </a:extLst>
                </a:gridCol>
                <a:gridCol w="313027">
                  <a:extLst>
                    <a:ext uri="{9D8B030D-6E8A-4147-A177-3AD203B41FA5}">
                      <a16:colId xmlns:a16="http://schemas.microsoft.com/office/drawing/2014/main" val="2175949882"/>
                    </a:ext>
                  </a:extLst>
                </a:gridCol>
                <a:gridCol w="325648">
                  <a:extLst>
                    <a:ext uri="{9D8B030D-6E8A-4147-A177-3AD203B41FA5}">
                      <a16:colId xmlns:a16="http://schemas.microsoft.com/office/drawing/2014/main" val="1745101696"/>
                    </a:ext>
                  </a:extLst>
                </a:gridCol>
                <a:gridCol w="386234">
                  <a:extLst>
                    <a:ext uri="{9D8B030D-6E8A-4147-A177-3AD203B41FA5}">
                      <a16:colId xmlns:a16="http://schemas.microsoft.com/office/drawing/2014/main" val="3298688834"/>
                    </a:ext>
                  </a:extLst>
                </a:gridCol>
                <a:gridCol w="424101">
                  <a:extLst>
                    <a:ext uri="{9D8B030D-6E8A-4147-A177-3AD203B41FA5}">
                      <a16:colId xmlns:a16="http://schemas.microsoft.com/office/drawing/2014/main" val="883770830"/>
                    </a:ext>
                  </a:extLst>
                </a:gridCol>
                <a:gridCol w="658871">
                  <a:extLst>
                    <a:ext uri="{9D8B030D-6E8A-4147-A177-3AD203B41FA5}">
                      <a16:colId xmlns:a16="http://schemas.microsoft.com/office/drawing/2014/main" val="1784835932"/>
                    </a:ext>
                  </a:extLst>
                </a:gridCol>
              </a:tblGrid>
              <a:tr h="30356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Sum of Max CP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Column Labels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3722261130"/>
                  </a:ext>
                </a:extLst>
              </a:tr>
              <a:tr h="30356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Row Labels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Fairy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Fighting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Flying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Grass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Ground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Ice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Poison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Psychic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Rock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Steel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Water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(blank)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Grand Total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2156064183"/>
                  </a:ext>
                </a:extLst>
              </a:tr>
              <a:tr h="161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Bug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3553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2682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5329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3064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14628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4006151204"/>
                  </a:ext>
                </a:extLst>
              </a:tr>
              <a:tr h="161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Dragon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3525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2750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6275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3060103266"/>
                  </a:ext>
                </a:extLst>
              </a:tr>
              <a:tr h="161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Electric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3136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2790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9727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15653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2706236177"/>
                  </a:ext>
                </a:extLst>
              </a:tr>
              <a:tr h="161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Fairy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3623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3623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2238101512"/>
                  </a:ext>
                </a:extLst>
              </a:tr>
              <a:tr h="161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Fighting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11273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11273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847755289"/>
                  </a:ext>
                </a:extLst>
              </a:tr>
              <a:tr h="161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Fire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5883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18603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24486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3197444066"/>
                  </a:ext>
                </a:extLst>
              </a:tr>
              <a:tr h="161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Ghost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4293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4293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1312983761"/>
                  </a:ext>
                </a:extLst>
              </a:tr>
              <a:tr h="161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Grass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16096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4083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1752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21931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1386372968"/>
                  </a:ext>
                </a:extLst>
              </a:tr>
              <a:tr h="161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Ground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3449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6944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10393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3427320422"/>
                  </a:ext>
                </a:extLst>
              </a:tr>
              <a:tr h="161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Ice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2999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1728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4727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3364804685"/>
                  </a:ext>
                </a:extLst>
              </a:tr>
              <a:tr h="161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Normal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3116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10453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17522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31091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480853796"/>
                  </a:ext>
                </a:extLst>
              </a:tr>
              <a:tr h="161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Poison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2582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4994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14476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22052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3451192665"/>
                  </a:ext>
                </a:extLst>
              </a:tr>
              <a:tr h="161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Psychic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1505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14347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15852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647363036"/>
                  </a:ext>
                </a:extLst>
              </a:tr>
              <a:tr h="161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Rock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2180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5480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6633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14293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428348179"/>
                  </a:ext>
                </a:extLst>
              </a:tr>
              <a:tr h="161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Water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2523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2708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7230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3147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6039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25014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u="none" strike="noStrike" dirty="0">
                          <a:effectLst/>
                        </a:rPr>
                        <a:t>46661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1718553086"/>
                  </a:ext>
                </a:extLst>
              </a:tr>
              <a:tr h="161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(blank)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87" marR="7587" marT="7587" marB="0" anchor="b"/>
                </a:tc>
                <a:extLst>
                  <a:ext uri="{0D108BD9-81ED-4DB2-BD59-A6C34878D82A}">
                    <a16:rowId xmlns:a16="http://schemas.microsoft.com/office/drawing/2014/main" val="31672840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C687894-5B86-064E-9EBA-F2B01B1049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892988"/>
              </p:ext>
            </p:extLst>
          </p:nvPr>
        </p:nvGraphicFramePr>
        <p:xfrm>
          <a:off x="8155286" y="985292"/>
          <a:ext cx="2915532" cy="48767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6105">
                  <a:extLst>
                    <a:ext uri="{9D8B030D-6E8A-4147-A177-3AD203B41FA5}">
                      <a16:colId xmlns:a16="http://schemas.microsoft.com/office/drawing/2014/main" val="2758472645"/>
                    </a:ext>
                  </a:extLst>
                </a:gridCol>
                <a:gridCol w="967910">
                  <a:extLst>
                    <a:ext uri="{9D8B030D-6E8A-4147-A177-3AD203B41FA5}">
                      <a16:colId xmlns:a16="http://schemas.microsoft.com/office/drawing/2014/main" val="529648424"/>
                    </a:ext>
                  </a:extLst>
                </a:gridCol>
                <a:gridCol w="991517">
                  <a:extLst>
                    <a:ext uri="{9D8B030D-6E8A-4147-A177-3AD203B41FA5}">
                      <a16:colId xmlns:a16="http://schemas.microsoft.com/office/drawing/2014/main" val="3623900928"/>
                    </a:ext>
                  </a:extLst>
                </a:gridCol>
              </a:tblGrid>
              <a:tr h="188860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1295541280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Row Labels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Sum of Max CP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Sum of Max HP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1572828872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Bug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14628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1194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1508435480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Dragon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6275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340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2338510684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Electric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15653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882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261842761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Fairy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3623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284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3206839979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Fighting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11273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786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2261987678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Fire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24486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1353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131674139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Ghost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4293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249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2063408923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Grass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21931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1376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960636493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Ground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10393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829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4108249390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Ice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4727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2625470552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Normal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31091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2999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3638209407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Poison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22052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1592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3761867290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Psychic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15852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903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1398043786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Rock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14293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872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1693061159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Water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46661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3188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286845768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Fighting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76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2523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154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3332827347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Flying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76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2708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3705317456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Ice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76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7230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463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2953469368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Poison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76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3147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213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3758480191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Psychic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76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6039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423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2508167179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(blank)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76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25014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1773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3253442843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(blank)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1290515072"/>
                  </a:ext>
                </a:extLst>
              </a:tr>
              <a:tr h="1888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Grand Total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247231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17116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3" marR="8853" marT="8853" marB="0" anchor="b"/>
                </a:tc>
                <a:extLst>
                  <a:ext uri="{0D108BD9-81ED-4DB2-BD59-A6C34878D82A}">
                    <a16:rowId xmlns:a16="http://schemas.microsoft.com/office/drawing/2014/main" val="4237043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05708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4F2DAAD-EA10-5141-9C31-A56D6C805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Analysis </a:t>
            </a:r>
            <a:r>
              <a:rPr lang="en-US" sz="4400" dirty="0">
                <a:solidFill>
                  <a:srgbClr val="1F2D29"/>
                </a:solidFill>
                <a:sym typeface="Wingdings" pitchFamily="2" charset="2"/>
              </a:rPr>
              <a:t> Discovery</a:t>
            </a:r>
            <a:endParaRPr lang="en-US" sz="4400" dirty="0">
              <a:solidFill>
                <a:srgbClr val="1F2D29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A1447-782A-BE45-846F-2846E910C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0109" y="2686760"/>
            <a:ext cx="4077536" cy="3443107"/>
          </a:xfrm>
        </p:spPr>
        <p:txBody>
          <a:bodyPr anchor="t">
            <a:normAutofit/>
          </a:bodyPr>
          <a:lstStyle/>
          <a:p>
            <a:r>
              <a:rPr lang="en-US" sz="1600" dirty="0">
                <a:solidFill>
                  <a:srgbClr val="1F2D29"/>
                </a:solidFill>
              </a:rPr>
              <a:t>It was true that the water type Pokémon did have the highest Max CP and highest Max HP</a:t>
            </a:r>
          </a:p>
          <a:p>
            <a:r>
              <a:rPr lang="en-US" sz="1600" dirty="0">
                <a:solidFill>
                  <a:srgbClr val="1F2D29"/>
                </a:solidFill>
              </a:rPr>
              <a:t>However, this type also had the highest amount of Pokémon within it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251504B-566C-5647-A1B3-84044AA043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035387"/>
              </p:ext>
            </p:extLst>
          </p:nvPr>
        </p:nvGraphicFramePr>
        <p:xfrm>
          <a:off x="5847645" y="2686760"/>
          <a:ext cx="6111909" cy="29865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3694">
                  <a:extLst>
                    <a:ext uri="{9D8B030D-6E8A-4147-A177-3AD203B41FA5}">
                      <a16:colId xmlns:a16="http://schemas.microsoft.com/office/drawing/2014/main" val="3632042294"/>
                    </a:ext>
                  </a:extLst>
                </a:gridCol>
                <a:gridCol w="876834">
                  <a:extLst>
                    <a:ext uri="{9D8B030D-6E8A-4147-A177-3AD203B41FA5}">
                      <a16:colId xmlns:a16="http://schemas.microsoft.com/office/drawing/2014/main" val="3743370578"/>
                    </a:ext>
                  </a:extLst>
                </a:gridCol>
                <a:gridCol w="445489">
                  <a:extLst>
                    <a:ext uri="{9D8B030D-6E8A-4147-A177-3AD203B41FA5}">
                      <a16:colId xmlns:a16="http://schemas.microsoft.com/office/drawing/2014/main" val="3749084232"/>
                    </a:ext>
                  </a:extLst>
                </a:gridCol>
                <a:gridCol w="348847">
                  <a:extLst>
                    <a:ext uri="{9D8B030D-6E8A-4147-A177-3AD203B41FA5}">
                      <a16:colId xmlns:a16="http://schemas.microsoft.com/office/drawing/2014/main" val="2665927818"/>
                    </a:ext>
                  </a:extLst>
                </a:gridCol>
                <a:gridCol w="332348">
                  <a:extLst>
                    <a:ext uri="{9D8B030D-6E8A-4147-A177-3AD203B41FA5}">
                      <a16:colId xmlns:a16="http://schemas.microsoft.com/office/drawing/2014/main" val="2500214160"/>
                    </a:ext>
                  </a:extLst>
                </a:gridCol>
                <a:gridCol w="405418">
                  <a:extLst>
                    <a:ext uri="{9D8B030D-6E8A-4147-A177-3AD203B41FA5}">
                      <a16:colId xmlns:a16="http://schemas.microsoft.com/office/drawing/2014/main" val="2949199558"/>
                    </a:ext>
                  </a:extLst>
                </a:gridCol>
                <a:gridCol w="197994">
                  <a:extLst>
                    <a:ext uri="{9D8B030D-6E8A-4147-A177-3AD203B41FA5}">
                      <a16:colId xmlns:a16="http://schemas.microsoft.com/office/drawing/2014/main" val="3645960518"/>
                    </a:ext>
                  </a:extLst>
                </a:gridCol>
                <a:gridCol w="367705">
                  <a:extLst>
                    <a:ext uri="{9D8B030D-6E8A-4147-A177-3AD203B41FA5}">
                      <a16:colId xmlns:a16="http://schemas.microsoft.com/office/drawing/2014/main" val="2250259188"/>
                    </a:ext>
                  </a:extLst>
                </a:gridCol>
                <a:gridCol w="405418">
                  <a:extLst>
                    <a:ext uri="{9D8B030D-6E8A-4147-A177-3AD203B41FA5}">
                      <a16:colId xmlns:a16="http://schemas.microsoft.com/office/drawing/2014/main" val="2646252797"/>
                    </a:ext>
                  </a:extLst>
                </a:gridCol>
                <a:gridCol w="292278">
                  <a:extLst>
                    <a:ext uri="{9D8B030D-6E8A-4147-A177-3AD203B41FA5}">
                      <a16:colId xmlns:a16="http://schemas.microsoft.com/office/drawing/2014/main" val="506052416"/>
                    </a:ext>
                  </a:extLst>
                </a:gridCol>
                <a:gridCol w="304063">
                  <a:extLst>
                    <a:ext uri="{9D8B030D-6E8A-4147-A177-3AD203B41FA5}">
                      <a16:colId xmlns:a16="http://schemas.microsoft.com/office/drawing/2014/main" val="3464750982"/>
                    </a:ext>
                  </a:extLst>
                </a:gridCol>
                <a:gridCol w="360633">
                  <a:extLst>
                    <a:ext uri="{9D8B030D-6E8A-4147-A177-3AD203B41FA5}">
                      <a16:colId xmlns:a16="http://schemas.microsoft.com/office/drawing/2014/main" val="3654342415"/>
                    </a:ext>
                  </a:extLst>
                </a:gridCol>
                <a:gridCol w="395990">
                  <a:extLst>
                    <a:ext uri="{9D8B030D-6E8A-4147-A177-3AD203B41FA5}">
                      <a16:colId xmlns:a16="http://schemas.microsoft.com/office/drawing/2014/main" val="3278666549"/>
                    </a:ext>
                  </a:extLst>
                </a:gridCol>
                <a:gridCol w="615198">
                  <a:extLst>
                    <a:ext uri="{9D8B030D-6E8A-4147-A177-3AD203B41FA5}">
                      <a16:colId xmlns:a16="http://schemas.microsoft.com/office/drawing/2014/main" val="4039286474"/>
                    </a:ext>
                  </a:extLst>
                </a:gridCol>
              </a:tblGrid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Count of Name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Column Labels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437612600"/>
                  </a:ext>
                </a:extLst>
              </a:tr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Row Labels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Fairy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Fighting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Flying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Grass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Ground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Ice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Poison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Psychic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Rock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Steel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Water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(blank)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Grand Total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46777498"/>
                  </a:ext>
                </a:extLst>
              </a:tr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Bug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1055298439"/>
                  </a:ext>
                </a:extLst>
              </a:tr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Dragon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1028192131"/>
                  </a:ext>
                </a:extLst>
              </a:tr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Electric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3495918798"/>
                  </a:ext>
                </a:extLst>
              </a:tr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Fairy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1703198295"/>
                  </a:ext>
                </a:extLst>
              </a:tr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Fighting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545525923"/>
                  </a:ext>
                </a:extLst>
              </a:tr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Fire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2629126383"/>
                  </a:ext>
                </a:extLst>
              </a:tr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Ghost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2922345768"/>
                  </a:ext>
                </a:extLst>
              </a:tr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Grass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1609733182"/>
                  </a:ext>
                </a:extLst>
              </a:tr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Ground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1042338232"/>
                  </a:ext>
                </a:extLst>
              </a:tr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Ice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2566164032"/>
                  </a:ext>
                </a:extLst>
              </a:tr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Normal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1258425537"/>
                  </a:ext>
                </a:extLst>
              </a:tr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Poison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1390144521"/>
                  </a:ext>
                </a:extLst>
              </a:tr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Psychic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2404085002"/>
                  </a:ext>
                </a:extLst>
              </a:tr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Rock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2299562567"/>
                  </a:ext>
                </a:extLst>
              </a:tr>
              <a:tr h="1565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</a:rPr>
                        <a:t>Water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 dirty="0">
                          <a:effectLst/>
                        </a:rPr>
                        <a:t>28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1202910620"/>
                  </a:ext>
                </a:extLst>
              </a:tr>
              <a:tr h="1511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(blank)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5" marR="7085" marT="7085" marB="0" anchor="b"/>
                </a:tc>
                <a:extLst>
                  <a:ext uri="{0D108BD9-81ED-4DB2-BD59-A6C34878D82A}">
                    <a16:rowId xmlns:a16="http://schemas.microsoft.com/office/drawing/2014/main" val="3801023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0795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EF6642-0B15-0348-ACD6-BD4D5616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>
                <a:solidFill>
                  <a:srgbClr val="1F2D29"/>
                </a:solidFill>
              </a:rPr>
              <a:t>Conclusions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4AB46-650D-1441-A6DC-BB4EF2E7E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/>
          </a:bodyPr>
          <a:lstStyle/>
          <a:p>
            <a:r>
              <a:rPr lang="en-US" sz="1600" dirty="0">
                <a:solidFill>
                  <a:srgbClr val="1F2D29"/>
                </a:solidFill>
              </a:rPr>
              <a:t>Is the original 1</a:t>
            </a:r>
            <a:r>
              <a:rPr lang="en-US" sz="1600" baseline="30000" dirty="0">
                <a:solidFill>
                  <a:srgbClr val="1F2D29"/>
                </a:solidFill>
              </a:rPr>
              <a:t>st</a:t>
            </a:r>
            <a:r>
              <a:rPr lang="en-US" sz="1600" dirty="0">
                <a:solidFill>
                  <a:srgbClr val="1F2D29"/>
                </a:solidFill>
              </a:rPr>
              <a:t> generation of Pokémon in </a:t>
            </a:r>
            <a:r>
              <a:rPr lang="en-US" sz="1600" dirty="0" err="1">
                <a:solidFill>
                  <a:srgbClr val="1F2D29"/>
                </a:solidFill>
              </a:rPr>
              <a:t>PokemonGo</a:t>
            </a:r>
            <a:r>
              <a:rPr lang="en-US" sz="1600" dirty="0">
                <a:solidFill>
                  <a:srgbClr val="1F2D29"/>
                </a:solidFill>
              </a:rPr>
              <a:t>! unbalanced?</a:t>
            </a:r>
          </a:p>
          <a:p>
            <a:r>
              <a:rPr lang="en-US" sz="1600" dirty="0">
                <a:solidFill>
                  <a:srgbClr val="1F2D29"/>
                </a:solidFill>
              </a:rPr>
              <a:t>Yes, being that the water type had a significantly higher Max CP and Max HP stats and much more Pokémon than any other typing group.</a:t>
            </a:r>
          </a:p>
          <a:p>
            <a:r>
              <a:rPr lang="en-US" sz="1600" dirty="0">
                <a:solidFill>
                  <a:srgbClr val="1F2D29"/>
                </a:solidFill>
              </a:rPr>
              <a:t>Any individual who played the game actively and took advantage of the potential for water type Pokémon would have a great advantage against players with Pokémon of other types.</a:t>
            </a:r>
          </a:p>
        </p:txBody>
      </p:sp>
    </p:spTree>
    <p:extLst>
      <p:ext uri="{BB962C8B-B14F-4D97-AF65-F5344CB8AC3E}">
        <p14:creationId xmlns:p14="http://schemas.microsoft.com/office/powerpoint/2010/main" val="36036274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0C03B1-AA6A-E149-8B1F-533045F7E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Moving Forward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AF8C0-CA37-674C-AEA8-1DAC57D79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/>
          </a:bodyPr>
          <a:lstStyle/>
          <a:p>
            <a:r>
              <a:rPr lang="en-US" sz="1600" dirty="0"/>
              <a:t>With the advancement of this very popular game, and new generations of Pokémon coming out with each passing year, uncovering the balancing methods and analyzing them would be extremely interesting.</a:t>
            </a:r>
          </a:p>
          <a:p>
            <a:endParaRPr lang="en-US" sz="1600" dirty="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2110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2D251F"/>
      </a:dk2>
      <a:lt2>
        <a:srgbClr val="FAE9C5"/>
      </a:lt2>
      <a:accent1>
        <a:srgbClr val="ED3846"/>
      </a:accent1>
      <a:accent2>
        <a:srgbClr val="F87184"/>
      </a:accent2>
      <a:accent3>
        <a:srgbClr val="EC9DA9"/>
      </a:accent3>
      <a:accent4>
        <a:srgbClr val="ECC190"/>
      </a:accent4>
      <a:accent5>
        <a:srgbClr val="FFB268"/>
      </a:accent5>
      <a:accent6>
        <a:srgbClr val="F98657"/>
      </a:accent6>
      <a:hlink>
        <a:srgbClr val="B97669"/>
      </a:hlink>
      <a:folHlink>
        <a:srgbClr val="9E94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BCCF8060-3FCB-4641-B728-8A589529B1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1249</Words>
  <Application>Microsoft Macintosh PowerPoint</Application>
  <PresentationFormat>Widescreen</PresentationFormat>
  <Paragraphs>535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MS Shell Dlg 2</vt:lpstr>
      <vt:lpstr>Wingdings</vt:lpstr>
      <vt:lpstr>Wingdings 3</vt:lpstr>
      <vt:lpstr>Madison</vt:lpstr>
      <vt:lpstr>Stat Balancing of 1st Generation PokemonGo! </vt:lpstr>
      <vt:lpstr>Introductory Questions</vt:lpstr>
      <vt:lpstr>Data Intro</vt:lpstr>
      <vt:lpstr>Cleaning</vt:lpstr>
      <vt:lpstr>Discovery</vt:lpstr>
      <vt:lpstr>Max Values</vt:lpstr>
      <vt:lpstr>Analysis  Discovery</vt:lpstr>
      <vt:lpstr>Conclusions</vt:lpstr>
      <vt:lpstr>Moving Forward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 Balancing of 1st Generation PokemonGo! </dc:title>
  <dc:creator>Michal Shingler</dc:creator>
  <cp:lastModifiedBy>Michal Shingler</cp:lastModifiedBy>
  <cp:revision>1</cp:revision>
  <dcterms:created xsi:type="dcterms:W3CDTF">2018-12-02T22:25:25Z</dcterms:created>
  <dcterms:modified xsi:type="dcterms:W3CDTF">2018-12-02T22:33:09Z</dcterms:modified>
</cp:coreProperties>
</file>