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tmp" ContentType="image/p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Team</a:t>
            </a:r>
            <a:r>
              <a:rPr lang="en-US" sz="1800" baseline="0" dirty="0"/>
              <a:t> Rushing stats 2002-2017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'Total rushing by team 2002-2017'!$B$1:$B$20</c:f>
              <c:strCache>
                <c:ptCount val="20"/>
                <c:pt idx="0">
                  <c:v>Att</c:v>
                </c:pt>
                <c:pt idx="1">
                  <c:v>6318</c:v>
                </c:pt>
                <c:pt idx="2">
                  <c:v>7238</c:v>
                </c:pt>
                <c:pt idx="3">
                  <c:v>7375</c:v>
                </c:pt>
                <c:pt idx="4">
                  <c:v>7127</c:v>
                </c:pt>
                <c:pt idx="5">
                  <c:v>7546</c:v>
                </c:pt>
                <c:pt idx="6">
                  <c:v>6845</c:v>
                </c:pt>
                <c:pt idx="7">
                  <c:v>7155</c:v>
                </c:pt>
                <c:pt idx="8">
                  <c:v>6536</c:v>
                </c:pt>
                <c:pt idx="9">
                  <c:v>7058</c:v>
                </c:pt>
                <c:pt idx="10">
                  <c:v>7427</c:v>
                </c:pt>
                <c:pt idx="11">
                  <c:v>5993</c:v>
                </c:pt>
                <c:pt idx="12">
                  <c:v>6830</c:v>
                </c:pt>
                <c:pt idx="13">
                  <c:v>7286</c:v>
                </c:pt>
                <c:pt idx="14">
                  <c:v>6695</c:v>
                </c:pt>
                <c:pt idx="15">
                  <c:v>7162</c:v>
                </c:pt>
                <c:pt idx="16">
                  <c:v>7295</c:v>
                </c:pt>
                <c:pt idx="17">
                  <c:v>NA</c:v>
                </c:pt>
                <c:pt idx="18">
                  <c:v>NA</c:v>
                </c:pt>
                <c:pt idx="19">
                  <c:v>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'Total rushing by team 2002-2017'!$A$21:$A$36</c:f>
              <c:strCache>
                <c:ptCount val="16"/>
                <c:pt idx="0">
                  <c:v>MIA</c:v>
                </c:pt>
                <c:pt idx="1">
                  <c:v>MIN</c:v>
                </c:pt>
                <c:pt idx="2">
                  <c:v>NE</c:v>
                </c:pt>
                <c:pt idx="3">
                  <c:v>NO</c:v>
                </c:pt>
                <c:pt idx="4">
                  <c:v>NYG</c:v>
                </c:pt>
                <c:pt idx="5">
                  <c:v>NYJ</c:v>
                </c:pt>
                <c:pt idx="6">
                  <c:v>OAK</c:v>
                </c:pt>
                <c:pt idx="7">
                  <c:v>PHI</c:v>
                </c:pt>
                <c:pt idx="8">
                  <c:v>PIT</c:v>
                </c:pt>
                <c:pt idx="9">
                  <c:v>SD</c:v>
                </c:pt>
                <c:pt idx="10">
                  <c:v>SEA</c:v>
                </c:pt>
                <c:pt idx="11">
                  <c:v>SF</c:v>
                </c:pt>
                <c:pt idx="12">
                  <c:v>STL</c:v>
                </c:pt>
                <c:pt idx="13">
                  <c:v>TB</c:v>
                </c:pt>
                <c:pt idx="14">
                  <c:v>TEN</c:v>
                </c:pt>
                <c:pt idx="15">
                  <c:v>WSH</c:v>
                </c:pt>
              </c:strCache>
            </c:strRef>
          </c:cat>
          <c:val>
            <c:numRef>
              <c:f>'Total rushing by team 2002-2017'!$B$21:$B$36</c:f>
              <c:numCache>
                <c:formatCode>General</c:formatCode>
                <c:ptCount val="16"/>
                <c:pt idx="0">
                  <c:v>6804</c:v>
                </c:pt>
                <c:pt idx="1">
                  <c:v>7222</c:v>
                </c:pt>
                <c:pt idx="2">
                  <c:v>7396</c:v>
                </c:pt>
                <c:pt idx="3">
                  <c:v>6656</c:v>
                </c:pt>
                <c:pt idx="4">
                  <c:v>6960</c:v>
                </c:pt>
                <c:pt idx="5">
                  <c:v>7450</c:v>
                </c:pt>
                <c:pt idx="6">
                  <c:v>6590</c:v>
                </c:pt>
                <c:pt idx="7">
                  <c:v>6913</c:v>
                </c:pt>
                <c:pt idx="8">
                  <c:v>7361</c:v>
                </c:pt>
                <c:pt idx="9">
                  <c:v>6707</c:v>
                </c:pt>
                <c:pt idx="10">
                  <c:v>7307</c:v>
                </c:pt>
                <c:pt idx="11">
                  <c:v>6961</c:v>
                </c:pt>
                <c:pt idx="12">
                  <c:v>5669</c:v>
                </c:pt>
                <c:pt idx="13">
                  <c:v>6656</c:v>
                </c:pt>
                <c:pt idx="14">
                  <c:v>7101</c:v>
                </c:pt>
                <c:pt idx="15">
                  <c:v>7049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B0-4324-B940-2A6D2005701F}"/>
            </c:ext>
          </c:extLst>
        </c:ser>
        <c:ser>
          <c:idx val="1"/>
          <c:order val="1"/>
          <c:tx>
            <c:strRef>
              <c:f>'Total rushing by team 2002-2017'!$C$1:$C$20</c:f>
              <c:strCache>
                <c:ptCount val="20"/>
                <c:pt idx="0">
                  <c:v>Yards Total</c:v>
                </c:pt>
                <c:pt idx="1">
                  <c:v>23710</c:v>
                </c:pt>
                <c:pt idx="2">
                  <c:v>31561</c:v>
                </c:pt>
                <c:pt idx="3">
                  <c:v>30016</c:v>
                </c:pt>
                <c:pt idx="4">
                  <c:v>30528</c:v>
                </c:pt>
                <c:pt idx="5">
                  <c:v>31958</c:v>
                </c:pt>
                <c:pt idx="6">
                  <c:v>27490</c:v>
                </c:pt>
                <c:pt idx="7">
                  <c:v>28114</c:v>
                </c:pt>
                <c:pt idx="8">
                  <c:v>26203</c:v>
                </c:pt>
                <c:pt idx="9">
                  <c:v>30063</c:v>
                </c:pt>
                <c:pt idx="10">
                  <c:v>32294</c:v>
                </c:pt>
                <c:pt idx="11">
                  <c:v>23257</c:v>
                </c:pt>
                <c:pt idx="12">
                  <c:v>28895</c:v>
                </c:pt>
                <c:pt idx="13">
                  <c:v>29239</c:v>
                </c:pt>
                <c:pt idx="14">
                  <c:v>25677</c:v>
                </c:pt>
                <c:pt idx="15">
                  <c:v>30699</c:v>
                </c:pt>
                <c:pt idx="16">
                  <c:v>32692</c:v>
                </c:pt>
                <c:pt idx="17">
                  <c:v>NA</c:v>
                </c:pt>
                <c:pt idx="18">
                  <c:v>NA</c:v>
                </c:pt>
                <c:pt idx="19">
                  <c:v>NA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'Total rushing by team 2002-2017'!$A$21:$A$36</c:f>
              <c:strCache>
                <c:ptCount val="16"/>
                <c:pt idx="0">
                  <c:v>MIA</c:v>
                </c:pt>
                <c:pt idx="1">
                  <c:v>MIN</c:v>
                </c:pt>
                <c:pt idx="2">
                  <c:v>NE</c:v>
                </c:pt>
                <c:pt idx="3">
                  <c:v>NO</c:v>
                </c:pt>
                <c:pt idx="4">
                  <c:v>NYG</c:v>
                </c:pt>
                <c:pt idx="5">
                  <c:v>NYJ</c:v>
                </c:pt>
                <c:pt idx="6">
                  <c:v>OAK</c:v>
                </c:pt>
                <c:pt idx="7">
                  <c:v>PHI</c:v>
                </c:pt>
                <c:pt idx="8">
                  <c:v>PIT</c:v>
                </c:pt>
                <c:pt idx="9">
                  <c:v>SD</c:v>
                </c:pt>
                <c:pt idx="10">
                  <c:v>SEA</c:v>
                </c:pt>
                <c:pt idx="11">
                  <c:v>SF</c:v>
                </c:pt>
                <c:pt idx="12">
                  <c:v>STL</c:v>
                </c:pt>
                <c:pt idx="13">
                  <c:v>TB</c:v>
                </c:pt>
                <c:pt idx="14">
                  <c:v>TEN</c:v>
                </c:pt>
                <c:pt idx="15">
                  <c:v>WSH</c:v>
                </c:pt>
              </c:strCache>
            </c:strRef>
          </c:cat>
          <c:val>
            <c:numRef>
              <c:f>'Total rushing by team 2002-2017'!$C$21:$C$36</c:f>
              <c:numCache>
                <c:formatCode>General</c:formatCode>
                <c:ptCount val="16"/>
                <c:pt idx="0">
                  <c:v>28378</c:v>
                </c:pt>
                <c:pt idx="1">
                  <c:v>33002</c:v>
                </c:pt>
                <c:pt idx="2">
                  <c:v>29656</c:v>
                </c:pt>
                <c:pt idx="3">
                  <c:v>27802</c:v>
                </c:pt>
                <c:pt idx="4">
                  <c:v>29200</c:v>
                </c:pt>
                <c:pt idx="5">
                  <c:v>30940</c:v>
                </c:pt>
                <c:pt idx="6">
                  <c:v>27738</c:v>
                </c:pt>
                <c:pt idx="7">
                  <c:v>31301</c:v>
                </c:pt>
                <c:pt idx="8">
                  <c:v>29588</c:v>
                </c:pt>
                <c:pt idx="9">
                  <c:v>27641</c:v>
                </c:pt>
                <c:pt idx="10">
                  <c:v>31374</c:v>
                </c:pt>
                <c:pt idx="11">
                  <c:v>29842</c:v>
                </c:pt>
                <c:pt idx="12">
                  <c:v>23127</c:v>
                </c:pt>
                <c:pt idx="13">
                  <c:v>26890</c:v>
                </c:pt>
                <c:pt idx="14">
                  <c:v>29783</c:v>
                </c:pt>
                <c:pt idx="15">
                  <c:v>29531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B0-4324-B940-2A6D200570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4096488"/>
        <c:axId val="364097800"/>
      </c:barChart>
      <c:catAx>
        <c:axId val="364096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4097800"/>
        <c:crosses val="autoZero"/>
        <c:auto val="1"/>
        <c:lblAlgn val="ctr"/>
        <c:lblOffset val="100"/>
        <c:noMultiLvlLbl val="0"/>
      </c:catAx>
      <c:valAx>
        <c:axId val="364097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 baseline="0"/>
                  <a:t># Attempts </a:t>
                </a:r>
                <a:r>
                  <a:rPr lang="en-US" sz="1050" b="1" baseline="0">
                    <a:solidFill>
                      <a:srgbClr val="0070C0"/>
                    </a:solidFill>
                  </a:rPr>
                  <a:t>(blue) </a:t>
                </a:r>
                <a:r>
                  <a:rPr lang="en-US" sz="1050" baseline="0"/>
                  <a:t>and Yards</a:t>
                </a:r>
                <a:r>
                  <a:rPr lang="en-US" sz="1050" b="1" baseline="0">
                    <a:solidFill>
                      <a:schemeClr val="accent2"/>
                    </a:solidFill>
                  </a:rPr>
                  <a:t>(orange)</a:t>
                </a:r>
                <a:endParaRPr lang="en-US" sz="1050" b="1">
                  <a:solidFill>
                    <a:schemeClr val="accent2"/>
                  </a:solidFill>
                </a:endParaRPr>
              </a:p>
            </c:rich>
          </c:tx>
          <c:layout>
            <c:manualLayout>
              <c:xMode val="edge"/>
              <c:yMode val="edge"/>
              <c:x val="1.4619883040935672E-2"/>
              <c:y val="0.2278955453149001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4096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none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sz="1800">
                <a:solidFill>
                  <a:schemeClr val="bg1"/>
                </a:solidFill>
              </a:rPr>
              <a:t>Team Average Gain</a:t>
            </a:r>
          </a:p>
          <a:p>
            <a:pPr>
              <a:defRPr sz="1800">
                <a:solidFill>
                  <a:schemeClr val="bg1"/>
                </a:solidFill>
              </a:defRPr>
            </a:pPr>
            <a:r>
              <a:rPr lang="en-US" sz="1800">
                <a:solidFill>
                  <a:schemeClr val="bg1"/>
                </a:solidFill>
              </a:rPr>
              <a:t>Per Run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none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1004170725246197E-2"/>
          <c:y val="0.19990723444409025"/>
          <c:w val="0.90481268406322668"/>
          <c:h val="0.66139654418197724"/>
        </c:manualLayout>
      </c:layout>
      <c:barChart>
        <c:barDir val="col"/>
        <c:grouping val="clustered"/>
        <c:varyColors val="0"/>
        <c:ser>
          <c:idx val="0"/>
          <c:order val="0"/>
          <c:spPr>
            <a:noFill/>
            <a:ln w="9525" cap="flat" cmpd="sng" algn="ctr">
              <a:solidFill>
                <a:schemeClr val="accent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delete val="1"/>
          </c:dLbls>
          <c:cat>
            <c:strRef>
              <c:f>'Average per gain'!$A$5:$A$36</c:f>
              <c:strCache>
                <c:ptCount val="32"/>
                <c:pt idx="0">
                  <c:v>MIN</c:v>
                </c:pt>
                <c:pt idx="1">
                  <c:v>PHI</c:v>
                </c:pt>
                <c:pt idx="2">
                  <c:v>KC</c:v>
                </c:pt>
                <c:pt idx="3">
                  <c:v>ATL</c:v>
                </c:pt>
                <c:pt idx="4">
                  <c:v>DEN</c:v>
                </c:pt>
                <c:pt idx="5">
                  <c:v>SEA</c:v>
                </c:pt>
                <c:pt idx="6">
                  <c:v>SF</c:v>
                </c:pt>
                <c:pt idx="7">
                  <c:v>JAX</c:v>
                </c:pt>
                <c:pt idx="8">
                  <c:v>BUF</c:v>
                </c:pt>
                <c:pt idx="9">
                  <c:v>DAL</c:v>
                </c:pt>
                <c:pt idx="10">
                  <c:v>CAR</c:v>
                </c:pt>
                <c:pt idx="11">
                  <c:v>GB</c:v>
                </c:pt>
                <c:pt idx="12">
                  <c:v>OAK</c:v>
                </c:pt>
                <c:pt idx="13">
                  <c:v>NYG</c:v>
                </c:pt>
                <c:pt idx="14">
                  <c:v>TEN</c:v>
                </c:pt>
                <c:pt idx="15">
                  <c:v>WSH</c:v>
                </c:pt>
                <c:pt idx="16">
                  <c:v>NO</c:v>
                </c:pt>
                <c:pt idx="17">
                  <c:v>MIA</c:v>
                </c:pt>
                <c:pt idx="18">
                  <c:v>NYJ</c:v>
                </c:pt>
                <c:pt idx="19">
                  <c:v>SD</c:v>
                </c:pt>
                <c:pt idx="20">
                  <c:v>STL</c:v>
                </c:pt>
                <c:pt idx="21">
                  <c:v>BAL</c:v>
                </c:pt>
                <c:pt idx="22">
                  <c:v>TB</c:v>
                </c:pt>
                <c:pt idx="23">
                  <c:v>PIT</c:v>
                </c:pt>
                <c:pt idx="24">
                  <c:v>CHI</c:v>
                </c:pt>
                <c:pt idx="25">
                  <c:v>HOU</c:v>
                </c:pt>
                <c:pt idx="26">
                  <c:v>NE</c:v>
                </c:pt>
                <c:pt idx="27">
                  <c:v>CLE</c:v>
                </c:pt>
                <c:pt idx="28">
                  <c:v>CIN</c:v>
                </c:pt>
                <c:pt idx="29">
                  <c:v>DET</c:v>
                </c:pt>
                <c:pt idx="30">
                  <c:v>IND</c:v>
                </c:pt>
                <c:pt idx="31">
                  <c:v>ARZ</c:v>
                </c:pt>
              </c:strCache>
            </c:strRef>
          </c:cat>
          <c:val>
            <c:numRef>
              <c:f>'Average per gain'!$D$5:$D$36</c:f>
              <c:numCache>
                <c:formatCode>0.00</c:formatCode>
                <c:ptCount val="32"/>
                <c:pt idx="0">
                  <c:v>4.5696482968706729</c:v>
                </c:pt>
                <c:pt idx="1">
                  <c:v>4.5278460870823087</c:v>
                </c:pt>
                <c:pt idx="2">
                  <c:v>4.4814256339958876</c:v>
                </c:pt>
                <c:pt idx="3">
                  <c:v>4.3604586902459239</c:v>
                </c:pt>
                <c:pt idx="4">
                  <c:v>4.3481890399892285</c:v>
                </c:pt>
                <c:pt idx="5">
                  <c:v>4.2936909812508555</c:v>
                </c:pt>
                <c:pt idx="6">
                  <c:v>4.2870277259014511</c:v>
                </c:pt>
                <c:pt idx="7">
                  <c:v>4.286372521641999</c:v>
                </c:pt>
                <c:pt idx="8">
                  <c:v>4.2834292128525329</c:v>
                </c:pt>
                <c:pt idx="9">
                  <c:v>4.2594219325587988</c:v>
                </c:pt>
                <c:pt idx="10">
                  <c:v>4.2350914391730718</c:v>
                </c:pt>
                <c:pt idx="11">
                  <c:v>4.2306002928257689</c:v>
                </c:pt>
                <c:pt idx="12">
                  <c:v>4.2091047040971166</c:v>
                </c:pt>
                <c:pt idx="13">
                  <c:v>4.195402298850575</c:v>
                </c:pt>
                <c:pt idx="14">
                  <c:v>4.1941980002816504</c:v>
                </c:pt>
                <c:pt idx="15">
                  <c:v>4.1893885657540073</c:v>
                </c:pt>
                <c:pt idx="16">
                  <c:v>4.1769831730769234</c:v>
                </c:pt>
                <c:pt idx="17">
                  <c:v>4.1707818930041149</c:v>
                </c:pt>
                <c:pt idx="18">
                  <c:v>4.1530201342281883</c:v>
                </c:pt>
                <c:pt idx="19">
                  <c:v>4.1212166393320411</c:v>
                </c:pt>
                <c:pt idx="20">
                  <c:v>4.0795554771564646</c:v>
                </c:pt>
                <c:pt idx="21">
                  <c:v>4.0699661016949156</c:v>
                </c:pt>
                <c:pt idx="22">
                  <c:v>4.0399639423076925</c:v>
                </c:pt>
                <c:pt idx="23">
                  <c:v>4.019562559434859</c:v>
                </c:pt>
                <c:pt idx="24">
                  <c:v>4.0160701241782322</c:v>
                </c:pt>
                <c:pt idx="25">
                  <c:v>4.0130387043645346</c:v>
                </c:pt>
                <c:pt idx="26">
                  <c:v>4.0097349918875071</c:v>
                </c:pt>
                <c:pt idx="27">
                  <c:v>4.0090269277845776</c:v>
                </c:pt>
                <c:pt idx="28">
                  <c:v>3.9292802236198461</c:v>
                </c:pt>
                <c:pt idx="29">
                  <c:v>3.8806941431670281</c:v>
                </c:pt>
                <c:pt idx="30">
                  <c:v>3.8352501867064972</c:v>
                </c:pt>
                <c:pt idx="31">
                  <c:v>3.752769863880975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2-437E-B6CC-A15A4342AD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524262264"/>
        <c:axId val="524263544"/>
      </c:barChart>
      <c:catAx>
        <c:axId val="524262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4263544"/>
        <c:crosses val="autoZero"/>
        <c:auto val="1"/>
        <c:lblAlgn val="ctr"/>
        <c:lblOffset val="100"/>
        <c:noMultiLvlLbl val="0"/>
      </c:catAx>
      <c:valAx>
        <c:axId val="524263544"/>
        <c:scaling>
          <c:orientation val="minMax"/>
          <c:max val="4.8"/>
          <c:min val="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>
                    <a:solidFill>
                      <a:schemeClr val="bg1"/>
                    </a:solidFill>
                  </a:rPr>
                  <a:t>Yards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1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4262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ysClr val="windowText" lastClr="000000">
        <a:lumMod val="95000"/>
        <a:lumOff val="5000"/>
      </a:sys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none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sz="1800">
                <a:solidFill>
                  <a:schemeClr val="bg1"/>
                </a:solidFill>
              </a:rPr>
              <a:t>Team Average Gain</a:t>
            </a:r>
          </a:p>
          <a:p>
            <a:pPr>
              <a:defRPr sz="1800">
                <a:solidFill>
                  <a:schemeClr val="bg1"/>
                </a:solidFill>
              </a:defRPr>
            </a:pPr>
            <a:r>
              <a:rPr lang="en-US" sz="1800">
                <a:solidFill>
                  <a:schemeClr val="bg1"/>
                </a:solidFill>
              </a:rPr>
              <a:t>Per Run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none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1004170725246197E-2"/>
          <c:y val="0.19990723444409025"/>
          <c:w val="0.90481268406322668"/>
          <c:h val="0.66139654418197724"/>
        </c:manualLayout>
      </c:layout>
      <c:barChart>
        <c:barDir val="col"/>
        <c:grouping val="clustered"/>
        <c:varyColors val="0"/>
        <c:ser>
          <c:idx val="0"/>
          <c:order val="0"/>
          <c:spPr>
            <a:noFill/>
            <a:ln w="9525" cap="flat" cmpd="sng" algn="ctr">
              <a:solidFill>
                <a:schemeClr val="accent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delete val="1"/>
          </c:dLbls>
          <c:cat>
            <c:strRef>
              <c:f>'Average per gain'!$A$5:$A$36</c:f>
              <c:strCache>
                <c:ptCount val="32"/>
                <c:pt idx="0">
                  <c:v>MIN</c:v>
                </c:pt>
                <c:pt idx="1">
                  <c:v>PHI</c:v>
                </c:pt>
                <c:pt idx="2">
                  <c:v>KC</c:v>
                </c:pt>
                <c:pt idx="3">
                  <c:v>ATL</c:v>
                </c:pt>
                <c:pt idx="4">
                  <c:v>DEN</c:v>
                </c:pt>
                <c:pt idx="5">
                  <c:v>SEA</c:v>
                </c:pt>
                <c:pt idx="6">
                  <c:v>SF</c:v>
                </c:pt>
                <c:pt idx="7">
                  <c:v>JAX</c:v>
                </c:pt>
                <c:pt idx="8">
                  <c:v>BUF</c:v>
                </c:pt>
                <c:pt idx="9">
                  <c:v>DAL</c:v>
                </c:pt>
                <c:pt idx="10">
                  <c:v>CAR</c:v>
                </c:pt>
                <c:pt idx="11">
                  <c:v>GB</c:v>
                </c:pt>
                <c:pt idx="12">
                  <c:v>OAK</c:v>
                </c:pt>
                <c:pt idx="13">
                  <c:v>NYG</c:v>
                </c:pt>
                <c:pt idx="14">
                  <c:v>TEN</c:v>
                </c:pt>
                <c:pt idx="15">
                  <c:v>WSH</c:v>
                </c:pt>
                <c:pt idx="16">
                  <c:v>NO</c:v>
                </c:pt>
                <c:pt idx="17">
                  <c:v>MIA</c:v>
                </c:pt>
                <c:pt idx="18">
                  <c:v>NYJ</c:v>
                </c:pt>
                <c:pt idx="19">
                  <c:v>SD</c:v>
                </c:pt>
                <c:pt idx="20">
                  <c:v>STL</c:v>
                </c:pt>
                <c:pt idx="21">
                  <c:v>BAL</c:v>
                </c:pt>
                <c:pt idx="22">
                  <c:v>TB</c:v>
                </c:pt>
                <c:pt idx="23">
                  <c:v>PIT</c:v>
                </c:pt>
                <c:pt idx="24">
                  <c:v>CHI</c:v>
                </c:pt>
                <c:pt idx="25">
                  <c:v>HOU</c:v>
                </c:pt>
                <c:pt idx="26">
                  <c:v>NE</c:v>
                </c:pt>
                <c:pt idx="27">
                  <c:v>CLE</c:v>
                </c:pt>
                <c:pt idx="28">
                  <c:v>CIN</c:v>
                </c:pt>
                <c:pt idx="29">
                  <c:v>DET</c:v>
                </c:pt>
                <c:pt idx="30">
                  <c:v>IND</c:v>
                </c:pt>
                <c:pt idx="31">
                  <c:v>ARZ</c:v>
                </c:pt>
              </c:strCache>
            </c:strRef>
          </c:cat>
          <c:val>
            <c:numRef>
              <c:f>'Average per gain'!$D$5:$D$36</c:f>
              <c:numCache>
                <c:formatCode>0.00</c:formatCode>
                <c:ptCount val="32"/>
                <c:pt idx="0">
                  <c:v>4.5696482968706729</c:v>
                </c:pt>
                <c:pt idx="1">
                  <c:v>4.5278460870823087</c:v>
                </c:pt>
                <c:pt idx="2">
                  <c:v>4.4814256339958876</c:v>
                </c:pt>
                <c:pt idx="3">
                  <c:v>4.3604586902459239</c:v>
                </c:pt>
                <c:pt idx="4">
                  <c:v>4.3481890399892285</c:v>
                </c:pt>
                <c:pt idx="5">
                  <c:v>4.2936909812508555</c:v>
                </c:pt>
                <c:pt idx="6">
                  <c:v>4.2870277259014511</c:v>
                </c:pt>
                <c:pt idx="7">
                  <c:v>4.286372521641999</c:v>
                </c:pt>
                <c:pt idx="8">
                  <c:v>4.2834292128525329</c:v>
                </c:pt>
                <c:pt idx="9">
                  <c:v>4.2594219325587988</c:v>
                </c:pt>
                <c:pt idx="10">
                  <c:v>4.2350914391730718</c:v>
                </c:pt>
                <c:pt idx="11">
                  <c:v>4.2306002928257689</c:v>
                </c:pt>
                <c:pt idx="12">
                  <c:v>4.2091047040971166</c:v>
                </c:pt>
                <c:pt idx="13">
                  <c:v>4.195402298850575</c:v>
                </c:pt>
                <c:pt idx="14">
                  <c:v>4.1941980002816504</c:v>
                </c:pt>
                <c:pt idx="15">
                  <c:v>4.1893885657540073</c:v>
                </c:pt>
                <c:pt idx="16">
                  <c:v>4.1769831730769234</c:v>
                </c:pt>
                <c:pt idx="17">
                  <c:v>4.1707818930041149</c:v>
                </c:pt>
                <c:pt idx="18">
                  <c:v>4.1530201342281883</c:v>
                </c:pt>
                <c:pt idx="19">
                  <c:v>4.1212166393320411</c:v>
                </c:pt>
                <c:pt idx="20">
                  <c:v>4.0795554771564646</c:v>
                </c:pt>
                <c:pt idx="21">
                  <c:v>4.0699661016949156</c:v>
                </c:pt>
                <c:pt idx="22">
                  <c:v>4.0399639423076925</c:v>
                </c:pt>
                <c:pt idx="23">
                  <c:v>4.019562559434859</c:v>
                </c:pt>
                <c:pt idx="24">
                  <c:v>4.0160701241782322</c:v>
                </c:pt>
                <c:pt idx="25">
                  <c:v>4.0130387043645346</c:v>
                </c:pt>
                <c:pt idx="26">
                  <c:v>4.0097349918875071</c:v>
                </c:pt>
                <c:pt idx="27">
                  <c:v>4.0090269277845776</c:v>
                </c:pt>
                <c:pt idx="28">
                  <c:v>3.9292802236198461</c:v>
                </c:pt>
                <c:pt idx="29">
                  <c:v>3.8806941431670281</c:v>
                </c:pt>
                <c:pt idx="30">
                  <c:v>3.8352501867064972</c:v>
                </c:pt>
                <c:pt idx="31">
                  <c:v>3.752769863880975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4D-440B-8A2F-2E277011FE5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524262264"/>
        <c:axId val="524263544"/>
      </c:barChart>
      <c:catAx>
        <c:axId val="524262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4263544"/>
        <c:crosses val="autoZero"/>
        <c:auto val="1"/>
        <c:lblAlgn val="ctr"/>
        <c:lblOffset val="100"/>
        <c:noMultiLvlLbl val="0"/>
      </c:catAx>
      <c:valAx>
        <c:axId val="524263544"/>
        <c:scaling>
          <c:orientation val="minMax"/>
          <c:max val="4.8"/>
          <c:min val="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>
                    <a:solidFill>
                      <a:schemeClr val="bg1"/>
                    </a:solidFill>
                  </a:rPr>
                  <a:t>Yards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1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4262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ysClr val="windowText" lastClr="000000">
        <a:lumMod val="95000"/>
        <a:lumOff val="5000"/>
      </a:sys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900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400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900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400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3554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43788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84544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8011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538057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8214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40123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45680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02473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7320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434319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ADFDA-45E8-44C3-AEF4-47ECAE17E75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4F02D-04A3-4960-A91A-682C8207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100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ggle.com/claudiodavi/superhero-set/hom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8974-3CB4-4A3E-98A3-9C6F10C1DF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NFL Rushing Stats</a:t>
            </a:r>
            <a:br>
              <a:rPr lang="en-US" dirty="0"/>
            </a:br>
            <a:r>
              <a:rPr lang="en-US" dirty="0"/>
              <a:t>(2002-2017)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CE50CD-5C1F-45F4-A7E4-941EEE4C7A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Jesse Ohmer</a:t>
            </a:r>
          </a:p>
          <a:p>
            <a:pPr algn="l"/>
            <a:r>
              <a:rPr lang="en-US" dirty="0"/>
              <a:t>DSCI 101</a:t>
            </a:r>
          </a:p>
          <a:p>
            <a:pPr algn="l"/>
            <a:r>
              <a:rPr lang="en-US" dirty="0"/>
              <a:t>Section 2</a:t>
            </a:r>
          </a:p>
        </p:txBody>
      </p:sp>
    </p:spTree>
    <p:extLst>
      <p:ext uri="{BB962C8B-B14F-4D97-AF65-F5344CB8AC3E}">
        <p14:creationId xmlns:p14="http://schemas.microsoft.com/office/powerpoint/2010/main" val="1158901309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8DD8C-BE59-4933-8E68-F180202AF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07411-8A81-4234-8783-881A8C4EF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then sorted the table on the Average Per Run column from largest to smallest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197E8A-2B8D-452E-8398-DA68EA57EE03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7"/>
          <a:stretch/>
        </p:blipFill>
        <p:spPr bwMode="auto">
          <a:xfrm>
            <a:off x="1840523" y="3429000"/>
            <a:ext cx="8510953" cy="19413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89265577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F66D7-B939-4566-AEB7-CD79E07FB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1EB2C-1D79-49A9-926E-3A8AA486F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of average yards</a:t>
            </a:r>
          </a:p>
          <a:p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3AC6173-C490-4026-9FB5-8DF27E97D4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9594803"/>
              </p:ext>
            </p:extLst>
          </p:nvPr>
        </p:nvGraphicFramePr>
        <p:xfrm>
          <a:off x="1859158" y="2293034"/>
          <a:ext cx="8473683" cy="4199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71976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0BDE7-FFD8-4AE6-90E4-B6A2A57A0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64A21-8D02-4AF6-B51B-62CEB8AAF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Minnesota Vikings have had the best run game since 2002.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4DB4DEE-AFBD-4D4F-87A3-F8E44CFAF9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8698813"/>
              </p:ext>
            </p:extLst>
          </p:nvPr>
        </p:nvGraphicFramePr>
        <p:xfrm>
          <a:off x="1859158" y="2293034"/>
          <a:ext cx="8473683" cy="4199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Arrow: Down 4">
            <a:extLst>
              <a:ext uri="{FF2B5EF4-FFF2-40B4-BE49-F238E27FC236}">
                <a16:creationId xmlns:a16="http://schemas.microsoft.com/office/drawing/2014/main" id="{78F012AD-5781-40D6-94E0-642C614ACA5D}"/>
              </a:ext>
            </a:extLst>
          </p:cNvPr>
          <p:cNvSpPr/>
          <p:nvPr/>
        </p:nvSpPr>
        <p:spPr>
          <a:xfrm>
            <a:off x="2377441" y="2158097"/>
            <a:ext cx="562708" cy="1009651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339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7B44B-E0F8-4392-A590-EABDE40A2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00237-6D3D-4B14-B13B-766F45F7D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 the same analysis for passing stats in the NFL</a:t>
            </a:r>
          </a:p>
          <a:p>
            <a:r>
              <a:rPr lang="en-US" dirty="0"/>
              <a:t>Find which division has the best run game during the data period</a:t>
            </a:r>
          </a:p>
        </p:txBody>
      </p:sp>
    </p:spTree>
    <p:extLst>
      <p:ext uri="{BB962C8B-B14F-4D97-AF65-F5344CB8AC3E}">
        <p14:creationId xmlns:p14="http://schemas.microsoft.com/office/powerpoint/2010/main" val="338801768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CB70-821D-46B6-8B3F-9D72480A0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DFFFE-47EB-465B-A51D-916A9330B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 you </a:t>
            </a:r>
            <a:r>
              <a:rPr lang="en-US"/>
              <a:t>for listening.</a:t>
            </a:r>
          </a:p>
        </p:txBody>
      </p:sp>
    </p:spTree>
    <p:extLst>
      <p:ext uri="{BB962C8B-B14F-4D97-AF65-F5344CB8AC3E}">
        <p14:creationId xmlns:p14="http://schemas.microsoft.com/office/powerpoint/2010/main" val="97333545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00BA4-BF94-44BD-A26F-E5A70FDBA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NFL Rushing Stats for each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4D34C-DAA9-4847-9C9E-75C9843FD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team has had the best run game in the NFL since 2002?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33657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C5143-860B-43E3-A21F-66A6E6A0E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43904-589B-4FFA-AC38-42F052165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set NFL Team Season Stats - Rushing</a:t>
            </a:r>
          </a:p>
          <a:p>
            <a:r>
              <a:rPr lang="en-US" dirty="0"/>
              <a:t>This dataset was obtained from </a:t>
            </a:r>
            <a:r>
              <a:rPr lang="en-US" u="sng" dirty="0">
                <a:hlinkClick r:id="rId2"/>
              </a:rPr>
              <a:t>kaggle.com</a:t>
            </a:r>
            <a:endParaRPr lang="en-US" u="sng" dirty="0"/>
          </a:p>
          <a:p>
            <a:r>
              <a:rPr lang="en-US" dirty="0"/>
              <a:t>Contains data on 35 teams </a:t>
            </a:r>
          </a:p>
          <a:p>
            <a:pPr lvl="1"/>
            <a:r>
              <a:rPr lang="en-US" dirty="0"/>
              <a:t>from 2002-2017</a:t>
            </a:r>
          </a:p>
          <a:p>
            <a:r>
              <a:rPr lang="en-US" dirty="0"/>
              <a:t>CSV file</a:t>
            </a:r>
          </a:p>
          <a:p>
            <a:pPr lvl="1"/>
            <a:r>
              <a:rPr lang="en-US" dirty="0"/>
              <a:t>24.32KB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339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6F60D-EB6D-46DE-A2E7-BF3BFC251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EF397-5993-4454-8458-D66FA499D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Consists of 13 fields</a:t>
            </a:r>
          </a:p>
          <a:p>
            <a:pPr lvl="1"/>
            <a:r>
              <a:rPr lang="en-US" dirty="0"/>
              <a:t>YEAR </a:t>
            </a:r>
          </a:p>
          <a:p>
            <a:pPr lvl="1"/>
            <a:r>
              <a:rPr lang="en-US" dirty="0"/>
              <a:t>Team </a:t>
            </a:r>
          </a:p>
          <a:p>
            <a:pPr lvl="1"/>
            <a:r>
              <a:rPr lang="en-US" dirty="0"/>
              <a:t>GP </a:t>
            </a:r>
          </a:p>
          <a:p>
            <a:pPr lvl="1"/>
            <a:r>
              <a:rPr lang="en-US" dirty="0" err="1"/>
              <a:t>Att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Yds </a:t>
            </a:r>
          </a:p>
          <a:p>
            <a:pPr lvl="1"/>
            <a:r>
              <a:rPr lang="en-US" dirty="0"/>
              <a:t>Avg </a:t>
            </a:r>
          </a:p>
          <a:p>
            <a:pPr lvl="1"/>
            <a:r>
              <a:rPr lang="en-US" dirty="0"/>
              <a:t>Yds/G </a:t>
            </a:r>
          </a:p>
          <a:p>
            <a:pPr lvl="1"/>
            <a:r>
              <a:rPr lang="en-US" dirty="0"/>
              <a:t>TD </a:t>
            </a:r>
          </a:p>
          <a:p>
            <a:pPr lvl="1"/>
            <a:r>
              <a:rPr lang="en-US" dirty="0"/>
              <a:t>Big </a:t>
            </a:r>
          </a:p>
          <a:p>
            <a:pPr lvl="1"/>
            <a:r>
              <a:rPr lang="en-US" dirty="0" err="1"/>
              <a:t>Fum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FumL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Stuff </a:t>
            </a:r>
          </a:p>
          <a:p>
            <a:pPr lvl="1"/>
            <a:r>
              <a:rPr lang="en-US" dirty="0"/>
              <a:t>Yds</a:t>
            </a:r>
          </a:p>
        </p:txBody>
      </p:sp>
    </p:spTree>
    <p:extLst>
      <p:ext uri="{BB962C8B-B14F-4D97-AF65-F5344CB8AC3E}">
        <p14:creationId xmlns:p14="http://schemas.microsoft.com/office/powerpoint/2010/main" val="1012675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4D8F9-6FD0-49B1-8DAE-BC890E65A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Cleaning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B9FDE-0920-4E1B-B8F8-3338258D7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my spreadsheet “Stuff” was changed to runs for loss</a:t>
            </a:r>
          </a:p>
          <a:p>
            <a:r>
              <a:rPr lang="en-US" dirty="0"/>
              <a:t>the second “yds” field was changed to “Negative yds” to keep the two “yds” fields separate</a:t>
            </a:r>
          </a:p>
          <a:p>
            <a:r>
              <a:rPr lang="en-US" dirty="0"/>
              <a:t>LA  teams data was replaced with NA</a:t>
            </a:r>
          </a:p>
        </p:txBody>
      </p:sp>
    </p:spTree>
    <p:extLst>
      <p:ext uri="{BB962C8B-B14F-4D97-AF65-F5344CB8AC3E}">
        <p14:creationId xmlns:p14="http://schemas.microsoft.com/office/powerpoint/2010/main" val="22389151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7E4EA-EECB-4A47-8979-36170E8D2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CE6C4-94D2-4FE0-B9CD-6AA2DB67B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new sheet containing each individual team’s attempts and yards total for the years recorded was made.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4BB73D-7237-4F88-93E6-036B8D7F7BB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7"/>
          <a:stretch/>
        </p:blipFill>
        <p:spPr bwMode="auto">
          <a:xfrm>
            <a:off x="1665848" y="3052689"/>
            <a:ext cx="4430151" cy="2783205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546468F-3032-419A-AFA3-F8A8D95B90B6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658"/>
          <a:stretch/>
        </p:blipFill>
        <p:spPr bwMode="auto">
          <a:xfrm>
            <a:off x="6541477" y="3052689"/>
            <a:ext cx="3984675" cy="2783205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677915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48579-A612-4784-A94B-335AAF31D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EA0D0-A413-4EB1-96C4-A32DE4D1C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of team totals</a:t>
            </a:r>
          </a:p>
          <a:p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714EF58-747A-4BB4-BF9D-8BFB615DCD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6778538"/>
              </p:ext>
            </p:extLst>
          </p:nvPr>
        </p:nvGraphicFramePr>
        <p:xfrm>
          <a:off x="2332000" y="2268146"/>
          <a:ext cx="75280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25409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99CCF-42B6-4DD7-8816-44BE5E9B8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403F7-7B7A-4A89-8BF0-A9DB55F1E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Number Summaries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16F5BF-48B9-457C-8587-14FD8CC6F1A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9859" y="2719335"/>
            <a:ext cx="5652281" cy="2563917"/>
          </a:xfrm>
          <a:prstGeom prst="rect">
            <a:avLst/>
          </a:prstGeom>
          <a:solidFill>
            <a:schemeClr val="tx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9543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92232-631B-440E-ACDD-D769395CA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9B69-B3B9-419C-81A9-29D75288E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 I found the average amount of yardage each team got through the fifteen-year span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9AB79E-4FB3-401D-B153-AAC8958D62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995" y="2650942"/>
            <a:ext cx="5010005" cy="27007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909A3C-1A79-4F2C-80C7-304FD864905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795" y="2650942"/>
            <a:ext cx="4567311" cy="270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2614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255</Words>
  <Application>Microsoft Office PowerPoint</Application>
  <PresentationFormat>Widescreen</PresentationFormat>
  <Paragraphs>60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 NFL Rushing Stats (2002-2017) </vt:lpstr>
      <vt:lpstr>NFL Rushing Stats for each Team</vt:lpstr>
      <vt:lpstr>My Data</vt:lpstr>
      <vt:lpstr>The Dataset</vt:lpstr>
      <vt:lpstr>Data Cleaning Process</vt:lpstr>
      <vt:lpstr>Methods</vt:lpstr>
      <vt:lpstr>Methods</vt:lpstr>
      <vt:lpstr>Methods</vt:lpstr>
      <vt:lpstr>Methods</vt:lpstr>
      <vt:lpstr>Methods</vt:lpstr>
      <vt:lpstr>Methods</vt:lpstr>
      <vt:lpstr>Conclusion</vt:lpstr>
      <vt:lpstr>Future work</vt:lpstr>
      <vt:lpstr>Question?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NFL Rushing Stats (2002-2017)</dc:title>
  <dc:creator>Jesse Ohmer</dc:creator>
  <cp:lastModifiedBy>Jesse Ohmer</cp:lastModifiedBy>
  <cp:revision>18</cp:revision>
  <dcterms:created xsi:type="dcterms:W3CDTF">2018-12-02T04:15:19Z</dcterms:created>
  <dcterms:modified xsi:type="dcterms:W3CDTF">2018-12-02T17:35:25Z</dcterms:modified>
</cp:coreProperties>
</file>