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B4F1EB-2447-1A4E-BF3B-DF1784EE28F8}" v="77" dt="2018-11-30T23:50:12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03"/>
  </p:normalViewPr>
  <p:slideViewPr>
    <p:cSldViewPr snapToGrid="0" snapToObjects="1">
      <p:cViewPr>
        <p:scale>
          <a:sx n="110" d="100"/>
          <a:sy n="110" d="100"/>
        </p:scale>
        <p:origin x="-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onathanmaratta\Desktop\data%20final%20workshee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Age</a:t>
            </a:r>
            <a:r>
              <a:rPr lang="en-US" baseline="0" dirty="0"/>
              <a:t> Separation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289325973021196E-2"/>
          <c:y val="0.11932349294720343"/>
          <c:w val="0.89186075818682864"/>
          <c:h val="0.753943016210905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Ages!$G$2</c:f>
              <c:strCache>
                <c:ptCount val="1"/>
                <c:pt idx="0">
                  <c:v>Total points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Ages!$F$3:$F$18</c:f>
              <c:numCache>
                <c:formatCode>General</c:formatCode>
                <c:ptCount val="16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36</c:v>
                </c:pt>
              </c:numCache>
            </c:numRef>
          </c:cat>
          <c:val>
            <c:numRef>
              <c:f>Ages!$G$3:$G$18</c:f>
              <c:numCache>
                <c:formatCode>General</c:formatCode>
                <c:ptCount val="16"/>
                <c:pt idx="0">
                  <c:v>64</c:v>
                </c:pt>
                <c:pt idx="1">
                  <c:v>130</c:v>
                </c:pt>
                <c:pt idx="2">
                  <c:v>295</c:v>
                </c:pt>
                <c:pt idx="3">
                  <c:v>77</c:v>
                </c:pt>
                <c:pt idx="4">
                  <c:v>175</c:v>
                </c:pt>
                <c:pt idx="5">
                  <c:v>289</c:v>
                </c:pt>
                <c:pt idx="6">
                  <c:v>252</c:v>
                </c:pt>
                <c:pt idx="7">
                  <c:v>221</c:v>
                </c:pt>
                <c:pt idx="8">
                  <c:v>328</c:v>
                </c:pt>
                <c:pt idx="9">
                  <c:v>315</c:v>
                </c:pt>
                <c:pt idx="10">
                  <c:v>299</c:v>
                </c:pt>
                <c:pt idx="11">
                  <c:v>304</c:v>
                </c:pt>
                <c:pt idx="12">
                  <c:v>146</c:v>
                </c:pt>
                <c:pt idx="13">
                  <c:v>218</c:v>
                </c:pt>
                <c:pt idx="14">
                  <c:v>257</c:v>
                </c:pt>
                <c:pt idx="1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A-0C4F-8D8D-03BE648ECF1A}"/>
            </c:ext>
          </c:extLst>
        </c:ser>
        <c:ser>
          <c:idx val="1"/>
          <c:order val="1"/>
          <c:tx>
            <c:strRef>
              <c:f>Ages!$H$2</c:f>
              <c:strCache>
                <c:ptCount val="1"/>
                <c:pt idx="0">
                  <c:v>Total Goals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Ages!$F$3:$F$18</c:f>
              <c:numCache>
                <c:formatCode>General</c:formatCode>
                <c:ptCount val="16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36</c:v>
                </c:pt>
              </c:numCache>
            </c:numRef>
          </c:cat>
          <c:val>
            <c:numRef>
              <c:f>Ages!$H$3:$H$18</c:f>
              <c:numCache>
                <c:formatCode>General</c:formatCode>
                <c:ptCount val="16"/>
                <c:pt idx="0">
                  <c:v>36</c:v>
                </c:pt>
                <c:pt idx="1">
                  <c:v>59</c:v>
                </c:pt>
                <c:pt idx="2">
                  <c:v>184</c:v>
                </c:pt>
                <c:pt idx="3">
                  <c:v>29</c:v>
                </c:pt>
                <c:pt idx="4">
                  <c:v>71</c:v>
                </c:pt>
                <c:pt idx="5">
                  <c:v>121</c:v>
                </c:pt>
                <c:pt idx="6">
                  <c:v>96</c:v>
                </c:pt>
                <c:pt idx="7">
                  <c:v>96</c:v>
                </c:pt>
                <c:pt idx="8">
                  <c:v>117</c:v>
                </c:pt>
                <c:pt idx="9">
                  <c:v>136</c:v>
                </c:pt>
                <c:pt idx="10">
                  <c:v>129</c:v>
                </c:pt>
                <c:pt idx="11">
                  <c:v>105</c:v>
                </c:pt>
                <c:pt idx="12">
                  <c:v>59</c:v>
                </c:pt>
                <c:pt idx="13">
                  <c:v>77</c:v>
                </c:pt>
                <c:pt idx="14">
                  <c:v>111</c:v>
                </c:pt>
                <c:pt idx="1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A-0C4F-8D8D-03BE648ECF1A}"/>
            </c:ext>
          </c:extLst>
        </c:ser>
        <c:ser>
          <c:idx val="2"/>
          <c:order val="2"/>
          <c:tx>
            <c:strRef>
              <c:f>Ages!$I$2</c:f>
              <c:strCache>
                <c:ptCount val="1"/>
                <c:pt idx="0">
                  <c:v>Total Assists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Ages!$F$3:$F$18</c:f>
              <c:numCache>
                <c:formatCode>General</c:formatCode>
                <c:ptCount val="16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36</c:v>
                </c:pt>
              </c:numCache>
            </c:numRef>
          </c:cat>
          <c:val>
            <c:numRef>
              <c:f>Ages!$I$3:$I$18</c:f>
              <c:numCache>
                <c:formatCode>General</c:formatCode>
                <c:ptCount val="16"/>
                <c:pt idx="0">
                  <c:v>28</c:v>
                </c:pt>
                <c:pt idx="1">
                  <c:v>71</c:v>
                </c:pt>
                <c:pt idx="2">
                  <c:v>184</c:v>
                </c:pt>
                <c:pt idx="3">
                  <c:v>48</c:v>
                </c:pt>
                <c:pt idx="4">
                  <c:v>104</c:v>
                </c:pt>
                <c:pt idx="5">
                  <c:v>168</c:v>
                </c:pt>
                <c:pt idx="6">
                  <c:v>156</c:v>
                </c:pt>
                <c:pt idx="7">
                  <c:v>125</c:v>
                </c:pt>
                <c:pt idx="8">
                  <c:v>211</c:v>
                </c:pt>
                <c:pt idx="9">
                  <c:v>179</c:v>
                </c:pt>
                <c:pt idx="10">
                  <c:v>170</c:v>
                </c:pt>
                <c:pt idx="11">
                  <c:v>199</c:v>
                </c:pt>
                <c:pt idx="12">
                  <c:v>87</c:v>
                </c:pt>
                <c:pt idx="13">
                  <c:v>141</c:v>
                </c:pt>
                <c:pt idx="14">
                  <c:v>146</c:v>
                </c:pt>
                <c:pt idx="1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3A-0C4F-8D8D-03BE648EC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0382383"/>
        <c:axId val="450354447"/>
      </c:barChart>
      <c:catAx>
        <c:axId val="45038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354447"/>
        <c:crosses val="autoZero"/>
        <c:auto val="1"/>
        <c:lblAlgn val="ctr"/>
        <c:lblOffset val="100"/>
        <c:noMultiLvlLbl val="0"/>
      </c:catAx>
      <c:valAx>
        <c:axId val="450354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38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4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416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800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936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322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906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082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43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7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7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6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8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920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9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9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0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390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11/29/18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0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7A5971-E020-44E5-9C84-CBE6D0E88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96F8D1-40B6-46D7-8E9B-0F39901CC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3F293E-7318-499E-B873-8414096E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C7143AC6-510C-412B-A869-C763757C2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58504BDE-55E2-4113-BBC7-9ED7D3C7B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800000">
            <a:off x="457200" y="0"/>
            <a:ext cx="112776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97E1E590-5499-404A-8892-6F8C6EFC0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773F2-2595-6F49-AF51-BC6038661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975" y="4517136"/>
            <a:ext cx="10893095" cy="1174947"/>
          </a:xfrm>
        </p:spPr>
        <p:txBody>
          <a:bodyPr>
            <a:normAutofit/>
          </a:bodyPr>
          <a:lstStyle/>
          <a:p>
            <a:r>
              <a:rPr lang="en-US" sz="6000" dirty="0"/>
              <a:t>NHL Statistics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52DE2-49DE-D34B-96BF-2D72795F3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976" y="5692877"/>
            <a:ext cx="10893095" cy="535304"/>
          </a:xfrm>
        </p:spPr>
        <p:txBody>
          <a:bodyPr>
            <a:normAutofit/>
          </a:bodyPr>
          <a:lstStyle/>
          <a:p>
            <a:r>
              <a:rPr lang="en-US" b="1" dirty="0"/>
              <a:t>Jonathan maratta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03CD0E-CA1F-DA41-8E1C-E4B970858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10" y="559507"/>
            <a:ext cx="5448111" cy="326886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04A19F-693F-434D-B927-CF21F20B8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515" y="473338"/>
            <a:ext cx="5152984" cy="3439617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D6E0AE-0966-4200-8C11-FA0A08E87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599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35E2-2CE7-FB4F-B8F7-D5DC7FCE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6102-680C-5B41-942A-093A2B089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dataset takes a look into the top 250 best players in the 2017-2018 season</a:t>
            </a:r>
          </a:p>
          <a:p>
            <a:r>
              <a:rPr lang="en-US" dirty="0"/>
              <a:t>I chose to look at the top 50 as they are mostly household names</a:t>
            </a:r>
          </a:p>
          <a:p>
            <a:r>
              <a:rPr lang="en-US" dirty="0"/>
              <a:t>The main point I wanted to focus on was efficiency </a:t>
            </a:r>
          </a:p>
          <a:p>
            <a:r>
              <a:rPr lang="en-US" dirty="0"/>
              <a:t>I separated the players by position and age </a:t>
            </a:r>
          </a:p>
        </p:txBody>
      </p:sp>
    </p:spTree>
    <p:extLst>
      <p:ext uri="{BB962C8B-B14F-4D97-AF65-F5344CB8AC3E}">
        <p14:creationId xmlns:p14="http://schemas.microsoft.com/office/powerpoint/2010/main" val="171633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F217-AEF1-F44B-BC7B-1BADF4475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>
            <a:normAutofit/>
          </a:bodyPr>
          <a:lstStyle/>
          <a:p>
            <a:r>
              <a:rPr lang="en-US" dirty="0"/>
              <a:t>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72B71-A789-7A43-BB20-68302779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55" y="2603501"/>
            <a:ext cx="6012492" cy="3953416"/>
          </a:xfrm>
        </p:spPr>
        <p:txBody>
          <a:bodyPr anchor="ctr">
            <a:normAutofit/>
          </a:bodyPr>
          <a:lstStyle/>
          <a:p>
            <a:r>
              <a:rPr lang="en-US" dirty="0"/>
              <a:t>I made a new copy of the data and took out everything besides age, goals, assists, and total points</a:t>
            </a:r>
          </a:p>
          <a:p>
            <a:r>
              <a:rPr lang="en-US" dirty="0"/>
              <a:t>I put the data into a table in order to set by lowest to largest </a:t>
            </a:r>
          </a:p>
          <a:p>
            <a:r>
              <a:rPr lang="en-US" dirty="0"/>
              <a:t>I built a table for the totals for each of the ages </a:t>
            </a:r>
          </a:p>
          <a:p>
            <a:r>
              <a:rPr lang="en-US" dirty="0"/>
              <a:t>The problem with this is that an age like 18 only has one player where 26 has 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6B000D0-7610-954D-9422-B3A8E5C84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811308"/>
              </p:ext>
            </p:extLst>
          </p:nvPr>
        </p:nvGraphicFramePr>
        <p:xfrm>
          <a:off x="6367346" y="2411650"/>
          <a:ext cx="5469800" cy="42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262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B975-BDF5-614F-9108-59B93BA0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23264-6A2F-A946-918A-91149A0DA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34" y="2636953"/>
            <a:ext cx="5119466" cy="3416300"/>
          </a:xfrm>
        </p:spPr>
        <p:txBody>
          <a:bodyPr>
            <a:normAutofit/>
          </a:bodyPr>
          <a:lstStyle/>
          <a:p>
            <a:r>
              <a:rPr lang="en-US" dirty="0"/>
              <a:t>For all 3 of the positions I made the data into a table </a:t>
            </a:r>
          </a:p>
          <a:p>
            <a:r>
              <a:rPr lang="en-US" dirty="0"/>
              <a:t>I made the stats for the goals, assists, shots, hits and time on ice into a table per game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E144AE-1EE7-2947-BCBD-C6477817FE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0" y="2636952"/>
            <a:ext cx="5765800" cy="32731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4334A9-7B83-9449-961E-47E731605A11}"/>
              </a:ext>
            </a:extLst>
          </p:cNvPr>
          <p:cNvSpPr txBox="1"/>
          <p:nvPr/>
        </p:nvSpPr>
        <p:spPr>
          <a:xfrm>
            <a:off x="6180881" y="2280213"/>
            <a:ext cx="564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Right Wing </a:t>
            </a:r>
          </a:p>
        </p:txBody>
      </p:sp>
    </p:spTree>
    <p:extLst>
      <p:ext uri="{BB962C8B-B14F-4D97-AF65-F5344CB8AC3E}">
        <p14:creationId xmlns:p14="http://schemas.microsoft.com/office/powerpoint/2010/main" val="33228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C2D8-9470-B64B-8454-6D690B33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Offensive charts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1644D-2D57-C644-94AA-E76D622D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6" y="2241395"/>
            <a:ext cx="4148055" cy="323385"/>
          </a:xfrm>
        </p:spPr>
        <p:txBody>
          <a:bodyPr>
            <a:noAutofit/>
          </a:bodyPr>
          <a:lstStyle/>
          <a:p>
            <a:r>
              <a:rPr lang="en-US" sz="2000" dirty="0"/>
              <a:t>Centers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07F69-D1AE-9A4F-812F-9B31A95A8559}"/>
              </a:ext>
            </a:extLst>
          </p:cNvPr>
          <p:cNvSpPr txBox="1"/>
          <p:nvPr/>
        </p:nvSpPr>
        <p:spPr>
          <a:xfrm>
            <a:off x="5817066" y="2233663"/>
            <a:ext cx="422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Left Wing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B1214E-7091-F84C-B166-C095976F49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485" y="2595558"/>
            <a:ext cx="5540182" cy="4135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F8FF5D-E20D-4446-87E5-6E92A95E95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42667" y="2595558"/>
            <a:ext cx="6059338" cy="413524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61081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3E239521-4E27-466E-9087-5C3D9CD1C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939603-6562-4246-A9A6-CE0657B91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88B391-2267-4070-940E-1DFC16029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843D276-7F19-4B7B-A3C9-E92CF9825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BF858F-F5FD-4A7D-A74C-4DB4D07E1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6D2125-7D86-4D93-A5CB-0BCFE524B8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A20C10-8367-4EE7-84F1-DA8FC3201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2F7B40-09B0-4DD4-B504-7BE155EED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FFDC92C-6387-4BF1-9976-A0B078CE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D368DE5-EE93-47F4-A759-0D6F94E1F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AD4D91-560B-4DF8-B52B-A6BF83A6E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12BC828-FAAE-455F-91DC-7ADCAC9DA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DA1C5A-61F6-3142-80DA-ED235CDE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en-US" dirty="0"/>
              <a:t>Defense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587BC-17D3-BA4D-AF44-6D1D2CCE8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14550"/>
            <a:ext cx="3364712" cy="39052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The defensive players had a much smaller amount of players in the top 50 compared to their offensive counterparts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I added the next 10 best defensemen to have a more equal number of players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I removed the categories that tracked faceoffs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Like in the offensive categories I made the stats for the goals, assists, shots, hits and time on ice into a table per game into a separate table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BFD3DF8A-480D-4BB4-B603-B70596CFD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590600-5BF4-7442-99C0-A710AA778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40593"/>
              </p:ext>
            </p:extLst>
          </p:nvPr>
        </p:nvGraphicFramePr>
        <p:xfrm>
          <a:off x="5252226" y="803751"/>
          <a:ext cx="6276297" cy="525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134">
                  <a:extLst>
                    <a:ext uri="{9D8B030D-6E8A-4147-A177-3AD203B41FA5}">
                      <a16:colId xmlns:a16="http://schemas.microsoft.com/office/drawing/2014/main" val="788315433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3666532821"/>
                    </a:ext>
                  </a:extLst>
                </a:gridCol>
                <a:gridCol w="810466">
                  <a:extLst>
                    <a:ext uri="{9D8B030D-6E8A-4147-A177-3AD203B41FA5}">
                      <a16:colId xmlns:a16="http://schemas.microsoft.com/office/drawing/2014/main" val="1546842088"/>
                    </a:ext>
                  </a:extLst>
                </a:gridCol>
                <a:gridCol w="968797">
                  <a:extLst>
                    <a:ext uri="{9D8B030D-6E8A-4147-A177-3AD203B41FA5}">
                      <a16:colId xmlns:a16="http://schemas.microsoft.com/office/drawing/2014/main" val="3627582172"/>
                    </a:ext>
                  </a:extLst>
                </a:gridCol>
                <a:gridCol w="796699">
                  <a:extLst>
                    <a:ext uri="{9D8B030D-6E8A-4147-A177-3AD203B41FA5}">
                      <a16:colId xmlns:a16="http://schemas.microsoft.com/office/drawing/2014/main" val="322900877"/>
                    </a:ext>
                  </a:extLst>
                </a:gridCol>
                <a:gridCol w="824234">
                  <a:extLst>
                    <a:ext uri="{9D8B030D-6E8A-4147-A177-3AD203B41FA5}">
                      <a16:colId xmlns:a16="http://schemas.microsoft.com/office/drawing/2014/main" val="2143341559"/>
                    </a:ext>
                  </a:extLst>
                </a:gridCol>
              </a:tblGrid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Player</a:t>
                      </a:r>
                      <a:endParaRPr lang="en-US" sz="2000" b="1" i="0" u="none" strike="noStrike" dirty="0">
                        <a:solidFill>
                          <a:schemeClr val="bg2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hits</a:t>
                      </a:r>
                      <a:endParaRPr lang="en-US" sz="2000" b="1" i="0" u="none" strike="noStrike" dirty="0">
                        <a:solidFill>
                          <a:schemeClr val="bg2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shots</a:t>
                      </a:r>
                      <a:endParaRPr lang="en-US" sz="2000" b="1" i="0" u="none" strike="noStrike" dirty="0">
                        <a:solidFill>
                          <a:schemeClr val="bg2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assists</a:t>
                      </a:r>
                      <a:endParaRPr lang="en-US" sz="20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goals</a:t>
                      </a:r>
                      <a:endParaRPr lang="en-US" sz="20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TOI</a:t>
                      </a:r>
                      <a:endParaRPr lang="en-US" sz="2000" b="1" i="0" u="none" strike="noStrike" dirty="0">
                        <a:solidFill>
                          <a:schemeClr val="bg2"/>
                        </a:solidFill>
                        <a:effectLst/>
                        <a:latin typeface="Calibri (Body)"/>
                      </a:endParaRPr>
                    </a:p>
                  </a:txBody>
                  <a:tcPr marL="13768" marR="13768" marT="13768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33470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Victor Hedman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24.51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extLst>
                  <a:ext uri="{0D108BD9-81ED-4DB2-BD59-A6C34878D82A}">
                    <a16:rowId xmlns:a16="http://schemas.microsoft.com/office/drawing/2014/main" val="3012264231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Erik Karlsson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26.83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extLst>
                  <a:ext uri="{0D108BD9-81ED-4DB2-BD59-A6C34878D82A}">
                    <a16:rowId xmlns:a16="http://schemas.microsoft.com/office/drawing/2014/main" val="2672504015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Brent Burns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24.87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extLst>
                  <a:ext uri="{0D108BD9-81ED-4DB2-BD59-A6C34878D82A}">
                    <a16:rowId xmlns:a16="http://schemas.microsoft.com/office/drawing/2014/main" val="2518290970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Kevin Shattenkirk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19.94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extLst>
                  <a:ext uri="{0D108BD9-81ED-4DB2-BD59-A6C34878D82A}">
                    <a16:rowId xmlns:a16="http://schemas.microsoft.com/office/drawing/2014/main" val="2951813631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Duncan Keith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25.61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extLst>
                  <a:ext uri="{0D108BD9-81ED-4DB2-BD59-A6C34878D82A}">
                    <a16:rowId xmlns:a16="http://schemas.microsoft.com/office/drawing/2014/main" val="1162341118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Dustin Byfuglien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extLst>
                  <a:ext uri="{0D108BD9-81ED-4DB2-BD59-A6C34878D82A}">
                    <a16:rowId xmlns:a16="http://schemas.microsoft.com/office/drawing/2014/main" val="1690751881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Justin Schultz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extLst>
                  <a:ext uri="{0D108BD9-81ED-4DB2-BD59-A6C34878D82A}">
                    <a16:rowId xmlns:a16="http://schemas.microsoft.com/office/drawing/2014/main" val="3931649883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Torey Krug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21.60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extLst>
                  <a:ext uri="{0D108BD9-81ED-4DB2-BD59-A6C34878D82A}">
                    <a16:rowId xmlns:a16="http://schemas.microsoft.com/office/drawing/2014/main" val="3923239613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Dougie Hamilton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19.68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extLst>
                  <a:ext uri="{0D108BD9-81ED-4DB2-BD59-A6C34878D82A}">
                    <a16:rowId xmlns:a16="http://schemas.microsoft.com/office/drawing/2014/main" val="1067527872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John Klingberg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23.35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extLst>
                  <a:ext uri="{0D108BD9-81ED-4DB2-BD59-A6C34878D82A}">
                    <a16:rowId xmlns:a16="http://schemas.microsoft.com/office/drawing/2014/main" val="3375820257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Roman Josi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25.07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extLst>
                  <a:ext uri="{0D108BD9-81ED-4DB2-BD59-A6C34878D82A}">
                    <a16:rowId xmlns:a16="http://schemas.microsoft.com/office/drawing/2014/main" val="4125108597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Alex Pietrangelo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25.29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extLst>
                  <a:ext uri="{0D108BD9-81ED-4DB2-BD59-A6C34878D82A}">
                    <a16:rowId xmlns:a16="http://schemas.microsoft.com/office/drawing/2014/main" val="886573254"/>
                  </a:ext>
                </a:extLst>
              </a:tr>
              <a:tr h="375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Zach Werenski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13768" marR="13768" marT="1376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20.91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68" marR="13768" marT="13768" marB="0" anchor="b"/>
                </a:tc>
                <a:extLst>
                  <a:ext uri="{0D108BD9-81ED-4DB2-BD59-A6C34878D82A}">
                    <a16:rowId xmlns:a16="http://schemas.microsoft.com/office/drawing/2014/main" val="4113460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31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E239521-4E27-466E-9087-5C3D9CD1C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939603-6562-4246-A9A6-CE0657B91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88B391-2267-4070-940E-1DFC16029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43D276-7F19-4B7B-A3C9-E92CF9825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BF858F-F5FD-4A7D-A74C-4DB4D07E1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6D2125-7D86-4D93-A5CB-0BCFE524B8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A20C10-8367-4EE7-84F1-DA8FC3201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D2F7B40-09B0-4DD4-B504-7BE155EED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FFDC92C-6387-4BF1-9976-A0B078CE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2D368DE5-EE93-47F4-A759-0D6F94E1F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AD4D91-560B-4DF8-B52B-A6BF83A6E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12BC828-FAAE-455F-91DC-7ADCAC9DA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EEC207-E1CE-0643-939D-54A211BC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en-US" dirty="0"/>
              <a:t>Totals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6B65A-7710-5540-8F50-F42E69EA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tab is used to compare the stats per game for all position </a:t>
            </a:r>
          </a:p>
          <a:p>
            <a:r>
              <a:rPr lang="en-US" dirty="0">
                <a:solidFill>
                  <a:schemeClr val="bg1"/>
                </a:solidFill>
              </a:rPr>
              <a:t>I built a table for the average of all the players in each positions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D3DF8A-480D-4BB4-B603-B70596CFD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7B4F62-20E8-2645-A4A9-C15278810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278780"/>
              </p:ext>
            </p:extLst>
          </p:nvPr>
        </p:nvGraphicFramePr>
        <p:xfrm>
          <a:off x="5551085" y="803751"/>
          <a:ext cx="5678580" cy="525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398">
                  <a:extLst>
                    <a:ext uri="{9D8B030D-6E8A-4147-A177-3AD203B41FA5}">
                      <a16:colId xmlns:a16="http://schemas.microsoft.com/office/drawing/2014/main" val="1915465003"/>
                    </a:ext>
                  </a:extLst>
                </a:gridCol>
                <a:gridCol w="977372">
                  <a:extLst>
                    <a:ext uri="{9D8B030D-6E8A-4147-A177-3AD203B41FA5}">
                      <a16:colId xmlns:a16="http://schemas.microsoft.com/office/drawing/2014/main" val="1659449436"/>
                    </a:ext>
                  </a:extLst>
                </a:gridCol>
                <a:gridCol w="1156343">
                  <a:extLst>
                    <a:ext uri="{9D8B030D-6E8A-4147-A177-3AD203B41FA5}">
                      <a16:colId xmlns:a16="http://schemas.microsoft.com/office/drawing/2014/main" val="2002816283"/>
                    </a:ext>
                  </a:extLst>
                </a:gridCol>
                <a:gridCol w="992538">
                  <a:extLst>
                    <a:ext uri="{9D8B030D-6E8A-4147-A177-3AD203B41FA5}">
                      <a16:colId xmlns:a16="http://schemas.microsoft.com/office/drawing/2014/main" val="2800056255"/>
                    </a:ext>
                  </a:extLst>
                </a:gridCol>
                <a:gridCol w="1753929">
                  <a:extLst>
                    <a:ext uri="{9D8B030D-6E8A-4147-A177-3AD203B41FA5}">
                      <a16:colId xmlns:a16="http://schemas.microsoft.com/office/drawing/2014/main" val="1665850575"/>
                    </a:ext>
                  </a:extLst>
                </a:gridCol>
              </a:tblGrid>
              <a:tr h="43754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Centers stats</a:t>
                      </a:r>
                      <a:endParaRPr lang="en-US" sz="23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32913"/>
                  </a:ext>
                </a:extLst>
              </a:tr>
              <a:tr h="43754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Hits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Shots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Assists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Goals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Time on Ice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extLst>
                  <a:ext uri="{0D108BD9-81ED-4DB2-BD59-A6C34878D82A}">
                    <a16:rowId xmlns:a16="http://schemas.microsoft.com/office/drawing/2014/main" val="2788695966"/>
                  </a:ext>
                </a:extLst>
              </a:tr>
              <a:tr h="43754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0.78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2.56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0.54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0.33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18.79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extLst>
                  <a:ext uri="{0D108BD9-81ED-4DB2-BD59-A6C34878D82A}">
                    <a16:rowId xmlns:a16="http://schemas.microsoft.com/office/drawing/2014/main" val="1628912404"/>
                  </a:ext>
                </a:extLst>
              </a:tr>
              <a:tr h="43754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solidFill>
                            <a:schemeClr val="bg2"/>
                          </a:solidFill>
                          <a:effectLst/>
                        </a:rPr>
                        <a:t>Left Wing Stats</a:t>
                      </a:r>
                      <a:endParaRPr lang="en-US" sz="23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688617"/>
                  </a:ext>
                </a:extLst>
              </a:tr>
              <a:tr h="43754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Hits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Shots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Assists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Goals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Time on Ice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extLst>
                  <a:ext uri="{0D108BD9-81ED-4DB2-BD59-A6C34878D82A}">
                    <a16:rowId xmlns:a16="http://schemas.microsoft.com/office/drawing/2014/main" val="696148201"/>
                  </a:ext>
                </a:extLst>
              </a:tr>
              <a:tr h="43754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0.75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2.82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0.47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0.36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18.24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extLst>
                  <a:ext uri="{0D108BD9-81ED-4DB2-BD59-A6C34878D82A}">
                    <a16:rowId xmlns:a16="http://schemas.microsoft.com/office/drawing/2014/main" val="871513719"/>
                  </a:ext>
                </a:extLst>
              </a:tr>
              <a:tr h="43754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Right Wing Stats</a:t>
                      </a:r>
                      <a:endParaRPr lang="en-US" sz="23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633459"/>
                  </a:ext>
                </a:extLst>
              </a:tr>
              <a:tr h="43754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Hits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Shots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Assists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Goals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Time on Ice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extLst>
                  <a:ext uri="{0D108BD9-81ED-4DB2-BD59-A6C34878D82A}">
                    <a16:rowId xmlns:a16="http://schemas.microsoft.com/office/drawing/2014/main" val="713984822"/>
                  </a:ext>
                </a:extLst>
              </a:tr>
              <a:tr h="43754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0.66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3.10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0.51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0.38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18.93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extLst>
                  <a:ext uri="{0D108BD9-81ED-4DB2-BD59-A6C34878D82A}">
                    <a16:rowId xmlns:a16="http://schemas.microsoft.com/office/drawing/2014/main" val="4028388263"/>
                  </a:ext>
                </a:extLst>
              </a:tr>
              <a:tr h="43754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solidFill>
                            <a:schemeClr val="bg2"/>
                          </a:solidFill>
                          <a:effectLst/>
                        </a:rPr>
                        <a:t>Defense Stats</a:t>
                      </a:r>
                      <a:endParaRPr lang="en-US" sz="23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740095"/>
                  </a:ext>
                </a:extLst>
              </a:tr>
              <a:tr h="43754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Hits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Shots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Assists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Goals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Time on Ice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extLst>
                  <a:ext uri="{0D108BD9-81ED-4DB2-BD59-A6C34878D82A}">
                    <a16:rowId xmlns:a16="http://schemas.microsoft.com/office/drawing/2014/main" val="3714138191"/>
                  </a:ext>
                </a:extLst>
              </a:tr>
              <a:tr h="43754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0.87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2.51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0.53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0.17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23.50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01" marR="18201" marT="18201" marB="0" anchor="b"/>
                </a:tc>
                <a:extLst>
                  <a:ext uri="{0D108BD9-81ED-4DB2-BD59-A6C34878D82A}">
                    <a16:rowId xmlns:a16="http://schemas.microsoft.com/office/drawing/2014/main" val="66964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2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DB22-ED95-134F-B593-87394B9F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62AB1-7833-D84B-9065-59E581E1E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found that I was wrong in my initial estimate in which position would be the most effective </a:t>
            </a:r>
          </a:p>
          <a:p>
            <a:r>
              <a:rPr lang="en-US" dirty="0"/>
              <a:t>Centers would seem to be the obvious answer but through the top 50 it turns out the Right Wing led averages in 4/5 categories </a:t>
            </a:r>
          </a:p>
          <a:p>
            <a:r>
              <a:rPr lang="en-US" dirty="0"/>
              <a:t>No surprise the defensemen were the least effective but they led 2/5 categories  </a:t>
            </a:r>
          </a:p>
        </p:txBody>
      </p:sp>
    </p:spTree>
    <p:extLst>
      <p:ext uri="{BB962C8B-B14F-4D97-AF65-F5344CB8AC3E}">
        <p14:creationId xmlns:p14="http://schemas.microsoft.com/office/powerpoint/2010/main" val="25155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{B017A5F8-FD9D-994B-A5F2-D32C2F166969}tf10001076</Template>
  <TotalTime>39</TotalTime>
  <Words>478</Words>
  <Application>Microsoft Macintosh PowerPoint</Application>
  <PresentationFormat>Widescreen</PresentationFormat>
  <Paragraphs>162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(Body)</vt:lpstr>
      <vt:lpstr>Century Gothic</vt:lpstr>
      <vt:lpstr>Helvetica Neue</vt:lpstr>
      <vt:lpstr>Wingdings</vt:lpstr>
      <vt:lpstr>Wingdings 3</vt:lpstr>
      <vt:lpstr>Ion Boardroom</vt:lpstr>
      <vt:lpstr>NHL Statistics </vt:lpstr>
      <vt:lpstr>Introduction</vt:lpstr>
      <vt:lpstr>Ages</vt:lpstr>
      <vt:lpstr>Offense </vt:lpstr>
      <vt:lpstr>Offensive charts </vt:lpstr>
      <vt:lpstr>Defense </vt:lpstr>
      <vt:lpstr>Totals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NHL Statistics </dc:title>
  <dc:creator>Sue Kerlin</dc:creator>
  <cp:lastModifiedBy>jm172307 Maratta</cp:lastModifiedBy>
  <cp:revision>1</cp:revision>
  <dcterms:created xsi:type="dcterms:W3CDTF">2018-11-30T23:22:37Z</dcterms:created>
  <dcterms:modified xsi:type="dcterms:W3CDTF">2018-12-01T00:02:37Z</dcterms:modified>
</cp:coreProperties>
</file>