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86"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1792891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1650277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37148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180708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4977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2939832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1054367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4019396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812424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333B92-5373-473C-9B61-D478FB78DC82}" type="datetimeFigureOut">
              <a:rPr lang="en-US" smtClean="0"/>
              <a:t>4/23/2017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168545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333B92-5373-473C-9B61-D478FB78DC82}" type="datetimeFigureOut">
              <a:rPr lang="en-US" smtClean="0"/>
              <a:t>4/23/2017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2704921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333B92-5373-473C-9B61-D478FB78DC82}" type="datetimeFigureOut">
              <a:rPr lang="en-US" smtClean="0"/>
              <a:t>4/23/2017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3216060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333B92-5373-473C-9B61-D478FB78DC82}" type="datetimeFigureOut">
              <a:rPr lang="en-US" smtClean="0"/>
              <a:t>4/23/2017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21931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33B92-5373-473C-9B61-D478FB78DC82}" type="datetimeFigureOut">
              <a:rPr lang="en-US" smtClean="0"/>
              <a:t>4/23/2017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87710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333B92-5373-473C-9B61-D478FB78DC82}" type="datetimeFigureOut">
              <a:rPr lang="en-US" smtClean="0"/>
              <a:t>4/23/2017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2254164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B333B92-5373-473C-9B61-D478FB78DC82}" type="datetimeFigureOut">
              <a:rPr lang="en-US" smtClean="0"/>
              <a:t>4/23/2017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7B298C-C99E-472D-9A62-3AD7D5624F2B}" type="slidenum">
              <a:rPr lang="en-US" smtClean="0"/>
              <a:t>‹#›</a:t>
            </a:fld>
            <a:endParaRPr lang="en-US"/>
          </a:p>
        </p:txBody>
      </p:sp>
    </p:spTree>
    <p:extLst>
      <p:ext uri="{BB962C8B-B14F-4D97-AF65-F5344CB8AC3E}">
        <p14:creationId xmlns:p14="http://schemas.microsoft.com/office/powerpoint/2010/main" val="4188672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333B92-5373-473C-9B61-D478FB78DC82}" type="datetimeFigureOut">
              <a:rPr lang="en-US" smtClean="0"/>
              <a:t>4/23/2017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A7B298C-C99E-472D-9A62-3AD7D5624F2B}" type="slidenum">
              <a:rPr lang="en-US" smtClean="0"/>
              <a:t>‹#›</a:t>
            </a:fld>
            <a:endParaRPr lang="en-US"/>
          </a:p>
        </p:txBody>
      </p:sp>
    </p:spTree>
    <p:extLst>
      <p:ext uri="{BB962C8B-B14F-4D97-AF65-F5344CB8AC3E}">
        <p14:creationId xmlns:p14="http://schemas.microsoft.com/office/powerpoint/2010/main" val="30595886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Lighting</a:t>
            </a:r>
          </a:p>
        </p:txBody>
      </p:sp>
      <p:sp>
        <p:nvSpPr>
          <p:cNvPr id="3" name="Subtitle 2"/>
          <p:cNvSpPr>
            <a:spLocks noGrp="1"/>
          </p:cNvSpPr>
          <p:nvPr>
            <p:ph type="subTitle" idx="1"/>
          </p:nvPr>
        </p:nvSpPr>
        <p:spPr/>
        <p:txBody>
          <a:bodyPr/>
          <a:lstStyle/>
          <a:p>
            <a:r>
              <a:rPr lang="en-US" dirty="0"/>
              <a:t>Nick </a:t>
            </a:r>
            <a:r>
              <a:rPr lang="en-US" dirty="0" err="1"/>
              <a:t>O’Black</a:t>
            </a:r>
            <a:endParaRPr lang="en-US" dirty="0"/>
          </a:p>
        </p:txBody>
      </p:sp>
    </p:spTree>
    <p:extLst>
      <p:ext uri="{BB962C8B-B14F-4D97-AF65-F5344CB8AC3E}">
        <p14:creationId xmlns:p14="http://schemas.microsoft.com/office/powerpoint/2010/main" val="182952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Shadows</a:t>
            </a:r>
          </a:p>
        </p:txBody>
      </p:sp>
      <p:sp>
        <p:nvSpPr>
          <p:cNvPr id="3" name="Content Placeholder 2"/>
          <p:cNvSpPr>
            <a:spLocks noGrp="1"/>
          </p:cNvSpPr>
          <p:nvPr>
            <p:ph idx="1"/>
          </p:nvPr>
        </p:nvSpPr>
        <p:spPr>
          <a:xfrm>
            <a:off x="677334" y="1652589"/>
            <a:ext cx="8596668" cy="1928811"/>
          </a:xfrm>
        </p:spPr>
        <p:txBody>
          <a:bodyPr>
            <a:normAutofit lnSpcReduction="10000"/>
          </a:bodyPr>
          <a:lstStyle/>
          <a:p>
            <a:r>
              <a:rPr lang="en-US" dirty="0"/>
              <a:t>Shadows make objects feel grounded in the world and give the viewer a sense of depth and space</a:t>
            </a:r>
          </a:p>
          <a:p>
            <a:r>
              <a:rPr lang="en-US" dirty="0"/>
              <a:t> Static shadows are free as far as rendering goes, but dynamic shadows can be one of the biggest drains on performance</a:t>
            </a:r>
          </a:p>
          <a:p>
            <a:r>
              <a:rPr lang="en-US" dirty="0"/>
              <a:t>Static lights cast completely static shadows and light, meaning they will have no direct effect on dynamic objects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263" y="3532189"/>
            <a:ext cx="6878638" cy="3045117"/>
          </a:xfrm>
          <a:prstGeom prst="rect">
            <a:avLst/>
          </a:prstGeom>
        </p:spPr>
      </p:pic>
    </p:spTree>
    <p:extLst>
      <p:ext uri="{BB962C8B-B14F-4D97-AF65-F5344CB8AC3E}">
        <p14:creationId xmlns:p14="http://schemas.microsoft.com/office/powerpoint/2010/main" val="1118407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Shadows</a:t>
            </a:r>
          </a:p>
        </p:txBody>
      </p:sp>
      <p:sp>
        <p:nvSpPr>
          <p:cNvPr id="3" name="Content Placeholder 2"/>
          <p:cNvSpPr>
            <a:spLocks noGrp="1"/>
          </p:cNvSpPr>
          <p:nvPr>
            <p:ph idx="1"/>
          </p:nvPr>
        </p:nvSpPr>
        <p:spPr/>
        <p:txBody>
          <a:bodyPr/>
          <a:lstStyle/>
          <a:p>
            <a:r>
              <a:rPr lang="en-US" b="1" dirty="0"/>
              <a:t>Directional Stationary Lights </a:t>
            </a:r>
            <a:r>
              <a:rPr lang="en-US" dirty="0"/>
              <a:t>are special because they support whole scene shadows through Cascaded Shadow Maps at the same time as static shadowing.</a:t>
            </a:r>
          </a:p>
          <a:p>
            <a:r>
              <a:rPr lang="en-US" dirty="0"/>
              <a:t>This is very useful in levels with a lot of animating foliage; you want to have moving shadows around the player but do not want to pay the cost of having many cascades to cover a large view range.</a:t>
            </a:r>
          </a:p>
          <a:p>
            <a:r>
              <a:rPr lang="en-US" dirty="0"/>
              <a:t>The dynamic shadows are faded into static shadows over distance, such that the transition is often indistinguishable</a:t>
            </a:r>
          </a:p>
          <a:p>
            <a:r>
              <a:rPr lang="en-US" dirty="0"/>
              <a:t> </a:t>
            </a:r>
            <a:r>
              <a:rPr lang="en-US" b="1" dirty="0"/>
              <a:t>Dynamic Shadow Distance </a:t>
            </a:r>
            <a:r>
              <a:rPr lang="en-US" b="1" dirty="0" err="1"/>
              <a:t>StationaryLight</a:t>
            </a:r>
            <a:r>
              <a:rPr lang="en-US" b="1" dirty="0"/>
              <a:t> – </a:t>
            </a:r>
            <a:r>
              <a:rPr lang="en-US" dirty="0"/>
              <a:t>property to change within the Directional stationary light in order to set this range</a:t>
            </a:r>
          </a:p>
        </p:txBody>
      </p:sp>
    </p:spTree>
    <p:extLst>
      <p:ext uri="{BB962C8B-B14F-4D97-AF65-F5344CB8AC3E}">
        <p14:creationId xmlns:p14="http://schemas.microsoft.com/office/powerpoint/2010/main" val="2653139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Shadows</a:t>
            </a:r>
          </a:p>
        </p:txBody>
      </p:sp>
      <p:sp>
        <p:nvSpPr>
          <p:cNvPr id="3" name="Content Placeholder 2"/>
          <p:cNvSpPr>
            <a:spLocks noGrp="1"/>
          </p:cNvSpPr>
          <p:nvPr>
            <p:ph idx="1"/>
          </p:nvPr>
        </p:nvSpPr>
        <p:spPr/>
        <p:txBody>
          <a:bodyPr/>
          <a:lstStyle/>
          <a:p>
            <a:r>
              <a:rPr lang="en-US" dirty="0"/>
              <a:t> Each movable object creates two dynamic shadows from a stationary light: a shadow to handle the static world casting onto the object, and a shadow to handle the object casting onto the world</a:t>
            </a:r>
          </a:p>
          <a:p>
            <a:r>
              <a:rPr lang="en-US" dirty="0"/>
              <a:t>With this setup, the only shadowing cost for stationary lights comes from dynamic objects that it affects</a:t>
            </a:r>
          </a:p>
          <a:p>
            <a:r>
              <a:rPr lang="en-US" dirty="0"/>
              <a:t>This means the cost can vary from very little to a large amount, depending on how many dynamic objects there are. With enough dynamic objects, it is more efficient to use a Movable light instead.</a:t>
            </a:r>
          </a:p>
        </p:txBody>
      </p:sp>
    </p:spTree>
    <p:extLst>
      <p:ext uri="{BB962C8B-B14F-4D97-AF65-F5344CB8AC3E}">
        <p14:creationId xmlns:p14="http://schemas.microsoft.com/office/powerpoint/2010/main" val="1981778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Shadows</a:t>
            </a:r>
          </a:p>
        </p:txBody>
      </p:sp>
      <p:sp>
        <p:nvSpPr>
          <p:cNvPr id="3" name="Content Placeholder 2"/>
          <p:cNvSpPr>
            <a:spLocks noGrp="1"/>
          </p:cNvSpPr>
          <p:nvPr>
            <p:ph idx="1"/>
          </p:nvPr>
        </p:nvSpPr>
        <p:spPr>
          <a:xfrm>
            <a:off x="677334" y="1296989"/>
            <a:ext cx="8596668" cy="3880773"/>
          </a:xfrm>
        </p:spPr>
        <p:txBody>
          <a:bodyPr/>
          <a:lstStyle/>
          <a:p>
            <a:r>
              <a:rPr lang="en-US" dirty="0"/>
              <a:t>In the scene below, the spheres are all movable, and they all receive shadows from the static world and cast their own shadows, which merge with the distance field shadows</a:t>
            </a: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6499" y="2189359"/>
            <a:ext cx="9271001" cy="4587215"/>
          </a:xfrm>
          <a:prstGeom prst="rect">
            <a:avLst/>
          </a:prstGeom>
        </p:spPr>
      </p:pic>
    </p:spTree>
    <p:extLst>
      <p:ext uri="{BB962C8B-B14F-4D97-AF65-F5344CB8AC3E}">
        <p14:creationId xmlns:p14="http://schemas.microsoft.com/office/powerpoint/2010/main" val="2200911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Shadows</a:t>
            </a:r>
          </a:p>
        </p:txBody>
      </p:sp>
      <p:sp>
        <p:nvSpPr>
          <p:cNvPr id="3" name="Content Placeholder 2"/>
          <p:cNvSpPr>
            <a:spLocks noGrp="1"/>
          </p:cNvSpPr>
          <p:nvPr>
            <p:ph idx="1"/>
          </p:nvPr>
        </p:nvSpPr>
        <p:spPr>
          <a:xfrm>
            <a:off x="677334" y="1270000"/>
            <a:ext cx="8596668" cy="5448300"/>
          </a:xfrm>
        </p:spPr>
        <p:txBody>
          <a:bodyPr/>
          <a:lstStyle/>
          <a:p>
            <a:r>
              <a:rPr lang="en-US" dirty="0"/>
              <a:t>Movable lights cast completely dynamic shadows (and light) on everything</a:t>
            </a:r>
          </a:p>
          <a:p>
            <a:r>
              <a:rPr lang="en-US" dirty="0">
                <a:solidFill>
                  <a:srgbClr val="161617"/>
                </a:solidFill>
                <a:latin typeface="Helvetica" panose="020B0604020202020204" pitchFamily="34" charset="0"/>
              </a:rPr>
              <a:t>None of its light data will get baked into the light maps and it will be free to cast dynamic shadows on everything</a:t>
            </a:r>
          </a:p>
          <a:p>
            <a:r>
              <a:rPr lang="en-US" dirty="0"/>
              <a:t>When editing a Stationary or Static Light in such a way that the lighting becomes un-built, </a:t>
            </a:r>
            <a:r>
              <a:rPr lang="en-US" b="1" dirty="0"/>
              <a:t>Preview Shadowing</a:t>
            </a:r>
            <a:r>
              <a:rPr lang="en-US" dirty="0"/>
              <a:t> is enabled to give you an idea of what the shadows will look like when lighting is rebuilt</a:t>
            </a:r>
          </a:p>
          <a:p>
            <a:r>
              <a:rPr lang="en-US" dirty="0"/>
              <a:t>When editing a Stationary or Static Light in such a way that the lighting becomes un-built, </a:t>
            </a:r>
            <a:r>
              <a:rPr lang="en-US" b="1" dirty="0"/>
              <a:t>Preview Shadowing</a:t>
            </a:r>
            <a:r>
              <a:rPr lang="en-US" dirty="0"/>
              <a:t> is enabled to give you an idea of what the shadows will look like when lighting is rebuilt</a:t>
            </a:r>
          </a:p>
          <a:p>
            <a:r>
              <a:rPr lang="en-US" dirty="0"/>
              <a:t>Unreal wrapping up shadow documentation:</a:t>
            </a:r>
          </a:p>
          <a:p>
            <a:pPr lvl="1"/>
            <a:r>
              <a:rPr lang="en-US" dirty="0"/>
              <a:t>“When all the shadows are brought together, each bringing their strengths to make up for the weakness of the others, impressive and rapidly rendered visuals can be brought to life.”</a:t>
            </a:r>
          </a:p>
        </p:txBody>
      </p:sp>
    </p:spTree>
    <p:extLst>
      <p:ext uri="{BB962C8B-B14F-4D97-AF65-F5344CB8AC3E}">
        <p14:creationId xmlns:p14="http://schemas.microsoft.com/office/powerpoint/2010/main" val="266820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Previewing Shadows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44779" y="1449388"/>
            <a:ext cx="7627821" cy="5102810"/>
          </a:xfrm>
        </p:spPr>
      </p:pic>
    </p:spTree>
    <p:extLst>
      <p:ext uri="{BB962C8B-B14F-4D97-AF65-F5344CB8AC3E}">
        <p14:creationId xmlns:p14="http://schemas.microsoft.com/office/powerpoint/2010/main" val="979089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Lightmass</a:t>
            </a:r>
            <a:r>
              <a:rPr lang="en-US" dirty="0"/>
              <a:t> Global Illumination</a:t>
            </a:r>
          </a:p>
        </p:txBody>
      </p:sp>
      <p:sp>
        <p:nvSpPr>
          <p:cNvPr id="3" name="Content Placeholder 2"/>
          <p:cNvSpPr>
            <a:spLocks noGrp="1"/>
          </p:cNvSpPr>
          <p:nvPr>
            <p:ph idx="1"/>
          </p:nvPr>
        </p:nvSpPr>
        <p:spPr>
          <a:xfrm>
            <a:off x="677334" y="1398589"/>
            <a:ext cx="8596668" cy="3059111"/>
          </a:xfrm>
        </p:spPr>
        <p:txBody>
          <a:bodyPr>
            <a:normAutofit lnSpcReduction="10000"/>
          </a:bodyPr>
          <a:lstStyle/>
          <a:p>
            <a:r>
              <a:rPr lang="en-US" b="1" dirty="0" err="1"/>
              <a:t>Lightmass</a:t>
            </a:r>
            <a:r>
              <a:rPr lang="en-US" dirty="0"/>
              <a:t> creates </a:t>
            </a:r>
            <a:r>
              <a:rPr lang="en-US" dirty="0" err="1"/>
              <a:t>lightmaps</a:t>
            </a:r>
            <a:r>
              <a:rPr lang="en-US" dirty="0"/>
              <a:t> with complex light interactions like area shadowing</a:t>
            </a:r>
          </a:p>
          <a:p>
            <a:r>
              <a:rPr lang="en-US" dirty="0"/>
              <a:t>It is used to precompute portions of the lighting contribution of lights with stationary and static mobility</a:t>
            </a:r>
          </a:p>
          <a:p>
            <a:r>
              <a:rPr lang="en-US" dirty="0"/>
              <a:t>Communication between the editor and </a:t>
            </a:r>
            <a:r>
              <a:rPr lang="en-US" dirty="0" err="1"/>
              <a:t>Lightmass</a:t>
            </a:r>
            <a:r>
              <a:rPr lang="en-US" dirty="0"/>
              <a:t> is handled by the Swarm Agent, which manages the lighting build locally and can also distribute the lighting build to remote machines. The Swarm Agent, which opens minimized by default, also tracks lighting build progress and keeps you up to date with which machines are working for you, what they are working on, and how many threads each one is using.</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3886" y="3975102"/>
            <a:ext cx="5400232" cy="2790370"/>
          </a:xfrm>
          <a:prstGeom prst="rect">
            <a:avLst/>
          </a:prstGeom>
        </p:spPr>
      </p:pic>
    </p:spTree>
    <p:extLst>
      <p:ext uri="{BB962C8B-B14F-4D97-AF65-F5344CB8AC3E}">
        <p14:creationId xmlns:p14="http://schemas.microsoft.com/office/powerpoint/2010/main" val="3428107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Diffuse </a:t>
            </a:r>
            <a:r>
              <a:rPr lang="en-US" dirty="0" err="1"/>
              <a:t>Interreflection</a:t>
            </a:r>
            <a:endParaRPr lang="en-US" dirty="0"/>
          </a:p>
        </p:txBody>
      </p:sp>
      <p:sp>
        <p:nvSpPr>
          <p:cNvPr id="3" name="Content Placeholder 2"/>
          <p:cNvSpPr>
            <a:spLocks noGrp="1"/>
          </p:cNvSpPr>
          <p:nvPr>
            <p:ph idx="1"/>
          </p:nvPr>
        </p:nvSpPr>
        <p:spPr/>
        <p:txBody>
          <a:bodyPr/>
          <a:lstStyle/>
          <a:p>
            <a:r>
              <a:rPr lang="en-US" dirty="0"/>
              <a:t>the most visually important global illumination lighting effect</a:t>
            </a:r>
          </a:p>
          <a:p>
            <a:r>
              <a:rPr lang="en-US" dirty="0"/>
              <a:t>Light bounces by default with </a:t>
            </a:r>
            <a:r>
              <a:rPr lang="en-US" dirty="0" err="1"/>
              <a:t>Lightmass</a:t>
            </a:r>
            <a:endParaRPr lang="en-US" dirty="0"/>
          </a:p>
          <a:p>
            <a:r>
              <a:rPr lang="en-US" dirty="0" err="1"/>
              <a:t>BaseColor</a:t>
            </a:r>
            <a:r>
              <a:rPr lang="en-US" dirty="0"/>
              <a:t> of your material controls how much light (and what color) bounces in all directions.</a:t>
            </a:r>
          </a:p>
          <a:p>
            <a:r>
              <a:rPr lang="en-US" dirty="0"/>
              <a:t> This effect is sometimes called Color Bleeding</a:t>
            </a:r>
          </a:p>
          <a:p>
            <a:r>
              <a:rPr lang="en-US" dirty="0"/>
              <a:t>not affected by the viewing direction or position.</a:t>
            </a:r>
          </a:p>
        </p:txBody>
      </p:sp>
    </p:spTree>
    <p:extLst>
      <p:ext uri="{BB962C8B-B14F-4D97-AF65-F5344CB8AC3E}">
        <p14:creationId xmlns:p14="http://schemas.microsoft.com/office/powerpoint/2010/main" val="4126056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Without global illumination</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7334" y="1689100"/>
            <a:ext cx="7209034" cy="4639363"/>
          </a:xfrm>
        </p:spPr>
      </p:pic>
      <p:sp>
        <p:nvSpPr>
          <p:cNvPr id="5" name="TextBox 4"/>
          <p:cNvSpPr txBox="1"/>
          <p:nvPr/>
        </p:nvSpPr>
        <p:spPr>
          <a:xfrm>
            <a:off x="8089900" y="1930400"/>
            <a:ext cx="3911600" cy="2308324"/>
          </a:xfrm>
          <a:prstGeom prst="rect">
            <a:avLst/>
          </a:prstGeom>
          <a:noFill/>
        </p:spPr>
        <p:txBody>
          <a:bodyPr wrap="square" rtlCol="0">
            <a:spAutoFit/>
          </a:bodyPr>
          <a:lstStyle/>
          <a:p>
            <a:r>
              <a:rPr lang="en-US" dirty="0"/>
              <a:t>built by </a:t>
            </a:r>
            <a:r>
              <a:rPr lang="en-US" dirty="0" err="1"/>
              <a:t>Lightmass</a:t>
            </a:r>
            <a:r>
              <a:rPr lang="en-US" dirty="0"/>
              <a:t> with a single Directional Light and only direct lighting shown</a:t>
            </a:r>
          </a:p>
          <a:p>
            <a:endParaRPr lang="en-US" dirty="0"/>
          </a:p>
          <a:p>
            <a:r>
              <a:rPr lang="en-US" dirty="0"/>
              <a:t> The areas that are not directly visible to the light are black. This is the result without global illumination.</a:t>
            </a:r>
          </a:p>
        </p:txBody>
      </p:sp>
    </p:spTree>
    <p:extLst>
      <p:ext uri="{BB962C8B-B14F-4D97-AF65-F5344CB8AC3E}">
        <p14:creationId xmlns:p14="http://schemas.microsoft.com/office/powerpoint/2010/main" val="342312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With multiple light bounces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7334" y="1677988"/>
            <a:ext cx="7166871" cy="4608512"/>
          </a:xfrm>
        </p:spPr>
      </p:pic>
      <p:sp>
        <p:nvSpPr>
          <p:cNvPr id="5" name="TextBox 4"/>
          <p:cNvSpPr txBox="1"/>
          <p:nvPr/>
        </p:nvSpPr>
        <p:spPr>
          <a:xfrm>
            <a:off x="8051800" y="1790700"/>
            <a:ext cx="3949700" cy="1754326"/>
          </a:xfrm>
          <a:prstGeom prst="rect">
            <a:avLst/>
          </a:prstGeom>
          <a:noFill/>
        </p:spPr>
        <p:txBody>
          <a:bodyPr wrap="square" rtlCol="0">
            <a:spAutoFit/>
          </a:bodyPr>
          <a:lstStyle/>
          <a:p>
            <a:r>
              <a:rPr lang="en-US"/>
              <a:t> Simulating global illumination creates much more detailed and realistic lighting than manually placing fill lights. Indirect shadows in particular are not possible with fill lights.</a:t>
            </a:r>
            <a:endParaRPr lang="en-US" dirty="0"/>
          </a:p>
        </p:txBody>
      </p:sp>
    </p:spTree>
    <p:extLst>
      <p:ext uri="{BB962C8B-B14F-4D97-AF65-F5344CB8AC3E}">
        <p14:creationId xmlns:p14="http://schemas.microsoft.com/office/powerpoint/2010/main" val="3877893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58779"/>
          </a:xfrm>
        </p:spPr>
        <p:txBody>
          <a:bodyPr/>
          <a:lstStyle/>
          <a:p>
            <a:r>
              <a:rPr lang="en-US" dirty="0"/>
              <a:t>Lighting Basics</a:t>
            </a:r>
          </a:p>
        </p:txBody>
      </p:sp>
      <p:sp>
        <p:nvSpPr>
          <p:cNvPr id="3" name="Content Placeholder 2"/>
          <p:cNvSpPr>
            <a:spLocks noGrp="1"/>
          </p:cNvSpPr>
          <p:nvPr>
            <p:ph idx="1"/>
          </p:nvPr>
        </p:nvSpPr>
        <p:spPr>
          <a:xfrm>
            <a:off x="677334" y="1465179"/>
            <a:ext cx="7481928" cy="3021011"/>
          </a:xfrm>
        </p:spPr>
        <p:txBody>
          <a:bodyPr>
            <a:normAutofit lnSpcReduction="10000"/>
          </a:bodyPr>
          <a:lstStyle/>
          <a:p>
            <a:r>
              <a:rPr lang="en-US" b="1" dirty="0"/>
              <a:t>Intensity – </a:t>
            </a:r>
            <a:r>
              <a:rPr lang="en-US" dirty="0"/>
              <a:t>total energy the light emits</a:t>
            </a:r>
          </a:p>
          <a:p>
            <a:r>
              <a:rPr lang="en-US" b="1" dirty="0"/>
              <a:t>Light Color - </a:t>
            </a:r>
            <a:r>
              <a:rPr lang="en-US" dirty="0"/>
              <a:t> color the light emits</a:t>
            </a:r>
          </a:p>
          <a:p>
            <a:r>
              <a:rPr lang="en-US" b="1" dirty="0"/>
              <a:t>Casts Shadows – </a:t>
            </a:r>
            <a:r>
              <a:rPr lang="en-US" dirty="0"/>
              <a:t>whether or not the light casts shadows</a:t>
            </a:r>
          </a:p>
          <a:p>
            <a:pPr lvl="1"/>
            <a:r>
              <a:rPr lang="en-US" b="1" dirty="0"/>
              <a:t>Shadow Bias – </a:t>
            </a:r>
            <a:r>
              <a:rPr lang="en-US" dirty="0"/>
              <a:t>Controls how accurate the shadows from the light are</a:t>
            </a:r>
          </a:p>
          <a:p>
            <a:r>
              <a:rPr lang="en-US" b="1" dirty="0"/>
              <a:t>Attenuation Radius </a:t>
            </a:r>
          </a:p>
          <a:p>
            <a:pPr lvl="1"/>
            <a:r>
              <a:rPr lang="en-US" dirty="0"/>
              <a:t>Sets the reach of the light</a:t>
            </a:r>
          </a:p>
          <a:p>
            <a:pPr lvl="1"/>
            <a:r>
              <a:rPr lang="en-US" dirty="0"/>
              <a:t>Defines what objects it will affect</a:t>
            </a:r>
          </a:p>
          <a:p>
            <a:pPr lvl="1"/>
            <a:r>
              <a:rPr lang="en-US" dirty="0"/>
              <a:t>Outer bounds for calculating falloff of the light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4486190"/>
            <a:ext cx="8403563" cy="1827604"/>
          </a:xfrm>
          <a:prstGeom prst="rect">
            <a:avLst/>
          </a:prstGeom>
        </p:spPr>
      </p:pic>
      <p:sp>
        <p:nvSpPr>
          <p:cNvPr id="6" name="TextBox 5"/>
          <p:cNvSpPr txBox="1"/>
          <p:nvPr/>
        </p:nvSpPr>
        <p:spPr>
          <a:xfrm>
            <a:off x="9274002" y="4951411"/>
            <a:ext cx="2645282" cy="369332"/>
          </a:xfrm>
          <a:prstGeom prst="rect">
            <a:avLst/>
          </a:prstGeom>
          <a:noFill/>
        </p:spPr>
        <p:txBody>
          <a:bodyPr wrap="square" rtlCol="0">
            <a:spAutoFit/>
          </a:bodyPr>
          <a:lstStyle/>
          <a:p>
            <a:r>
              <a:rPr lang="en-US" dirty="0"/>
              <a:t>200, 400, 800</a:t>
            </a:r>
          </a:p>
        </p:txBody>
      </p:sp>
    </p:spTree>
    <p:extLst>
      <p:ext uri="{BB962C8B-B14F-4D97-AF65-F5344CB8AC3E}">
        <p14:creationId xmlns:p14="http://schemas.microsoft.com/office/powerpoint/2010/main" val="1246519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Color Bleeding</a:t>
            </a:r>
          </a:p>
        </p:txBody>
      </p:sp>
      <p:sp>
        <p:nvSpPr>
          <p:cNvPr id="3" name="Content Placeholder 2"/>
          <p:cNvSpPr>
            <a:spLocks noGrp="1"/>
          </p:cNvSpPr>
          <p:nvPr>
            <p:ph idx="1"/>
          </p:nvPr>
        </p:nvSpPr>
        <p:spPr/>
        <p:txBody>
          <a:bodyPr/>
          <a:lstStyle/>
          <a:p>
            <a:r>
              <a:rPr lang="en-US" dirty="0"/>
              <a:t>Bounced lighting picks up the diffuse color of the underlying material</a:t>
            </a:r>
          </a:p>
          <a:p>
            <a:r>
              <a:rPr lang="en-US" dirty="0"/>
              <a:t>This is where the term Color Bleeding comes from</a:t>
            </a:r>
          </a:p>
          <a:p>
            <a:r>
              <a:rPr lang="en-US" dirty="0"/>
              <a:t>Bleeding is most noticeable with highly saturated colors</a:t>
            </a:r>
          </a:p>
          <a:p>
            <a:r>
              <a:rPr lang="en-US" dirty="0"/>
              <a:t>You can exaggerate the effect by raising </a:t>
            </a:r>
            <a:r>
              <a:rPr lang="en-US" i="1" dirty="0" err="1"/>
              <a:t>DiffuseBoost</a:t>
            </a:r>
            <a:r>
              <a:rPr lang="en-US" dirty="0"/>
              <a:t> on the Primitive, Material, or Level.</a:t>
            </a:r>
          </a:p>
        </p:txBody>
      </p:sp>
    </p:spTree>
    <p:extLst>
      <p:ext uri="{BB962C8B-B14F-4D97-AF65-F5344CB8AC3E}">
        <p14:creationId xmlns:p14="http://schemas.microsoft.com/office/powerpoint/2010/main" val="3056694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Color Bleeding</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88283" y="2108200"/>
            <a:ext cx="4941617" cy="4663776"/>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2108200"/>
            <a:ext cx="4797878" cy="4613580"/>
          </a:xfrm>
          <a:prstGeom prst="rect">
            <a:avLst/>
          </a:prstGeom>
        </p:spPr>
      </p:pic>
    </p:spTree>
    <p:extLst>
      <p:ext uri="{BB962C8B-B14F-4D97-AF65-F5344CB8AC3E}">
        <p14:creationId xmlns:p14="http://schemas.microsoft.com/office/powerpoint/2010/main" val="3007602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Ambient Occlusion</a:t>
            </a:r>
          </a:p>
        </p:txBody>
      </p:sp>
      <p:sp>
        <p:nvSpPr>
          <p:cNvPr id="3" name="Content Placeholder 2"/>
          <p:cNvSpPr>
            <a:spLocks noGrp="1"/>
          </p:cNvSpPr>
          <p:nvPr>
            <p:ph idx="1"/>
          </p:nvPr>
        </p:nvSpPr>
        <p:spPr/>
        <p:txBody>
          <a:bodyPr/>
          <a:lstStyle/>
          <a:p>
            <a:r>
              <a:rPr lang="en-US" dirty="0" err="1"/>
              <a:t>Lightmass</a:t>
            </a:r>
            <a:r>
              <a:rPr lang="en-US" dirty="0"/>
              <a:t> calculates detailed indirect shadows automatically, but it can be useful to exaggerate indirect shadows for artistic purposes or to enhance the perception of proximity in a scene</a:t>
            </a:r>
          </a:p>
          <a:p>
            <a:r>
              <a:rPr lang="en-US" b="1" dirty="0"/>
              <a:t>Ambient occlusion</a:t>
            </a:r>
            <a:r>
              <a:rPr lang="en-US" dirty="0"/>
              <a:t> is the indirect shadowing you would get from a uniformly bright upper hemisphere, like an overcast sky</a:t>
            </a:r>
          </a:p>
          <a:p>
            <a:r>
              <a:rPr lang="en-US" dirty="0"/>
              <a:t>Ambient occlusion requires a fairly high lightmap resolution to look good, since it changes quickly in corners.</a:t>
            </a:r>
          </a:p>
          <a:p>
            <a:r>
              <a:rPr lang="en-US" dirty="0"/>
              <a:t>Ambient occlusion requires a fairly high lightmap resolution to look good, since it changes quickly in corners.</a:t>
            </a:r>
          </a:p>
        </p:txBody>
      </p:sp>
    </p:spTree>
    <p:extLst>
      <p:ext uri="{BB962C8B-B14F-4D97-AF65-F5344CB8AC3E}">
        <p14:creationId xmlns:p14="http://schemas.microsoft.com/office/powerpoint/2010/main" val="3057202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Ambient Occlusion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1270000"/>
            <a:ext cx="4812382" cy="5378448"/>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365" y="1270000"/>
            <a:ext cx="5445338" cy="5354960"/>
          </a:xfrm>
          <a:prstGeom prst="rect">
            <a:avLst/>
          </a:prstGeom>
        </p:spPr>
      </p:pic>
    </p:spTree>
    <p:extLst>
      <p:ext uri="{BB962C8B-B14F-4D97-AF65-F5344CB8AC3E}">
        <p14:creationId xmlns:p14="http://schemas.microsoft.com/office/powerpoint/2010/main" val="1198371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Translucent Shadows</a:t>
            </a:r>
          </a:p>
        </p:txBody>
      </p:sp>
      <p:sp>
        <p:nvSpPr>
          <p:cNvPr id="3" name="Content Placeholder 2"/>
          <p:cNvSpPr>
            <a:spLocks noGrp="1"/>
          </p:cNvSpPr>
          <p:nvPr>
            <p:ph idx="1"/>
          </p:nvPr>
        </p:nvSpPr>
        <p:spPr>
          <a:xfrm>
            <a:off x="677334" y="1270000"/>
            <a:ext cx="8596668" cy="839285"/>
          </a:xfrm>
        </p:spPr>
        <p:txBody>
          <a:bodyPr/>
          <a:lstStyle/>
          <a:p>
            <a:r>
              <a:rPr lang="en-US" dirty="0"/>
              <a:t>Light passing through a translucent material that is applied to a static shadow casting mesh will lose some energy, resulting in a translucent shadow.</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9122" y="2109285"/>
            <a:ext cx="4667529" cy="4663058"/>
          </a:xfrm>
          <a:prstGeom prst="rect">
            <a:avLst/>
          </a:prstGeom>
        </p:spPr>
      </p:pic>
    </p:spTree>
    <p:extLst>
      <p:ext uri="{BB962C8B-B14F-4D97-AF65-F5344CB8AC3E}">
        <p14:creationId xmlns:p14="http://schemas.microsoft.com/office/powerpoint/2010/main" val="3782828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Lightmaps</a:t>
            </a:r>
          </a:p>
        </p:txBody>
      </p:sp>
      <p:sp>
        <p:nvSpPr>
          <p:cNvPr id="3" name="Content Placeholder 2"/>
          <p:cNvSpPr>
            <a:spLocks noGrp="1"/>
          </p:cNvSpPr>
          <p:nvPr>
            <p:ph idx="1"/>
          </p:nvPr>
        </p:nvSpPr>
        <p:spPr/>
        <p:txBody>
          <a:bodyPr/>
          <a:lstStyle/>
          <a:p>
            <a:r>
              <a:rPr lang="en-US" dirty="0"/>
              <a:t>way of generating textures that simulate lighting of your game environment</a:t>
            </a:r>
          </a:p>
          <a:p>
            <a:pPr lvl="1"/>
            <a:r>
              <a:rPr lang="en-US" dirty="0"/>
              <a:t>Made outside of unreal </a:t>
            </a:r>
          </a:p>
          <a:p>
            <a:pPr lvl="2"/>
            <a:r>
              <a:rPr lang="en-US" dirty="0"/>
              <a:t>Very complicated</a:t>
            </a:r>
          </a:p>
          <a:p>
            <a:r>
              <a:rPr lang="en-US" dirty="0"/>
              <a:t>Using texture lightmaps with high resolution is the best way to get detailed, quality lighting. </a:t>
            </a:r>
          </a:p>
          <a:p>
            <a:r>
              <a:rPr lang="en-US" dirty="0"/>
              <a:t>Ideally, most of the lightmap resolution in your scene should be allocated around the high visual impact areas and in places where there are high frequency shadows.</a:t>
            </a:r>
          </a:p>
        </p:txBody>
      </p:sp>
    </p:spTree>
    <p:extLst>
      <p:ext uri="{BB962C8B-B14F-4D97-AF65-F5344CB8AC3E}">
        <p14:creationId xmlns:p14="http://schemas.microsoft.com/office/powerpoint/2010/main" val="2753220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Lightmass</a:t>
            </a:r>
            <a:r>
              <a:rPr lang="en-US" b="1" dirty="0"/>
              <a:t> Importance Volume</a:t>
            </a:r>
            <a:br>
              <a:rPr lang="en-US" b="1" dirty="0"/>
            </a:br>
            <a:endParaRPr lang="en-US" dirty="0"/>
          </a:p>
        </p:txBody>
      </p:sp>
      <p:sp>
        <p:nvSpPr>
          <p:cNvPr id="3" name="Content Placeholder 2"/>
          <p:cNvSpPr>
            <a:spLocks noGrp="1"/>
          </p:cNvSpPr>
          <p:nvPr>
            <p:ph idx="1"/>
          </p:nvPr>
        </p:nvSpPr>
        <p:spPr/>
        <p:txBody>
          <a:bodyPr/>
          <a:lstStyle/>
          <a:p>
            <a:r>
              <a:rPr lang="en-US" dirty="0"/>
              <a:t>Many maps have meshes out to the edge of the grid in the editor, but the actual playable area that needs high quality lighting is much smaller</a:t>
            </a:r>
          </a:p>
          <a:p>
            <a:r>
              <a:rPr lang="en-US" dirty="0"/>
              <a:t>The </a:t>
            </a:r>
            <a:r>
              <a:rPr lang="en-US" dirty="0" err="1"/>
              <a:t>Lightmass</a:t>
            </a:r>
            <a:r>
              <a:rPr lang="en-US" dirty="0"/>
              <a:t> Importance Volume controls the area that </a:t>
            </a:r>
            <a:r>
              <a:rPr lang="en-US" dirty="0" err="1"/>
              <a:t>Lightmass</a:t>
            </a:r>
            <a:r>
              <a:rPr lang="en-US" dirty="0"/>
              <a:t> emits photons in, allowing you to concentrate it only on the area that needs detailed indirect lighting</a:t>
            </a:r>
          </a:p>
          <a:p>
            <a:r>
              <a:rPr lang="en-US" dirty="0"/>
              <a:t>Areas outside the importance volume get only one bounce of indirect lighting at a lower quality.</a:t>
            </a:r>
          </a:p>
        </p:txBody>
      </p:sp>
    </p:spTree>
    <p:extLst>
      <p:ext uri="{BB962C8B-B14F-4D97-AF65-F5344CB8AC3E}">
        <p14:creationId xmlns:p14="http://schemas.microsoft.com/office/powerpoint/2010/main" val="1548526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Volume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9470" y="1270000"/>
            <a:ext cx="7127458" cy="5362961"/>
          </a:xfrm>
          <a:prstGeom prst="rect">
            <a:avLst/>
          </a:prstGeom>
        </p:spPr>
      </p:pic>
    </p:spTree>
    <p:extLst>
      <p:ext uri="{BB962C8B-B14F-4D97-AF65-F5344CB8AC3E}">
        <p14:creationId xmlns:p14="http://schemas.microsoft.com/office/powerpoint/2010/main" val="558996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Volume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9381" y="1270000"/>
            <a:ext cx="6904621" cy="5225850"/>
          </a:xfrm>
          <a:prstGeom prst="rect">
            <a:avLst/>
          </a:prstGeom>
        </p:spPr>
      </p:pic>
    </p:spTree>
    <p:extLst>
      <p:ext uri="{BB962C8B-B14F-4D97-AF65-F5344CB8AC3E}">
        <p14:creationId xmlns:p14="http://schemas.microsoft.com/office/powerpoint/2010/main" val="12903480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Light Functions</a:t>
            </a:r>
          </a:p>
        </p:txBody>
      </p:sp>
      <p:sp>
        <p:nvSpPr>
          <p:cNvPr id="3" name="Content Placeholder 2"/>
          <p:cNvSpPr>
            <a:spLocks noGrp="1"/>
          </p:cNvSpPr>
          <p:nvPr>
            <p:ph idx="1"/>
          </p:nvPr>
        </p:nvSpPr>
        <p:spPr/>
        <p:txBody>
          <a:bodyPr/>
          <a:lstStyle/>
          <a:p>
            <a:r>
              <a:rPr lang="en-US" dirty="0"/>
              <a:t>Essentially a material that can be applied to filter a light’s intensity</a:t>
            </a:r>
          </a:p>
          <a:p>
            <a:r>
              <a:rPr lang="en-US" dirty="0"/>
              <a:t>Allows us to animate otherwise stationary lights, as well as project textures from them</a:t>
            </a:r>
          </a:p>
        </p:txBody>
      </p:sp>
    </p:spTree>
    <p:extLst>
      <p:ext uri="{BB962C8B-B14F-4D97-AF65-F5344CB8AC3E}">
        <p14:creationId xmlns:p14="http://schemas.microsoft.com/office/powerpoint/2010/main" val="79233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Lights</a:t>
            </a:r>
          </a:p>
        </p:txBody>
      </p:sp>
      <p:sp>
        <p:nvSpPr>
          <p:cNvPr id="3" name="Content Placeholder 2"/>
          <p:cNvSpPr>
            <a:spLocks noGrp="1"/>
          </p:cNvSpPr>
          <p:nvPr>
            <p:ph idx="1"/>
          </p:nvPr>
        </p:nvSpPr>
        <p:spPr/>
        <p:txBody>
          <a:bodyPr/>
          <a:lstStyle/>
          <a:p>
            <a:r>
              <a:rPr lang="en-US" dirty="0"/>
              <a:t>Unreal has four light types</a:t>
            </a:r>
          </a:p>
          <a:p>
            <a:pPr lvl="1"/>
            <a:r>
              <a:rPr lang="en-US" dirty="0"/>
              <a:t>Directional Lights</a:t>
            </a:r>
          </a:p>
          <a:p>
            <a:pPr lvl="1"/>
            <a:r>
              <a:rPr lang="en-US" dirty="0"/>
              <a:t>Point Lights</a:t>
            </a:r>
          </a:p>
          <a:p>
            <a:pPr lvl="1"/>
            <a:r>
              <a:rPr lang="en-US" dirty="0"/>
              <a:t>Spot Lights</a:t>
            </a:r>
          </a:p>
          <a:p>
            <a:pPr lvl="1"/>
            <a:r>
              <a:rPr lang="en-US" dirty="0"/>
              <a:t>Sky Lights</a:t>
            </a:r>
          </a:p>
          <a:p>
            <a:endParaRPr lang="en-US" dirty="0"/>
          </a:p>
          <a:p>
            <a:r>
              <a:rPr lang="en-US" dirty="0"/>
              <a:t>There is a sky light as well as a directional light provided when creating a default level</a:t>
            </a:r>
          </a:p>
          <a:p>
            <a:pPr lvl="1"/>
            <a:r>
              <a:rPr lang="en-US" dirty="0"/>
              <a:t>Directional light is linked to </a:t>
            </a:r>
            <a:r>
              <a:rPr lang="en-US" dirty="0" err="1"/>
              <a:t>skysphere</a:t>
            </a:r>
            <a:r>
              <a:rPr lang="en-US" dirty="0"/>
              <a:t> by default and it used to adjust the sun’s light</a:t>
            </a:r>
          </a:p>
        </p:txBody>
      </p:sp>
    </p:spTree>
    <p:extLst>
      <p:ext uri="{BB962C8B-B14F-4D97-AF65-F5344CB8AC3E}">
        <p14:creationId xmlns:p14="http://schemas.microsoft.com/office/powerpoint/2010/main" val="870279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Light Functions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79" y="1494173"/>
            <a:ext cx="12192000" cy="4809050"/>
          </a:xfrm>
          <a:prstGeom prst="rect">
            <a:avLst/>
          </a:prstGeom>
        </p:spPr>
      </p:pic>
    </p:spTree>
    <p:extLst>
      <p:ext uri="{BB962C8B-B14F-4D97-AF65-F5344CB8AC3E}">
        <p14:creationId xmlns:p14="http://schemas.microsoft.com/office/powerpoint/2010/main" val="3783519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Mobility</a:t>
            </a:r>
          </a:p>
        </p:txBody>
      </p:sp>
      <p:sp>
        <p:nvSpPr>
          <p:cNvPr id="3" name="Content Placeholder 2"/>
          <p:cNvSpPr>
            <a:spLocks noGrp="1"/>
          </p:cNvSpPr>
          <p:nvPr>
            <p:ph idx="1"/>
          </p:nvPr>
        </p:nvSpPr>
        <p:spPr/>
        <p:txBody>
          <a:bodyPr/>
          <a:lstStyle/>
          <a:p>
            <a:r>
              <a:rPr lang="en-US" dirty="0"/>
              <a:t>When placing a light it can be set to 1 of 3 mobility settings</a:t>
            </a:r>
          </a:p>
          <a:p>
            <a:pPr lvl="1"/>
            <a:r>
              <a:rPr lang="en-US" dirty="0"/>
              <a:t>Static – Light can not be changed whatsoever in game, fastest rendering.</a:t>
            </a:r>
          </a:p>
          <a:p>
            <a:pPr lvl="1"/>
            <a:r>
              <a:rPr lang="en-US" dirty="0"/>
              <a:t>Stationary – Light can change color and intensity in game, however the light can not be moved</a:t>
            </a:r>
          </a:p>
          <a:p>
            <a:pPr lvl="1"/>
            <a:r>
              <a:rPr lang="en-US" dirty="0"/>
              <a:t>Moveable – Totally dynamic, has all properties of stationary with the added property of it being able to move</a:t>
            </a:r>
          </a:p>
          <a:p>
            <a:endParaRPr lang="en-US" dirty="0"/>
          </a:p>
        </p:txBody>
      </p:sp>
    </p:spTree>
    <p:extLst>
      <p:ext uri="{BB962C8B-B14F-4D97-AF65-F5344CB8AC3E}">
        <p14:creationId xmlns:p14="http://schemas.microsoft.com/office/powerpoint/2010/main" val="12777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Directional Lights</a:t>
            </a:r>
          </a:p>
        </p:txBody>
      </p:sp>
      <p:sp>
        <p:nvSpPr>
          <p:cNvPr id="3" name="Content Placeholder 2"/>
          <p:cNvSpPr>
            <a:spLocks noGrp="1"/>
          </p:cNvSpPr>
          <p:nvPr>
            <p:ph idx="1"/>
          </p:nvPr>
        </p:nvSpPr>
        <p:spPr>
          <a:xfrm>
            <a:off x="736057" y="1270000"/>
            <a:ext cx="8596668" cy="1085950"/>
          </a:xfrm>
        </p:spPr>
        <p:txBody>
          <a:bodyPr/>
          <a:lstStyle/>
          <a:p>
            <a:r>
              <a:rPr lang="en-US" dirty="0"/>
              <a:t>Used as your primary outdoor light or any light that needs to appear as if its casting light from extreme or near infinite distances.</a:t>
            </a:r>
          </a:p>
          <a:p>
            <a:pPr lvl="1"/>
            <a:r>
              <a:rPr lang="en-US" dirty="0"/>
              <a:t>Ideal choice for simulating sunlight</a:t>
            </a:r>
          </a:p>
        </p:txBody>
      </p:sp>
      <p:sp>
        <p:nvSpPr>
          <p:cNvPr id="4" name="TextBox 3"/>
          <p:cNvSpPr txBox="1"/>
          <p:nvPr/>
        </p:nvSpPr>
        <p:spPr>
          <a:xfrm>
            <a:off x="134224" y="2919369"/>
            <a:ext cx="5914238" cy="3139321"/>
          </a:xfrm>
          <a:prstGeom prst="rect">
            <a:avLst/>
          </a:prstGeom>
          <a:noFill/>
        </p:spPr>
        <p:txBody>
          <a:bodyPr wrap="square" rtlCol="0">
            <a:spAutoFit/>
          </a:bodyPr>
          <a:lstStyle/>
          <a:p>
            <a:r>
              <a:rPr lang="en-US" dirty="0"/>
              <a:t>When placing a light it can be set to 1 of 3 mobility settings</a:t>
            </a:r>
          </a:p>
          <a:p>
            <a:pPr marL="342900" indent="-342900">
              <a:buAutoNum type="arabicPeriod"/>
            </a:pPr>
            <a:r>
              <a:rPr lang="en-US" dirty="0"/>
              <a:t>Static – Light can not be changed whatsoever in game, fastest rendering.</a:t>
            </a:r>
          </a:p>
          <a:p>
            <a:pPr marL="342900" indent="-342900">
              <a:buAutoNum type="arabicPeriod"/>
            </a:pPr>
            <a:endParaRPr lang="en-US" dirty="0"/>
          </a:p>
          <a:p>
            <a:pPr marL="342900" indent="-342900">
              <a:buAutoNum type="arabicPeriod"/>
            </a:pPr>
            <a:r>
              <a:rPr lang="en-US" dirty="0"/>
              <a:t>Stationary – Light can change color and intensity in game, however the light can not be move</a:t>
            </a:r>
          </a:p>
          <a:p>
            <a:pPr marL="342900" indent="-342900">
              <a:buAutoNum type="arabicPeriod"/>
            </a:pPr>
            <a:endParaRPr lang="en-US" dirty="0"/>
          </a:p>
          <a:p>
            <a:pPr marL="342900" indent="-342900">
              <a:buAutoNum type="arabicPeriod"/>
            </a:pPr>
            <a:r>
              <a:rPr lang="en-US" dirty="0"/>
              <a:t> Moveable – Totally dynamic, has all properties of stationary with the added property of it being able to move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4826" y="2355950"/>
            <a:ext cx="4050219" cy="3912145"/>
          </a:xfrm>
          <a:prstGeom prst="rect">
            <a:avLst/>
          </a:prstGeom>
        </p:spPr>
      </p:pic>
    </p:spTree>
    <p:extLst>
      <p:ext uri="{BB962C8B-B14F-4D97-AF65-F5344CB8AC3E}">
        <p14:creationId xmlns:p14="http://schemas.microsoft.com/office/powerpoint/2010/main" val="3447447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Lights</a:t>
            </a:r>
          </a:p>
        </p:txBody>
      </p:sp>
      <p:sp>
        <p:nvSpPr>
          <p:cNvPr id="3" name="Content Placeholder 2"/>
          <p:cNvSpPr>
            <a:spLocks noGrp="1"/>
          </p:cNvSpPr>
          <p:nvPr>
            <p:ph idx="1"/>
          </p:nvPr>
        </p:nvSpPr>
        <p:spPr/>
        <p:txBody>
          <a:bodyPr/>
          <a:lstStyle/>
          <a:p>
            <a:r>
              <a:rPr lang="en-US" dirty="0"/>
              <a:t>Work much like a real world light bulb</a:t>
            </a:r>
          </a:p>
          <a:p>
            <a:r>
              <a:rPr lang="en-US" dirty="0"/>
              <a:t>Emits light equally in all directions from a single point in space</a:t>
            </a:r>
          </a:p>
          <a:p>
            <a:r>
              <a:rPr lang="en-US" dirty="0"/>
              <a:t>Have the same mobility settings as the directional lights</a:t>
            </a:r>
          </a:p>
        </p:txBody>
      </p:sp>
    </p:spTree>
    <p:extLst>
      <p:ext uri="{BB962C8B-B14F-4D97-AF65-F5344CB8AC3E}">
        <p14:creationId xmlns:p14="http://schemas.microsoft.com/office/powerpoint/2010/main" val="3858424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Spot Lights	</a:t>
            </a:r>
          </a:p>
        </p:txBody>
      </p:sp>
      <p:sp>
        <p:nvSpPr>
          <p:cNvPr id="3" name="Content Placeholder 2"/>
          <p:cNvSpPr>
            <a:spLocks noGrp="1"/>
          </p:cNvSpPr>
          <p:nvPr>
            <p:ph idx="1"/>
          </p:nvPr>
        </p:nvSpPr>
        <p:spPr/>
        <p:txBody>
          <a:bodyPr/>
          <a:lstStyle/>
          <a:p>
            <a:r>
              <a:rPr lang="en-US" dirty="0"/>
              <a:t>Emits light from a single point in a cone shape</a:t>
            </a:r>
          </a:p>
          <a:p>
            <a:r>
              <a:rPr lang="en-US" dirty="0"/>
              <a:t>Two cones used to shape the light</a:t>
            </a:r>
          </a:p>
          <a:p>
            <a:pPr lvl="1"/>
            <a:r>
              <a:rPr lang="en-US" dirty="0"/>
              <a:t>Inner Cone Angle – where light achieves full brightness</a:t>
            </a:r>
          </a:p>
          <a:p>
            <a:pPr lvl="1"/>
            <a:r>
              <a:rPr lang="en-US" dirty="0"/>
              <a:t>Outer Cone Angle – where falloff takes place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6819" y="1477108"/>
            <a:ext cx="4514366" cy="3739770"/>
          </a:xfrm>
          <a:prstGeom prst="rect">
            <a:avLst/>
          </a:prstGeom>
        </p:spPr>
      </p:pic>
    </p:spTree>
    <p:extLst>
      <p:ext uri="{BB962C8B-B14F-4D97-AF65-F5344CB8AC3E}">
        <p14:creationId xmlns:p14="http://schemas.microsoft.com/office/powerpoint/2010/main" val="2748562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Sky Light</a:t>
            </a:r>
          </a:p>
        </p:txBody>
      </p:sp>
      <p:sp>
        <p:nvSpPr>
          <p:cNvPr id="3" name="Content Placeholder 2"/>
          <p:cNvSpPr>
            <a:spLocks noGrp="1"/>
          </p:cNvSpPr>
          <p:nvPr>
            <p:ph idx="1"/>
          </p:nvPr>
        </p:nvSpPr>
        <p:spPr>
          <a:xfrm>
            <a:off x="677333" y="2160589"/>
            <a:ext cx="9910455" cy="3880773"/>
          </a:xfrm>
        </p:spPr>
        <p:txBody>
          <a:bodyPr/>
          <a:lstStyle/>
          <a:p>
            <a:r>
              <a:rPr lang="en-US" dirty="0" err="1">
                <a:solidFill>
                  <a:srgbClr val="2D2D2D"/>
                </a:solidFill>
                <a:latin typeface="Verdana" panose="020B0604030504040204" pitchFamily="34" charset="0"/>
              </a:rPr>
              <a:t>SkyLight</a:t>
            </a:r>
            <a:r>
              <a:rPr lang="en-US" dirty="0">
                <a:solidFill>
                  <a:srgbClr val="2D2D2D"/>
                </a:solidFill>
                <a:latin typeface="Verdana" panose="020B0604030504040204" pitchFamily="34" charset="0"/>
              </a:rPr>
              <a:t> is an additional light actor that illuminates indirectly lit areas or areas that aren't being reached and lit by Directional Light.</a:t>
            </a:r>
          </a:p>
          <a:p>
            <a:r>
              <a:rPr lang="en-US" dirty="0">
                <a:solidFill>
                  <a:srgbClr val="2D2D2D"/>
                </a:solidFill>
                <a:latin typeface="Verdana" panose="020B0604030504040204" pitchFamily="34" charset="0"/>
              </a:rPr>
              <a:t>Scene without skylight											with skylight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617" y="3309937"/>
            <a:ext cx="5375769" cy="3091067"/>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61883" y="3282068"/>
            <a:ext cx="5424237" cy="3118936"/>
          </a:xfrm>
          <a:prstGeom prst="rect">
            <a:avLst/>
          </a:prstGeom>
        </p:spPr>
      </p:pic>
    </p:spTree>
    <p:extLst>
      <p:ext uri="{BB962C8B-B14F-4D97-AF65-F5344CB8AC3E}">
        <p14:creationId xmlns:p14="http://schemas.microsoft.com/office/powerpoint/2010/main" val="712986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IES lighting profiles</a:t>
            </a:r>
          </a:p>
        </p:txBody>
      </p:sp>
      <p:sp>
        <p:nvSpPr>
          <p:cNvPr id="3" name="Content Placeholder 2"/>
          <p:cNvSpPr>
            <a:spLocks noGrp="1"/>
          </p:cNvSpPr>
          <p:nvPr>
            <p:ph idx="1"/>
          </p:nvPr>
        </p:nvSpPr>
        <p:spPr/>
        <p:txBody>
          <a:bodyPr/>
          <a:lstStyle/>
          <a:p>
            <a:r>
              <a:rPr lang="en-US" dirty="0"/>
              <a:t>IES stands for Illuminating Engineering Society</a:t>
            </a:r>
          </a:p>
          <a:p>
            <a:r>
              <a:rPr lang="en-US" dirty="0"/>
              <a:t>Light industry standard method of diagramming the brightness and falloff of light as it exists in a particular real world light fixture</a:t>
            </a:r>
          </a:p>
          <a:p>
            <a:r>
              <a:rPr lang="en-US" dirty="0"/>
              <a:t>Used in the CGI industry for many years</a:t>
            </a:r>
          </a:p>
          <a:p>
            <a:r>
              <a:rPr lang="en-US" dirty="0"/>
              <a:t>Unreal 4 can use IES profiles to get realistic  light results based on profiles directly from light manufacturers</a:t>
            </a:r>
          </a:p>
          <a:p>
            <a:r>
              <a:rPr lang="en-US" dirty="0"/>
              <a:t>IES profiles render very fast and do not have a significant effect on performance, making them a more ideal option for shaping your light than using a Light Function</a:t>
            </a:r>
          </a:p>
          <a:p>
            <a:r>
              <a:rPr lang="en-US" dirty="0"/>
              <a:t> Profiles of various fixtures can be downloaded from light manufacturer websites. </a:t>
            </a:r>
          </a:p>
        </p:txBody>
      </p:sp>
    </p:spTree>
    <p:extLst>
      <p:ext uri="{BB962C8B-B14F-4D97-AF65-F5344CB8AC3E}">
        <p14:creationId xmlns:p14="http://schemas.microsoft.com/office/powerpoint/2010/main" val="33722789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884</TotalTime>
  <Words>921</Words>
  <Application>Microsoft Office PowerPoint</Application>
  <PresentationFormat>Widescreen</PresentationFormat>
  <Paragraphs>123</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Helvetica</vt:lpstr>
      <vt:lpstr>Trebuchet MS</vt:lpstr>
      <vt:lpstr>Verdana</vt:lpstr>
      <vt:lpstr>Wingdings 3</vt:lpstr>
      <vt:lpstr>Facet</vt:lpstr>
      <vt:lpstr>Lighting</vt:lpstr>
      <vt:lpstr>Lighting Basics</vt:lpstr>
      <vt:lpstr>Types of Lights</vt:lpstr>
      <vt:lpstr>Mobility</vt:lpstr>
      <vt:lpstr>Directional Lights</vt:lpstr>
      <vt:lpstr>Point Lights</vt:lpstr>
      <vt:lpstr>Spot Lights </vt:lpstr>
      <vt:lpstr>Sky Light</vt:lpstr>
      <vt:lpstr>IES lighting profiles</vt:lpstr>
      <vt:lpstr>Shadows</vt:lpstr>
      <vt:lpstr>Shadows</vt:lpstr>
      <vt:lpstr>Shadows</vt:lpstr>
      <vt:lpstr>Shadows</vt:lpstr>
      <vt:lpstr>Shadows</vt:lpstr>
      <vt:lpstr>Previewing Shadows</vt:lpstr>
      <vt:lpstr>Lightmass Global Illumination</vt:lpstr>
      <vt:lpstr>Diffuse Interreflection</vt:lpstr>
      <vt:lpstr>Without global illumination</vt:lpstr>
      <vt:lpstr>With multiple light bounces</vt:lpstr>
      <vt:lpstr>Color Bleeding</vt:lpstr>
      <vt:lpstr>Color Bleeding</vt:lpstr>
      <vt:lpstr>Ambient Occlusion</vt:lpstr>
      <vt:lpstr>Ambient Occlusion</vt:lpstr>
      <vt:lpstr>Translucent Shadows</vt:lpstr>
      <vt:lpstr>Lightmaps</vt:lpstr>
      <vt:lpstr>Lightmass Importance Volume </vt:lpstr>
      <vt:lpstr>Importance Volume</vt:lpstr>
      <vt:lpstr>Importance Volume</vt:lpstr>
      <vt:lpstr>Light Functions</vt:lpstr>
      <vt:lpstr>Light Functions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O'Black</dc:creator>
  <cp:lastModifiedBy>Nicholas O'Black</cp:lastModifiedBy>
  <cp:revision>13</cp:revision>
  <dcterms:created xsi:type="dcterms:W3CDTF">2017-04-24T02:58:07Z</dcterms:created>
  <dcterms:modified xsi:type="dcterms:W3CDTF">2017-04-24T17:42:12Z</dcterms:modified>
</cp:coreProperties>
</file>