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74" r:id="rId2"/>
    <p:sldId id="270" r:id="rId3"/>
    <p:sldId id="273" r:id="rId4"/>
    <p:sldId id="269" r:id="rId5"/>
    <p:sldId id="268" r:id="rId6"/>
    <p:sldId id="267" r:id="rId7"/>
    <p:sldId id="275" r:id="rId8"/>
    <p:sldId id="266" r:id="rId9"/>
    <p:sldId id="276" r:id="rId10"/>
    <p:sldId id="27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0620" autoAdjust="0"/>
  </p:normalViewPr>
  <p:slideViewPr>
    <p:cSldViewPr>
      <p:cViewPr varScale="1">
        <p:scale>
          <a:sx n="62" d="100"/>
          <a:sy n="62" d="100"/>
        </p:scale>
        <p:origin x="-84" y="-4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23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ahoma"/>
              </a:defRPr>
            </a:lvl1pPr>
          </a:lstStyle>
          <a:p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ahoma"/>
              </a:defRPr>
            </a:lvl1pPr>
          </a:lstStyle>
          <a:p>
            <a:endParaRPr lang="en-US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ahoma"/>
              </a:defRPr>
            </a:lvl1pPr>
          </a:lstStyle>
          <a:p>
            <a:endParaRPr lang="en-US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ahoma"/>
              </a:defRPr>
            </a:lvl1pPr>
          </a:lstStyle>
          <a:p>
            <a:fld id="{DE278298-875C-461B-8FEA-93A2C9D9900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fld id="{D26E8D9E-AA62-4AE7-9B23-B9F60FD43D3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347472" indent="-347472" fontAlgn="base">
              <a:lnSpc>
                <a:spcPct val="90000"/>
              </a:lnSpc>
            </a:pPr>
            <a:r>
              <a:rPr lang="en-US" dirty="0" smtClean="0">
                <a:solidFill>
                  <a:schemeClr val="tx1"/>
                </a:solidFill>
                <a:latin typeface="Arial"/>
              </a:rPr>
              <a:t>Point 1: E-mail is conceptually the same as writing a letter except that e-mail messages are delivered almost instantly anywhere in the world</a:t>
            </a:r>
            <a:endParaRPr lang="en-US" dirty="0" smtClean="0"/>
          </a:p>
          <a:p>
            <a:pPr marL="347472" indent="-347472" fontAlgn="base">
              <a:lnSpc>
                <a:spcPct val="90000"/>
              </a:lnSpc>
            </a:pPr>
            <a:r>
              <a:rPr lang="en-US" dirty="0" smtClean="0">
                <a:solidFill>
                  <a:schemeClr val="tx1"/>
                </a:solidFill>
                <a:latin typeface="Arial"/>
              </a:rPr>
              <a:t>Point</a:t>
            </a:r>
            <a:r>
              <a:rPr lang="en-US" baseline="0" dirty="0" smtClean="0">
                <a:solidFill>
                  <a:schemeClr val="tx1"/>
                </a:solidFill>
                <a:latin typeface="Arial"/>
              </a:rPr>
              <a:t> 2: E-mail r</a:t>
            </a:r>
            <a:r>
              <a:rPr lang="en-US" dirty="0" smtClean="0">
                <a:solidFill>
                  <a:schemeClr val="tx1"/>
                </a:solidFill>
                <a:latin typeface="Arial"/>
              </a:rPr>
              <a:t>equires an account on a mail server and supporting software on your PC</a:t>
            </a:r>
            <a:endParaRPr lang="en-US" dirty="0" smtClean="0"/>
          </a:p>
          <a:p>
            <a:pPr marL="347472" indent="-347472" fontAlgn="base">
              <a:lnSpc>
                <a:spcPct val="90000"/>
              </a:lnSpc>
            </a:pPr>
            <a:r>
              <a:rPr lang="en-US" dirty="0" smtClean="0">
                <a:solidFill>
                  <a:schemeClr val="tx1"/>
                </a:solidFill>
                <a:latin typeface="Arial"/>
              </a:rPr>
              <a:t>Point 3: A username and password will allow you to access your account</a:t>
            </a:r>
            <a:endParaRPr lang="en-US" dirty="0" smtClean="0"/>
          </a:p>
          <a:p>
            <a:pPr marL="347472" indent="-347472" fontAlgn="base">
              <a:lnSpc>
                <a:spcPct val="90000"/>
              </a:lnSpc>
            </a:pPr>
            <a:r>
              <a:rPr lang="en-US" dirty="0" smtClean="0">
                <a:solidFill>
                  <a:schemeClr val="tx1"/>
                </a:solidFill>
                <a:latin typeface="Arial"/>
              </a:rPr>
              <a:t>Point 4: All e-mail programs allow you to Send, Compose, Reply, and Forward mail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E8D9E-AA62-4AE7-9B23-B9F60FD43D3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347472" indent="-347472" fontAlgn="base">
              <a:lnSpc>
                <a:spcPct val="90000"/>
              </a:lnSpc>
            </a:pPr>
            <a:r>
              <a:rPr lang="en-US" dirty="0" smtClean="0">
                <a:solidFill>
                  <a:schemeClr val="tx1"/>
                </a:solidFill>
                <a:latin typeface="Arial"/>
              </a:rPr>
              <a:t>Inbox – new messages as well as messages that have been read</a:t>
            </a:r>
            <a:endParaRPr lang="en-US" dirty="0" smtClean="0"/>
          </a:p>
          <a:p>
            <a:pPr marL="347472" indent="-347472" fontAlgn="base">
              <a:lnSpc>
                <a:spcPct val="90000"/>
              </a:lnSpc>
            </a:pPr>
            <a:r>
              <a:rPr lang="en-US" dirty="0" smtClean="0">
                <a:solidFill>
                  <a:schemeClr val="tx1"/>
                </a:solidFill>
                <a:latin typeface="Arial"/>
              </a:rPr>
              <a:t>Outbox – messages not yet sent</a:t>
            </a:r>
            <a:endParaRPr lang="en-US" dirty="0" smtClean="0"/>
          </a:p>
          <a:p>
            <a:pPr marL="347472" indent="-347472" fontAlgn="base">
              <a:lnSpc>
                <a:spcPct val="90000"/>
              </a:lnSpc>
            </a:pPr>
            <a:r>
              <a:rPr lang="en-US" dirty="0" smtClean="0">
                <a:solidFill>
                  <a:schemeClr val="tx1"/>
                </a:solidFill>
                <a:latin typeface="Arial"/>
              </a:rPr>
              <a:t>Sent items – messages that have been sent (moved here from outbox)</a:t>
            </a:r>
            <a:endParaRPr lang="en-US" dirty="0" smtClean="0"/>
          </a:p>
          <a:p>
            <a:pPr marL="347472" indent="-347472" fontAlgn="base">
              <a:lnSpc>
                <a:spcPct val="90000"/>
              </a:lnSpc>
            </a:pPr>
            <a:r>
              <a:rPr lang="en-US" dirty="0" smtClean="0">
                <a:solidFill>
                  <a:schemeClr val="tx1"/>
                </a:solidFill>
                <a:latin typeface="Arial"/>
              </a:rPr>
              <a:t>Deleted items – messages deleted from any folder</a:t>
            </a:r>
            <a:endParaRPr lang="en-US" dirty="0" smtClean="0"/>
          </a:p>
          <a:p>
            <a:pPr marL="347472" indent="-347472" fontAlgn="base">
              <a:lnSpc>
                <a:spcPct val="90000"/>
              </a:lnSpc>
            </a:pPr>
            <a:r>
              <a:rPr lang="en-US" dirty="0" smtClean="0">
                <a:solidFill>
                  <a:schemeClr val="tx1"/>
                </a:solidFill>
                <a:latin typeface="Arial"/>
              </a:rPr>
              <a:t>Custom folders – additional folders created by the user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E8D9E-AA62-4AE7-9B23-B9F60FD43D3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347472" indent="-347472" fontAlgn="base"/>
            <a:r>
              <a:rPr lang="en-US" dirty="0" smtClean="0">
                <a:solidFill>
                  <a:schemeClr val="tx1"/>
                </a:solidFill>
                <a:latin typeface="Arial"/>
              </a:rPr>
              <a:t>Point 1: Every e-mail address is unique and consists of two parts, a user name and a host computer; e.g., yourname@anyschool.edu</a:t>
            </a:r>
            <a:endParaRPr lang="en-US"/>
          </a:p>
          <a:p>
            <a:pPr marL="347472" indent="-347472" fontAlgn="base"/>
            <a:r>
              <a:rPr lang="en-US" dirty="0" smtClean="0">
                <a:solidFill>
                  <a:schemeClr val="tx1"/>
                </a:solidFill>
                <a:latin typeface="Arial"/>
              </a:rPr>
              <a:t>Point 2: The @ sign is required</a:t>
            </a:r>
            <a:endParaRPr lang="en-US" dirty="0" smtClean="0"/>
          </a:p>
          <a:p>
            <a:pPr marL="347472" indent="-347472" fontAlgn="base"/>
            <a:r>
              <a:rPr lang="en-US" dirty="0" smtClean="0">
                <a:solidFill>
                  <a:schemeClr val="tx1"/>
                </a:solidFill>
                <a:latin typeface="Arial"/>
              </a:rPr>
              <a:t>Point 3: The host computer can be omitted if you are logged onto the same network or host computer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E8D9E-AA62-4AE7-9B23-B9F60FD43D3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 1: An e-mail server works as a post office and enables you</a:t>
            </a:r>
            <a:r>
              <a:rPr lang="en-US" baseline="0" dirty="0" smtClean="0"/>
              <a:t> to send and receive e-mail.</a:t>
            </a:r>
            <a:endParaRPr lang="en-US"/>
          </a:p>
          <a:p>
            <a:r>
              <a:rPr lang="en-US" dirty="0" smtClean="0"/>
              <a:t>Point 2: Schools provide e-mail</a:t>
            </a:r>
            <a:r>
              <a:rPr lang="en-US" baseline="0" dirty="0" smtClean="0"/>
              <a:t> accounts to students to facilitate contact.</a:t>
            </a:r>
          </a:p>
          <a:p>
            <a:r>
              <a:rPr lang="en-US" dirty="0" smtClean="0"/>
              <a:t>Point</a:t>
            </a:r>
            <a:r>
              <a:rPr lang="en-US" baseline="0" dirty="0" smtClean="0"/>
              <a:t> 3: Service providers like AOL and CompuServe provide e-mail services along with internet access.</a:t>
            </a:r>
          </a:p>
          <a:p>
            <a:r>
              <a:rPr lang="en-US" dirty="0" smtClean="0"/>
              <a:t>Point</a:t>
            </a:r>
            <a:r>
              <a:rPr lang="en-US" baseline="0" dirty="0" smtClean="0"/>
              <a:t> 4. 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E8D9E-AA62-4AE7-9B23-B9F60FD43D3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347472" indent="-347472" fontAlgn="base"/>
            <a:r>
              <a:rPr lang="en-US" dirty="0" smtClean="0">
                <a:solidFill>
                  <a:schemeClr val="tx1"/>
                </a:solidFill>
                <a:latin typeface="Arial"/>
              </a:rPr>
              <a:t>Point 1: A </a:t>
            </a:r>
            <a:r>
              <a:rPr lang="en-US" b="1" i="1" dirty="0" smtClean="0">
                <a:solidFill>
                  <a:schemeClr val="tx1"/>
                </a:solidFill>
                <a:latin typeface="Arial"/>
              </a:rPr>
              <a:t>computer virus</a:t>
            </a:r>
            <a:r>
              <a:rPr lang="en-US" dirty="0" smtClean="0">
                <a:solidFill>
                  <a:schemeClr val="tx1"/>
                </a:solidFill>
                <a:latin typeface="Arial"/>
              </a:rPr>
              <a:t> is an actively infectious program that attaches itself to various files and has the ability to alter the way your computer works.</a:t>
            </a:r>
            <a:endParaRPr lang="en-US" dirty="0" smtClean="0"/>
          </a:p>
          <a:p>
            <a:pPr marL="347472" indent="-347472" fontAlgn="base"/>
            <a:r>
              <a:rPr lang="en-US" dirty="0" smtClean="0">
                <a:solidFill>
                  <a:schemeClr val="tx1"/>
                </a:solidFill>
                <a:latin typeface="Arial"/>
              </a:rPr>
              <a:t>Point 2:</a:t>
            </a:r>
            <a:r>
              <a:rPr lang="en-US" baseline="0" dirty="0" smtClean="0">
                <a:solidFill>
                  <a:schemeClr val="tx1"/>
                </a:solidFill>
                <a:latin typeface="Arial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Arial"/>
              </a:rPr>
              <a:t>Viruses are transmitted from an infected floppy disk, </a:t>
            </a:r>
            <a:r>
              <a:rPr lang="en-US" b="1" i="1" dirty="0" smtClean="0">
                <a:solidFill>
                  <a:schemeClr val="tx1"/>
                </a:solidFill>
                <a:latin typeface="Arial"/>
              </a:rPr>
              <a:t>from an attachment in an e-mail message</a:t>
            </a:r>
            <a:r>
              <a:rPr lang="en-US" dirty="0" smtClean="0">
                <a:solidFill>
                  <a:schemeClr val="tx1"/>
                </a:solidFill>
                <a:latin typeface="Arial"/>
              </a:rPr>
              <a:t>, or via a file that was downloaded from the Internet.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E8D9E-AA62-4AE7-9B23-B9F60FD43D3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rtlCol="0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B3E40-ACBC-4C51-B6AD-6F3F400C89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B4141-DF9B-4F47-B846-C2199AB86F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A2D0D-8F54-4EF1-9A7E-8BD9EE4813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rtlCol="0"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rtlCol="0"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B54E5-A2E2-4B90-BE1C-775F4F4FCF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40CD7-48FF-4F87-B891-B8CAA8FE92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CB03E-6695-4FCE-9EE7-E014916D2E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78C0F-697C-4521-8C92-4630AA7B68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2EF9C-46AA-43D4-B5E3-D71005EA28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rtlCol="0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 rtlCol="0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47F18-661B-4722-B481-7277187CD0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rtlCol="0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 rtlCol="0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B43C3-B830-4341-9DDE-BAF49100F8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77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algn="l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>
                    <a:alpha val="100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177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algn="ctr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>
                    <a:alpha val="100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177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>
                    <a:alpha val="100000"/>
                  </a:schemeClr>
                </a:solidFill>
                <a:latin typeface="+mn-lt"/>
              </a:defRPr>
            </a:lvl1pPr>
          </a:lstStyle>
          <a:p>
            <a:fld id="{F7F3956F-A5FF-4207-A9D2-9FA6F1B6874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 spd="med"/>
  <p:timing>
    <p:tnLst>
      <p:par>
        <p:cTn id="1" dur="indefinite" restart="never" nodeType="tmRoot"/>
      </p:par>
    </p:tnLst>
  </p:timing>
  <p:txStyles>
    <p:titleStyle>
      <a:lvl1pPr algn="ctr" fontAlgn="base">
        <a:spcBef>
          <a:spcPct val="0"/>
        </a:spcBef>
        <a:spcAft>
          <a:spcPct val="0"/>
        </a:spcAft>
        <a:defRPr sz="44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1pPr>
      <a:lvl2pPr algn="ctr" fontAlgn="base">
        <a:spcBef>
          <a:spcPct val="0"/>
        </a:spcBef>
        <a:spcAft>
          <a:spcPct val="0"/>
        </a:spcAft>
        <a:defRPr sz="4400">
          <a:solidFill>
            <a:schemeClr val="tx2">
              <a:alpha val="100000"/>
            </a:schemeClr>
          </a:solidFill>
          <a:latin typeface="Arial"/>
        </a:defRPr>
      </a:lvl2pPr>
      <a:lvl3pPr algn="ctr" fontAlgn="base">
        <a:spcBef>
          <a:spcPct val="0"/>
        </a:spcBef>
        <a:spcAft>
          <a:spcPct val="0"/>
        </a:spcAft>
        <a:defRPr sz="4400">
          <a:solidFill>
            <a:schemeClr val="tx2">
              <a:alpha val="100000"/>
            </a:schemeClr>
          </a:solidFill>
          <a:latin typeface="Arial"/>
        </a:defRPr>
      </a:lvl3pPr>
      <a:lvl4pPr algn="ctr" fontAlgn="base">
        <a:spcBef>
          <a:spcPct val="0"/>
        </a:spcBef>
        <a:spcAft>
          <a:spcPct val="0"/>
        </a:spcAft>
        <a:defRPr sz="4400">
          <a:solidFill>
            <a:schemeClr val="tx2">
              <a:alpha val="100000"/>
            </a:schemeClr>
          </a:solidFill>
          <a:latin typeface="Arial"/>
        </a:defRPr>
      </a:lvl4pPr>
      <a:lvl5pPr algn="ctr" fontAlgn="base">
        <a:spcBef>
          <a:spcPct val="0"/>
        </a:spcBef>
        <a:spcAft>
          <a:spcPct val="0"/>
        </a:spcAft>
        <a:defRPr sz="4400">
          <a:solidFill>
            <a:schemeClr val="tx2">
              <a:alpha val="100000"/>
            </a:schemeClr>
          </a:solidFill>
          <a:latin typeface="Arial"/>
        </a:defRPr>
      </a:lvl5pPr>
      <a:lvl6pPr marL="457200" algn="ctr" fontAlgn="base">
        <a:spcBef>
          <a:spcPct val="0"/>
        </a:spcBef>
        <a:spcAft>
          <a:spcPct val="0"/>
        </a:spcAft>
        <a:defRPr sz="4400">
          <a:solidFill>
            <a:schemeClr val="tx2">
              <a:alpha val="100000"/>
            </a:schemeClr>
          </a:solidFill>
          <a:latin typeface="Arial"/>
        </a:defRPr>
      </a:lvl6pPr>
      <a:lvl7pPr marL="914400" algn="ctr" fontAlgn="base">
        <a:spcBef>
          <a:spcPct val="0"/>
        </a:spcBef>
        <a:spcAft>
          <a:spcPct val="0"/>
        </a:spcAft>
        <a:defRPr sz="4400">
          <a:solidFill>
            <a:schemeClr val="tx2">
              <a:alpha val="100000"/>
            </a:schemeClr>
          </a:solidFill>
          <a:latin typeface="Arial"/>
        </a:defRPr>
      </a:lvl7pPr>
      <a:lvl8pPr marL="1371600" algn="ctr" fontAlgn="base">
        <a:spcBef>
          <a:spcPct val="0"/>
        </a:spcBef>
        <a:spcAft>
          <a:spcPct val="0"/>
        </a:spcAft>
        <a:defRPr sz="4400">
          <a:solidFill>
            <a:schemeClr val="tx2">
              <a:alpha val="100000"/>
            </a:schemeClr>
          </a:solidFill>
          <a:latin typeface="Arial"/>
        </a:defRPr>
      </a:lvl8pPr>
      <a:lvl9pPr marL="1828800" algn="ctr" fontAlgn="base">
        <a:spcBef>
          <a:spcPct val="0"/>
        </a:spcBef>
        <a:spcAft>
          <a:spcPct val="0"/>
        </a:spcAft>
        <a:defRPr sz="4400">
          <a:solidFill>
            <a:schemeClr val="tx2">
              <a:alpha val="100000"/>
            </a:schemeClr>
          </a:solidFill>
          <a:latin typeface="Arial"/>
        </a:defRPr>
      </a:lvl9pPr>
    </p:titleStyle>
    <p:bodyStyle>
      <a:lvl1pPr marL="342900" indent="-342900" algn="l" fontAlgn="base">
        <a:spcBef>
          <a:spcPct val="20000"/>
        </a:spcBef>
        <a:spcAft>
          <a:spcPct val="0"/>
        </a:spcAft>
        <a:buChar char="•"/>
        <a:defRPr sz="32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1pPr>
      <a:lvl2pPr marL="742950" indent="-285750" algn="l" fontAlgn="base">
        <a:spcBef>
          <a:spcPct val="20000"/>
        </a:spcBef>
        <a:spcAft>
          <a:spcPct val="0"/>
        </a:spcAft>
        <a:buChar char="–"/>
        <a:defRPr sz="2800">
          <a:solidFill>
            <a:schemeClr val="tx1">
              <a:alpha val="100000"/>
            </a:schemeClr>
          </a:solidFill>
          <a:latin typeface="+mn-lt"/>
        </a:defRPr>
      </a:lvl2pPr>
      <a:lvl3pPr marL="1143000" indent="-228600" algn="l" fontAlgn="base">
        <a:spcBef>
          <a:spcPct val="20000"/>
        </a:spcBef>
        <a:spcAft>
          <a:spcPct val="0"/>
        </a:spcAft>
        <a:buChar char="•"/>
        <a:defRPr sz="2400">
          <a:solidFill>
            <a:schemeClr val="tx1">
              <a:alpha val="100000"/>
            </a:schemeClr>
          </a:solidFill>
          <a:latin typeface="+mn-lt"/>
        </a:defRPr>
      </a:lvl3pPr>
      <a:lvl4pPr marL="1600200" indent="-228600" algn="l" fontAlgn="base">
        <a:spcBef>
          <a:spcPct val="20000"/>
        </a:spcBef>
        <a:spcAft>
          <a:spcPct val="0"/>
        </a:spcAft>
        <a:buChar char="–"/>
        <a:defRPr sz="2000">
          <a:solidFill>
            <a:schemeClr val="tx1">
              <a:alpha val="100000"/>
            </a:schemeClr>
          </a:solidFill>
          <a:latin typeface="+mn-lt"/>
        </a:defRPr>
      </a:lvl4pPr>
      <a:lvl5pPr marL="2057400" indent="-228600" algn="l" fontAlgn="base">
        <a:spcBef>
          <a:spcPct val="20000"/>
        </a:spcBef>
        <a:spcAft>
          <a:spcPct val="0"/>
        </a:spcAft>
        <a:buChar char="»"/>
        <a:defRPr sz="2000">
          <a:solidFill>
            <a:schemeClr val="tx1">
              <a:alpha val="100000"/>
            </a:schemeClr>
          </a:solidFill>
          <a:latin typeface="+mn-lt"/>
        </a:defRPr>
      </a:lvl5pPr>
      <a:lvl6pPr marL="2514600" indent="-228600" algn="l" fontAlgn="base">
        <a:spcBef>
          <a:spcPct val="20000"/>
        </a:spcBef>
        <a:spcAft>
          <a:spcPct val="0"/>
        </a:spcAft>
        <a:buChar char="»"/>
        <a:defRPr sz="2000">
          <a:solidFill>
            <a:schemeClr val="tx1">
              <a:alpha val="100000"/>
            </a:schemeClr>
          </a:solidFill>
          <a:latin typeface="+mn-lt"/>
        </a:defRPr>
      </a:lvl6pPr>
      <a:lvl7pPr marL="2971800" indent="-228600" algn="l" fontAlgn="base">
        <a:spcBef>
          <a:spcPct val="20000"/>
        </a:spcBef>
        <a:spcAft>
          <a:spcPct val="0"/>
        </a:spcAft>
        <a:buChar char="»"/>
        <a:defRPr sz="2000">
          <a:solidFill>
            <a:schemeClr val="tx1">
              <a:alpha val="100000"/>
            </a:schemeClr>
          </a:solidFill>
          <a:latin typeface="+mn-lt"/>
        </a:defRPr>
      </a:lvl7pPr>
      <a:lvl8pPr marL="3429000" indent="-228600" algn="l" fontAlgn="base">
        <a:spcBef>
          <a:spcPct val="20000"/>
        </a:spcBef>
        <a:spcAft>
          <a:spcPct val="0"/>
        </a:spcAft>
        <a:buChar char="»"/>
        <a:defRPr sz="2000">
          <a:solidFill>
            <a:schemeClr val="tx1">
              <a:alpha val="100000"/>
            </a:schemeClr>
          </a:solidFill>
          <a:latin typeface="+mn-lt"/>
        </a:defRPr>
      </a:lvl8pPr>
      <a:lvl9pPr marL="3886200" indent="-228600" algn="l" fontAlgn="base">
        <a:spcBef>
          <a:spcPct val="20000"/>
        </a:spcBef>
        <a:spcAft>
          <a:spcPct val="0"/>
        </a:spcAft>
        <a:buChar char="»"/>
        <a:defRPr sz="2000">
          <a:solidFill>
            <a:schemeClr val="tx1">
              <a:alpha val="100000"/>
            </a:schemeClr>
          </a:solidFill>
          <a:latin typeface="+mn-lt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cafee.com/" TargetMode="External"/><Relationship Id="rId2" Type="http://schemas.openxmlformats.org/officeDocument/2006/relationships/hyperlink" Target="http://www.symantec.com/" TargetMode="Externa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yourname@anyschool.edu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otmail.co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4" Type="http://schemas.openxmlformats.org/officeDocument/2006/relationships/hyperlink" Target="http://www.yahoo.com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Introduction to E-mail</a:t>
            </a:r>
            <a:endParaRPr lang="en-US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alpha val="100000"/>
                  </a:schemeClr>
                </a:solidFill>
              </a:rPr>
              <a:t>Student Name</a:t>
            </a:r>
            <a:endParaRPr lang="en-US" dirty="0">
              <a:solidFill>
                <a:schemeClr val="tx1">
                  <a:alpha val="10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tx1">
                    <a:alpha val="100000"/>
                  </a:schemeClr>
                </a:solidFill>
              </a:rPr>
              <a:t>Student Class</a:t>
            </a:r>
            <a:endParaRPr lang="en-US" sz="2800" dirty="0">
              <a:solidFill>
                <a:schemeClr val="tx1">
                  <a:alpha val="100000"/>
                </a:schemeClr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Protect Yourself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3341688"/>
          </a:xfrm>
        </p:spPr>
        <p:txBody>
          <a:bodyPr/>
          <a:lstStyle/>
          <a:p>
            <a:r>
              <a:rPr lang="en-US" sz="2800"/>
              <a:t>An antivirus program can automatically detect a virus should it threaten your system</a:t>
            </a:r>
            <a:endParaRPr lang="en-US"/>
          </a:p>
          <a:p>
            <a:pPr lvl="1"/>
            <a:r>
              <a:rPr lang="en-US" sz="2400"/>
              <a:t>Norton Antivirus at </a:t>
            </a:r>
            <a:r>
              <a:rPr lang="en-US" sz="2400">
                <a:hlinkClick r:id="rId2"/>
              </a:rPr>
              <a:t>www.symantec.com</a:t>
            </a:r>
            <a:endParaRPr lang="en-US" sz="2400"/>
          </a:p>
          <a:p>
            <a:pPr lvl="1"/>
            <a:r>
              <a:rPr lang="en-US" sz="2400"/>
              <a:t>McAfee Antivirus at </a:t>
            </a:r>
            <a:r>
              <a:rPr lang="en-US" sz="2400">
                <a:hlinkClick r:id="rId3"/>
              </a:rPr>
              <a:t>www.mcafee.com</a:t>
            </a:r>
            <a:endParaRPr lang="en-US" sz="2400"/>
          </a:p>
          <a:p>
            <a:r>
              <a:rPr lang="en-US" sz="2800"/>
              <a:t>The effect of either program depends on continual updating as new viruses are discovered daily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E-Mail - Electronic Mail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/>
              <a:t>Delivers messages anywhere </a:t>
            </a:r>
            <a:r>
              <a:rPr lang="en-US" sz="2800" dirty="0"/>
              <a:t>in the world</a:t>
            </a:r>
            <a:endParaRPr lang="en-US"/>
          </a:p>
          <a:p>
            <a:pPr>
              <a:lnSpc>
                <a:spcPct val="90000"/>
              </a:lnSpc>
            </a:pPr>
            <a:r>
              <a:rPr lang="en-US" sz="2800" dirty="0"/>
              <a:t>Requires </a:t>
            </a:r>
            <a:r>
              <a:rPr lang="en-US" sz="2800" dirty="0" smtClean="0"/>
              <a:t>a server </a:t>
            </a:r>
            <a:r>
              <a:rPr lang="en-US" sz="2800" dirty="0"/>
              <a:t>and </a:t>
            </a:r>
            <a:r>
              <a:rPr lang="en-US" sz="2800" dirty="0" smtClean="0"/>
              <a:t>software</a:t>
            </a: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 smtClean="0"/>
              <a:t>Accesses account via a </a:t>
            </a:r>
            <a:r>
              <a:rPr lang="en-US" sz="2800" dirty="0"/>
              <a:t>username and </a:t>
            </a:r>
            <a:r>
              <a:rPr lang="en-US" sz="2800" dirty="0" smtClean="0"/>
              <a:t>password</a:t>
            </a: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 smtClean="0"/>
              <a:t>Allows </a:t>
            </a:r>
            <a:r>
              <a:rPr lang="en-US" sz="2800" dirty="0"/>
              <a:t>you to Send, Compose, Reply, and Forward </a:t>
            </a:r>
            <a:r>
              <a:rPr lang="en-US" sz="2800" dirty="0" smtClean="0"/>
              <a:t>e-mail</a:t>
            </a:r>
            <a:endParaRPr lang="en-US" sz="28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Mail Folders</a:t>
            </a:r>
            <a:endParaRPr lang="en-US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US" sz="28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 E-mail Address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3089275"/>
          </a:xfrm>
        </p:spPr>
        <p:txBody>
          <a:bodyPr/>
          <a:lstStyle/>
          <a:p>
            <a:r>
              <a:rPr lang="en-US" sz="2800" dirty="0" smtClean="0"/>
              <a:t>Consists of user </a:t>
            </a:r>
            <a:r>
              <a:rPr lang="en-US" sz="2800" dirty="0"/>
              <a:t>name and </a:t>
            </a:r>
            <a:r>
              <a:rPr lang="en-US" sz="2800" dirty="0" smtClean="0"/>
              <a:t>host computer</a:t>
            </a:r>
            <a:endParaRPr lang="en-US"/>
          </a:p>
          <a:p>
            <a:pPr lvl="1" indent="1025525">
              <a:buNone/>
            </a:pPr>
            <a:r>
              <a:rPr lang="en-US" sz="2400" dirty="0" smtClean="0">
                <a:hlinkClick r:id="rId3"/>
              </a:rPr>
              <a:t>yourname@anyschool.edu</a:t>
            </a:r>
            <a:endParaRPr lang="en-US" sz="2400" dirty="0"/>
          </a:p>
          <a:p>
            <a:r>
              <a:rPr lang="en-US" sz="2800" dirty="0" smtClean="0"/>
              <a:t>Requires the </a:t>
            </a:r>
            <a:r>
              <a:rPr lang="en-US" sz="2800" dirty="0"/>
              <a:t>@ </a:t>
            </a:r>
            <a:r>
              <a:rPr lang="en-US" sz="2800" dirty="0" smtClean="0"/>
              <a:t>sign</a:t>
            </a:r>
            <a:endParaRPr lang="en-US" sz="2800" dirty="0"/>
          </a:p>
          <a:p>
            <a:r>
              <a:rPr lang="en-US" sz="2800" dirty="0" smtClean="0"/>
              <a:t>Can omit host computer when </a:t>
            </a:r>
            <a:r>
              <a:rPr lang="en-US" sz="2800" dirty="0"/>
              <a:t>logged onto the same </a:t>
            </a:r>
            <a:r>
              <a:rPr lang="en-US" sz="2800" dirty="0" smtClean="0"/>
              <a:t>network</a:t>
            </a:r>
            <a:endParaRPr lang="en-US" sz="28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Obtaining an E-mail Account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3952875"/>
          </a:xfrm>
        </p:spPr>
        <p:txBody>
          <a:bodyPr/>
          <a:lstStyle/>
          <a:p>
            <a:r>
              <a:rPr lang="en-US" sz="2800" dirty="0"/>
              <a:t>You </a:t>
            </a:r>
            <a:r>
              <a:rPr lang="en-US" sz="2800" dirty="0" smtClean="0"/>
              <a:t>need </a:t>
            </a:r>
            <a:r>
              <a:rPr lang="en-US" sz="2800" dirty="0"/>
              <a:t>an e-mail server </a:t>
            </a:r>
            <a:endParaRPr lang="en-US" dirty="0"/>
          </a:p>
          <a:p>
            <a:r>
              <a:rPr lang="en-US" sz="2800" dirty="0"/>
              <a:t>You can obtain an account in school</a:t>
            </a:r>
          </a:p>
          <a:p>
            <a:r>
              <a:rPr lang="en-US" sz="2800" dirty="0"/>
              <a:t>You can pay for an account through </a:t>
            </a:r>
            <a:r>
              <a:rPr lang="en-US" sz="2800" dirty="0" smtClean="0"/>
              <a:t>an ISP</a:t>
            </a:r>
            <a:endParaRPr lang="en-US" sz="2800" dirty="0"/>
          </a:p>
          <a:p>
            <a:r>
              <a:rPr lang="en-US" sz="2800" dirty="0"/>
              <a:t>You can get free accounts:</a:t>
            </a:r>
          </a:p>
          <a:p>
            <a:pPr lvl="1"/>
            <a:r>
              <a:rPr lang="en-US" sz="2400" dirty="0">
                <a:hlinkClick r:id="rId3"/>
              </a:rPr>
              <a:t>www.hotmail.com</a:t>
            </a:r>
            <a:endParaRPr lang="en-US" sz="2400" dirty="0"/>
          </a:p>
          <a:p>
            <a:pPr lvl="1"/>
            <a:r>
              <a:rPr lang="en-US" sz="2400" dirty="0">
                <a:hlinkClick r:id="rId4"/>
              </a:rPr>
              <a:t>www.yahoo.com</a:t>
            </a:r>
            <a:endParaRPr lang="en-US" sz="24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Privacy and Terms of Agreement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E-mail is less private than US mail</a:t>
            </a:r>
            <a:endParaRPr lang="en-US"/>
          </a:p>
          <a:p>
            <a:pPr lvl="1"/>
            <a:r>
              <a:rPr lang="en-US" sz="2400"/>
              <a:t>If you need privacy, send a letter</a:t>
            </a:r>
          </a:p>
          <a:p>
            <a:r>
              <a:rPr lang="en-US" sz="2800"/>
              <a:t>Every mail server has terms that you must agree to:</a:t>
            </a:r>
          </a:p>
          <a:p>
            <a:pPr lvl="1"/>
            <a:r>
              <a:rPr lang="en-US" sz="2400"/>
              <a:t>No copyright infringements</a:t>
            </a:r>
          </a:p>
          <a:p>
            <a:pPr lvl="1"/>
            <a:r>
              <a:rPr lang="en-US" sz="2400"/>
              <a:t>No harassing or stalking</a:t>
            </a:r>
          </a:p>
          <a:p>
            <a:pPr lvl="1"/>
            <a:r>
              <a:rPr lang="en-US" sz="2400"/>
              <a:t>No junk mail or spamming</a:t>
            </a:r>
          </a:p>
          <a:p>
            <a:pPr lvl="1"/>
            <a:r>
              <a:rPr lang="en-US" sz="2400"/>
              <a:t>No intentional sending of viruses</a:t>
            </a:r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Additional E-mail Capabilities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/>
              <a:t>Address Book</a:t>
            </a:r>
            <a:endParaRPr lang="en-US"/>
          </a:p>
          <a:p>
            <a:pPr lvl="1"/>
            <a:r>
              <a:rPr lang="en-US" sz="2400" dirty="0" smtClean="0"/>
              <a:t>Contains </a:t>
            </a:r>
            <a:r>
              <a:rPr lang="en-US" sz="2400" dirty="0"/>
              <a:t>e-mail addresses of your frequent contacts</a:t>
            </a:r>
          </a:p>
          <a:p>
            <a:pPr lvl="1"/>
            <a:r>
              <a:rPr lang="en-US" sz="2400" dirty="0"/>
              <a:t>Enables you to enter an alias; e.g., </a:t>
            </a:r>
            <a:r>
              <a:rPr lang="en-US" sz="2400" dirty="0" smtClean="0"/>
              <a:t>“Sunshine”</a:t>
            </a:r>
            <a:endParaRPr lang="en-US" sz="2400" dirty="0"/>
          </a:p>
          <a:p>
            <a:r>
              <a:rPr lang="en-US" sz="2800" dirty="0"/>
              <a:t>Distribution List</a:t>
            </a:r>
          </a:p>
          <a:p>
            <a:pPr lvl="1"/>
            <a:r>
              <a:rPr lang="en-US" sz="2400" dirty="0"/>
              <a:t>A set of e-mail </a:t>
            </a:r>
            <a:r>
              <a:rPr lang="en-US" sz="2400" dirty="0" smtClean="0"/>
              <a:t>addresses </a:t>
            </a:r>
            <a:r>
              <a:rPr lang="en-US" sz="2400" dirty="0"/>
              <a:t>stored under a single name</a:t>
            </a:r>
          </a:p>
          <a:p>
            <a:pPr lvl="1"/>
            <a:r>
              <a:rPr lang="en-US" sz="2400" dirty="0"/>
              <a:t>Ideal for your professor to e-mail the class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E-mail Protocols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7947025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POP Client – Post Office Protocol Client</a:t>
            </a:r>
            <a:endParaRPr lang="en-US"/>
          </a:p>
          <a:p>
            <a:pPr lvl="1">
              <a:lnSpc>
                <a:spcPct val="90000"/>
              </a:lnSpc>
            </a:pPr>
            <a:r>
              <a:rPr lang="en-US" sz="2400"/>
              <a:t>Lets you work without being connected to mail server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Upload to send mail - Download to read mail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Allows almost any e-mail program to access e-mail from server</a:t>
            </a:r>
          </a:p>
          <a:p>
            <a:pPr>
              <a:lnSpc>
                <a:spcPct val="90000"/>
              </a:lnSpc>
            </a:pPr>
            <a:r>
              <a:rPr lang="en-US" sz="2800"/>
              <a:t>IMAP – Internet Message Access Protocol</a:t>
            </a:r>
          </a:p>
          <a:p>
            <a:pPr lvl="1" algn="just">
              <a:lnSpc>
                <a:spcPct val="90000"/>
              </a:lnSpc>
            </a:pPr>
            <a:r>
              <a:rPr lang="en-US" sz="2400"/>
              <a:t>Permits a "client" e-mail program to access remote message stores as if they were local</a:t>
            </a:r>
          </a:p>
          <a:p>
            <a:pPr lvl="1" algn="just">
              <a:lnSpc>
                <a:spcPct val="90000"/>
              </a:lnSpc>
            </a:pPr>
            <a:r>
              <a:rPr lang="en-US" sz="2400"/>
              <a:t>Enables user to access messages from more than one computer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 Aware of Computer Viruses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3629025"/>
          </a:xfrm>
        </p:spPr>
        <p:txBody>
          <a:bodyPr/>
          <a:lstStyle/>
          <a:p>
            <a:r>
              <a:rPr lang="en-US" sz="2800" dirty="0"/>
              <a:t>A </a:t>
            </a:r>
            <a:r>
              <a:rPr lang="en-US" sz="2800" b="1" i="1" dirty="0"/>
              <a:t>computer virus</a:t>
            </a:r>
            <a:r>
              <a:rPr lang="en-US" sz="2800" dirty="0"/>
              <a:t> is an actively infectious </a:t>
            </a:r>
            <a:r>
              <a:rPr lang="en-US" sz="2800" dirty="0" smtClean="0"/>
              <a:t>program</a:t>
            </a:r>
            <a:endParaRPr lang="en-US" sz="2800" dirty="0"/>
          </a:p>
          <a:p>
            <a:r>
              <a:rPr lang="en-US" sz="2800" dirty="0"/>
              <a:t>Viruses are transmitted </a:t>
            </a:r>
            <a:r>
              <a:rPr lang="en-US" sz="2800" dirty="0" smtClean="0"/>
              <a:t>from:</a:t>
            </a:r>
          </a:p>
          <a:p>
            <a:pPr lvl="1"/>
            <a:r>
              <a:rPr lang="en-US" sz="2400" dirty="0" smtClean="0"/>
              <a:t>An </a:t>
            </a:r>
            <a:r>
              <a:rPr lang="en-US" sz="2400" dirty="0"/>
              <a:t>infected </a:t>
            </a:r>
            <a:r>
              <a:rPr lang="en-US" sz="2400" dirty="0" smtClean="0"/>
              <a:t>disk</a:t>
            </a:r>
          </a:p>
          <a:p>
            <a:pPr lvl="1"/>
            <a:r>
              <a:rPr lang="en-US" sz="2400" dirty="0" smtClean="0"/>
              <a:t>An </a:t>
            </a:r>
            <a:r>
              <a:rPr lang="en-US" sz="2400" dirty="0"/>
              <a:t>attachment in an e-mail </a:t>
            </a:r>
            <a:r>
              <a:rPr lang="en-US" sz="2400" dirty="0" smtClean="0"/>
              <a:t>message</a:t>
            </a:r>
          </a:p>
          <a:p>
            <a:pPr lvl="1"/>
            <a:r>
              <a:rPr lang="en-US" sz="2400" smtClean="0"/>
              <a:t>A </a:t>
            </a:r>
            <a:r>
              <a:rPr lang="en-US" sz="2400" dirty="0"/>
              <a:t>file that was downloaded from the Internet.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square" lIns="91440" tIns="45720" rIns="91440" bIns="45720" anchor="t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None/>
          <a:tabLst/>
          <a:defRPr kumimoji="0" lang="en-US" sz="1800" b="0" i="0" u="none" strike="noStrike" baseline="0">
            <a:solidFill>
              <a:schemeClr val="tx1">
                <a:alpha val="100000"/>
              </a:schemeClr>
            </a:solidFill>
            <a:effectLst/>
            <a:latin typeface="Arial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square" lIns="91440" tIns="45720" rIns="91440" bIns="45720" anchor="t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None/>
          <a:tabLst/>
          <a:defRPr kumimoji="0" lang="en-US" sz="1800" b="0" i="0" u="none" strike="noStrike" baseline="0">
            <a:solidFill>
              <a:schemeClr val="tx1">
                <a:alpha val="100000"/>
              </a:schemeClr>
            </a:solidFill>
            <a:effectLst/>
            <a:latin typeface="Arial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312</TotalTime>
  <Words>631</Words>
  <Application>Microsoft PowerPoint</Application>
  <PresentationFormat>On-screen Show (4:3)</PresentationFormat>
  <Paragraphs>78</Paragraphs>
  <Slides>10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Introduction to E-mail</vt:lpstr>
      <vt:lpstr>E-Mail - Electronic Mail</vt:lpstr>
      <vt:lpstr>The Mail Folders</vt:lpstr>
      <vt:lpstr>An E-mail Address</vt:lpstr>
      <vt:lpstr>Obtaining an E-mail Account</vt:lpstr>
      <vt:lpstr>Privacy and Terms of Agreement</vt:lpstr>
      <vt:lpstr>Additional E-mail Capabilities</vt:lpstr>
      <vt:lpstr>E-mail Protocols</vt:lpstr>
      <vt:lpstr>Be Aware of Computer Viruses</vt:lpstr>
      <vt:lpstr>Protect Yourself</vt:lpstr>
    </vt:vector>
  </TitlesOfParts>
  <Company>University of Miami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E-mail</dc:title>
  <dc:creator>Cynthia Krebs</dc:creator>
  <cp:keywords>e-mail, email, electronic mail, address, virus</cp:keywords>
  <dc:description>chap1_pe1_email</dc:description>
  <cp:lastModifiedBy>CKrebs</cp:lastModifiedBy>
  <cp:revision>62</cp:revision>
  <dcterms:created xsi:type="dcterms:W3CDTF">2000-08-17T13:16:09Z</dcterms:created>
  <dcterms:modified xsi:type="dcterms:W3CDTF">2006-11-15T08:09:33Z</dcterms:modified>
  <cp:category>Exploring Chapter 1</cp:category>
  <cp:contentStatus>In process</cp:contentStatus>
</cp:coreProperties>
</file>