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60" r:id="rId4"/>
    <p:sldId id="261" r:id="rId5"/>
    <p:sldId id="258" r:id="rId6"/>
    <p:sldId id="262" r:id="rId7"/>
    <p:sldId id="259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640" autoAdjust="0"/>
  </p:normalViewPr>
  <p:slideViewPr>
    <p:cSldViewPr>
      <p:cViewPr>
        <p:scale>
          <a:sx n="75" d="100"/>
          <a:sy n="75" d="100"/>
        </p:scale>
        <p:origin x="-282" y="-24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52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67C8DCE-1816-4D5C-ADD3-738DD1D7882E}" type="doc">
      <dgm:prSet loTypeId="urn:microsoft.com/office/officeart/2005/8/layout/vList2#1" loCatId="list" qsTypeId="urn:microsoft.com/office/officeart/2005/8/quickstyle/3d1#1" qsCatId="3D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907089B8-66C7-43B8-9FCB-CB8DD56459E8}">
      <dgm:prSet/>
      <dgm:spPr/>
      <dgm:t>
        <a:bodyPr/>
        <a:lstStyle/>
        <a:p>
          <a:pPr rtl="0"/>
          <a:r>
            <a:rPr lang="en-US" dirty="0" smtClean="0"/>
            <a:t>It’s not OK to borrow your friend’s Office CD for installation on your computer</a:t>
          </a:r>
          <a:endParaRPr lang="en-US" dirty="0"/>
        </a:p>
      </dgm:t>
    </dgm:pt>
    <dgm:pt modelId="{65982B15-5C9D-46FD-9D00-23056944B34F}" type="parTrans" cxnId="{FD8BBD66-CC6D-46A8-B1CC-BD54D1CD7AE3}">
      <dgm:prSet/>
      <dgm:spPr/>
    </dgm:pt>
    <dgm:pt modelId="{701AD129-0245-415C-A6E2-011F8570C490}" type="sibTrans" cxnId="{FD8BBD66-CC6D-46A8-B1CC-BD54D1CD7AE3}">
      <dgm:prSet/>
      <dgm:spPr/>
    </dgm:pt>
    <dgm:pt modelId="{452CC38F-9E0F-4A72-84F1-6893DBF1EC3E}" type="pres">
      <dgm:prSet presAssocID="{367C8DCE-1816-4D5C-ADD3-738DD1D7882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238E274-39CE-4947-93B5-5CED52342803}" type="pres">
      <dgm:prSet presAssocID="{907089B8-66C7-43B8-9FCB-CB8DD56459E8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D8BBD66-CC6D-46A8-B1CC-BD54D1CD7AE3}" srcId="{367C8DCE-1816-4D5C-ADD3-738DD1D7882E}" destId="{907089B8-66C7-43B8-9FCB-CB8DD56459E8}" srcOrd="0" destOrd="0" parTransId="{65982B15-5C9D-46FD-9D00-23056944B34F}" sibTransId="{701AD129-0245-415C-A6E2-011F8570C490}"/>
    <dgm:cxn modelId="{373FF01B-5A01-4334-859A-40353909FCFE}" type="presOf" srcId="{907089B8-66C7-43B8-9FCB-CB8DD56459E8}" destId="{4238E274-39CE-4947-93B5-5CED52342803}" srcOrd="0" destOrd="0" presId="urn:microsoft.com/office/officeart/2005/8/layout/vList2#1"/>
    <dgm:cxn modelId="{4B06D345-87D0-43F1-8002-C8AEDD12CF00}" type="presOf" srcId="{367C8DCE-1816-4D5C-ADD3-738DD1D7882E}" destId="{452CC38F-9E0F-4A72-84F1-6893DBF1EC3E}" srcOrd="0" destOrd="0" presId="urn:microsoft.com/office/officeart/2005/8/layout/vList2#1"/>
    <dgm:cxn modelId="{A08437FC-3CCA-479F-A131-B614627D1A32}" type="presParOf" srcId="{452CC38F-9E0F-4A72-84F1-6893DBF1EC3E}" destId="{4238E274-39CE-4947-93B5-5CED52342803}" srcOrd="0" destOrd="0" presId="urn:microsoft.com/office/officeart/2005/8/layout/vList2#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#1" minVer="12.0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2"/>
      <dgm:constr type="h" for="ch" forName="parentText" op="equ"/>
      <dgm:constr type="primFontSz" for="ch" forName="parentText" op="equ" val="100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2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 ptType="node"/>
        <dgm:constrLst>
          <dgm:constr type="tMarg" refType="primFontSz" fact="0.1"/>
          <dgm:constr type="bMarg" refType="primFontSz" fact="0.1"/>
        </dgm:constrLst>
        <dgm:ruleLst>
          <dgm:rule type="h" val="INF" fact="NaN" max="NaN"/>
          <dgm:rule type="primFontSz" val="2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  <dgm:rule type="primFontSz" val="2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constr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#1">
  <dgm:title val="3-D Style 1"/>
  <dgm:desc val="3-D Style 1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fld id="{9F270314-A2B0-46F8-B07A-81289B11708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FCA68270-C793-429A-8C68-1F0527E8292C}" type="datetimeFigureOut">
              <a:rPr lang="en-US" smtClean="0"/>
              <a:pPr/>
              <a:t>11/15/2006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D8223B1F-004F-4250-941A-FE594E70ABD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FE928-5B15-4B0E-9F02-7B34D95AC317}" type="datetimeFigureOut">
              <a:rPr lang="en-US" smtClean="0"/>
              <a:pPr/>
              <a:t>11/15/2006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ACAF5-CE62-468F-9A7E-65D3AA66AD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FE928-5B15-4B0E-9F02-7B34D95AC317}" type="datetimeFigureOut">
              <a:rPr lang="en-US" smtClean="0"/>
              <a:pPr/>
              <a:t>11/15/2006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ACAF5-CE62-468F-9A7E-65D3AA66AD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FE928-5B15-4B0E-9F02-7B34D95AC317}" type="datetimeFigureOut">
              <a:rPr lang="en-US" smtClean="0"/>
              <a:pPr/>
              <a:t>11/15/2006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ACAF5-CE62-468F-9A7E-65D3AA66AD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7CC63-E8B8-49A1-94FF-E8E5AD36226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FE928-5B15-4B0E-9F02-7B34D95AC317}" type="datetimeFigureOut">
              <a:rPr lang="en-US" smtClean="0"/>
              <a:pPr/>
              <a:t>11/15/2006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ACAF5-CE62-468F-9A7E-65D3AA66AD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FE928-5B15-4B0E-9F02-7B34D95AC317}" type="datetimeFigureOut">
              <a:rPr lang="en-US" smtClean="0"/>
              <a:pPr/>
              <a:t>11/15/2006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ACAF5-CE62-468F-9A7E-65D3AA66AD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FE928-5B15-4B0E-9F02-7B34D95AC317}" type="datetimeFigureOut">
              <a:rPr lang="en-US" smtClean="0"/>
              <a:pPr/>
              <a:t>11/15/2006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ACAF5-CE62-468F-9A7E-65D3AA66AD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FE928-5B15-4B0E-9F02-7B34D95AC317}" type="datetimeFigureOut">
              <a:rPr lang="en-US" smtClean="0"/>
              <a:pPr/>
              <a:t>11/15/2006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ACAF5-CE62-468F-9A7E-65D3AA66AD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FE928-5B15-4B0E-9F02-7B34D95AC317}" type="datetimeFigureOut">
              <a:rPr lang="en-US" smtClean="0"/>
              <a:pPr/>
              <a:t>11/15/2006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ACAF5-CE62-468F-9A7E-65D3AA66AD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FE928-5B15-4B0E-9F02-7B34D95AC317}" type="datetimeFigureOut">
              <a:rPr lang="en-US" smtClean="0"/>
              <a:pPr/>
              <a:t>11/15/2006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ACAF5-CE62-468F-9A7E-65D3AA66AD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FE928-5B15-4B0E-9F02-7B34D95AC317}" type="datetimeFigureOut">
              <a:rPr lang="en-US" smtClean="0"/>
              <a:pPr/>
              <a:t>11/15/2006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ACAF5-CE62-468F-9A7E-65D3AA66AD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FE928-5B15-4B0E-9F02-7B34D95AC317}" type="datetimeFigureOut">
              <a:rPr lang="en-US" smtClean="0"/>
              <a:pPr/>
              <a:t>11/15/2006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ACAF5-CE62-468F-9A7E-65D3AA66AD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2FE928-5B15-4B0E-9F02-7B34D95AC317}" type="datetimeFigureOut">
              <a:rPr lang="en-US" smtClean="0"/>
              <a:pPr/>
              <a:t>11/15/2006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2ACAF5-CE62-468F-9A7E-65D3AA66AD3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sa.org/" TargetMode="External"/><Relationship Id="rId2" Type="http://schemas.openxmlformats.org/officeDocument/2006/relationships/hyperlink" Target="http://www.loc.gov/copyright/" TargetMode="Externa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www.benedict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Copyright and the Law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alpha val="100000"/>
                  </a:schemeClr>
                </a:solidFill>
              </a:rPr>
              <a:t>Student Name</a:t>
            </a:r>
            <a:endParaRPr lang="en-US"/>
          </a:p>
          <a:p>
            <a:r>
              <a:rPr lang="en-US" dirty="0" smtClean="0">
                <a:solidFill>
                  <a:schemeClr val="tx1">
                    <a:alpha val="100000"/>
                  </a:schemeClr>
                </a:solidFill>
              </a:rPr>
              <a:t>Student Class</a:t>
            </a:r>
            <a:endParaRPr lang="en-US" dirty="0">
              <a:solidFill>
                <a:schemeClr val="tx1">
                  <a:alpha val="10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Definition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 copyright provides legal protection to a written or an artistic work</a:t>
            </a:r>
          </a:p>
          <a:p>
            <a:pPr lvl="1"/>
            <a:r>
              <a:rPr lang="en-US" dirty="0"/>
              <a:t>Protected work may </a:t>
            </a:r>
            <a:r>
              <a:rPr lang="en-US" dirty="0" smtClean="0"/>
              <a:t>include images, symbols, novels, movies, songs, and software</a:t>
            </a:r>
            <a:endParaRPr lang="en-US" dirty="0"/>
          </a:p>
          <a:p>
            <a:r>
              <a:rPr lang="en-US" dirty="0"/>
              <a:t>A </a:t>
            </a:r>
            <a:r>
              <a:rPr lang="en-US" dirty="0" smtClean="0"/>
              <a:t>copyright protects expressions of ideas</a:t>
            </a:r>
            <a:endParaRPr lang="en-US" dirty="0"/>
          </a:p>
          <a:p>
            <a:pPr lvl="1"/>
            <a:r>
              <a:rPr lang="en-US" dirty="0" smtClean="0"/>
              <a:t>Copyright does not protect facts, ideas, or systems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Exclusive Rights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 copyright gives its author exclusive rights to the use and duplication of a work for a designated time</a:t>
            </a:r>
            <a:endParaRPr lang="en-US"/>
          </a:p>
          <a:p>
            <a:r>
              <a:rPr lang="en-US" dirty="0"/>
              <a:t>The author may sell and/or give up a portion of that right</a:t>
            </a:r>
          </a:p>
          <a:p>
            <a:pPr lvl="1"/>
            <a:r>
              <a:rPr lang="en-US" dirty="0"/>
              <a:t>Give distribution rights to a publisher</a:t>
            </a:r>
          </a:p>
          <a:p>
            <a:pPr lvl="1"/>
            <a:r>
              <a:rPr lang="en-US" dirty="0"/>
              <a:t>Grant movie rights to a studio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Conveying Limited Rights</a:t>
            </a: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Software developers convey limited rights to the software through:</a:t>
            </a:r>
          </a:p>
          <a:p>
            <a:pPr lvl="1"/>
            <a:r>
              <a:rPr lang="en-US" dirty="0"/>
              <a:t>End User License Agreement </a:t>
            </a:r>
            <a:endParaRPr lang="en-US" dirty="0" smtClean="0"/>
          </a:p>
          <a:p>
            <a:pPr lvl="2"/>
            <a:r>
              <a:rPr lang="en-US" dirty="0" smtClean="0"/>
              <a:t>Grants </a:t>
            </a:r>
            <a:r>
              <a:rPr lang="en-US" dirty="0"/>
              <a:t>full use to the software on one computer </a:t>
            </a:r>
            <a:endParaRPr lang="en-US" dirty="0" smtClean="0"/>
          </a:p>
          <a:p>
            <a:pPr lvl="2"/>
            <a:r>
              <a:rPr lang="en-US" dirty="0" smtClean="0"/>
              <a:t>Prohibits purchaser </a:t>
            </a:r>
            <a:r>
              <a:rPr lang="en-US" dirty="0"/>
              <a:t>from copying, modifying, or selling the software</a:t>
            </a:r>
          </a:p>
          <a:p>
            <a:pPr lvl="1"/>
            <a:r>
              <a:rPr lang="en-US" dirty="0"/>
              <a:t>Site License </a:t>
            </a:r>
            <a:endParaRPr lang="en-US" dirty="0" smtClean="0"/>
          </a:p>
          <a:p>
            <a:pPr lvl="2"/>
            <a:r>
              <a:rPr lang="en-US" dirty="0" smtClean="0"/>
              <a:t>Permits </a:t>
            </a:r>
            <a:r>
              <a:rPr lang="en-US" dirty="0"/>
              <a:t>an organization to run multiple copies of the software concurrently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Copyright Infringement</a:t>
            </a: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Occurs when a copyright is violated without permission of the owner</a:t>
            </a:r>
            <a:endParaRPr lang="en-US"/>
          </a:p>
          <a:p>
            <a:pPr lvl="1"/>
            <a:r>
              <a:rPr lang="en-US" dirty="0"/>
              <a:t>Unauthorized duplication or use of software</a:t>
            </a:r>
          </a:p>
          <a:p>
            <a:pPr lvl="1"/>
            <a:r>
              <a:rPr lang="en-US" dirty="0"/>
              <a:t>Unauthorized downloading and/or duplication of songs and movies</a:t>
            </a:r>
          </a:p>
          <a:p>
            <a:r>
              <a:rPr lang="en-US" dirty="0" smtClean="0"/>
              <a:t>Involves stiff penalties </a:t>
            </a:r>
          </a:p>
          <a:p>
            <a:pPr lvl="1"/>
            <a:r>
              <a:rPr lang="en-US" dirty="0" smtClean="0"/>
              <a:t>From the law</a:t>
            </a:r>
            <a:endParaRPr lang="en-US" dirty="0"/>
          </a:p>
          <a:p>
            <a:pPr lvl="1"/>
            <a:r>
              <a:rPr lang="en-US" dirty="0" smtClean="0"/>
              <a:t>By your school</a:t>
            </a:r>
            <a:endParaRPr lang="en-US" b="1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Software Piracy</a:t>
            </a: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Poses a unique problem because of the ease with which it is done </a:t>
            </a:r>
            <a:endParaRPr lang="en-US"/>
          </a:p>
          <a:p>
            <a:r>
              <a:rPr lang="en-US" dirty="0" smtClean="0"/>
              <a:t>Results </a:t>
            </a:r>
            <a:r>
              <a:rPr lang="en-US" dirty="0"/>
              <a:t>in:</a:t>
            </a:r>
          </a:p>
          <a:p>
            <a:pPr lvl="1"/>
            <a:r>
              <a:rPr lang="en-US" dirty="0"/>
              <a:t>Higher prices for legitimate licenses</a:t>
            </a:r>
          </a:p>
          <a:p>
            <a:pPr lvl="1"/>
            <a:r>
              <a:rPr lang="en-US" dirty="0"/>
              <a:t>Reduced levels of support</a:t>
            </a:r>
          </a:p>
          <a:p>
            <a:pPr lvl="1"/>
            <a:r>
              <a:rPr lang="en-US" dirty="0"/>
              <a:t>Delays in development of new </a:t>
            </a:r>
            <a:r>
              <a:rPr lang="en-US" dirty="0" smtClean="0"/>
              <a:t>versions</a:t>
            </a:r>
            <a:endParaRPr lang="en-US" dirty="0"/>
          </a:p>
        </p:txBody>
      </p:sp>
      <p:graphicFrame>
        <p:nvGraphicFramePr>
          <p:cNvPr id="5" name="Diagram 4"/>
          <p:cNvGraphicFramePr/>
          <p:nvPr/>
        </p:nvGraphicFramePr>
        <p:xfrm>
          <a:off x="2133600" y="5181600"/>
          <a:ext cx="5257800" cy="9233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Using Copyrighted Material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dirty="0"/>
              <a:t>The </a:t>
            </a:r>
            <a:r>
              <a:rPr lang="en-US" dirty="0" smtClean="0"/>
              <a:t>copyright owner </a:t>
            </a:r>
            <a:r>
              <a:rPr lang="en-US" dirty="0"/>
              <a:t>may place the work in the public domain, in which case the author is giving everyone the right to freely reproduce and distribute material </a:t>
            </a:r>
          </a:p>
          <a:p>
            <a:pPr>
              <a:lnSpc>
                <a:spcPct val="90000"/>
              </a:lnSpc>
            </a:pPr>
            <a:r>
              <a:rPr lang="en-US" dirty="0"/>
              <a:t>The “fair use </a:t>
            </a:r>
            <a:r>
              <a:rPr lang="en-US" dirty="0" smtClean="0"/>
              <a:t>exception” </a:t>
            </a:r>
            <a:r>
              <a:rPr lang="en-US" dirty="0"/>
              <a:t>to the copyright law allows one to use a portion of a written or artistic </a:t>
            </a:r>
            <a:r>
              <a:rPr lang="en-US" dirty="0" smtClean="0"/>
              <a:t>such as the following:</a:t>
            </a:r>
            <a:endParaRPr lang="en-US" dirty="0"/>
          </a:p>
          <a:p>
            <a:pPr lvl="1">
              <a:lnSpc>
                <a:spcPct val="90000"/>
              </a:lnSpc>
            </a:pPr>
            <a:r>
              <a:rPr lang="en-US" dirty="0"/>
              <a:t>Education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Non-profit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Critical review and commentary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Credit Your Sources</a:t>
            </a: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Cite </a:t>
            </a:r>
            <a:r>
              <a:rPr lang="en-US" dirty="0"/>
              <a:t>your </a:t>
            </a:r>
            <a:r>
              <a:rPr lang="en-US" dirty="0" smtClean="0"/>
              <a:t>references</a:t>
            </a:r>
            <a:endParaRPr lang="en-US" dirty="0"/>
          </a:p>
          <a:p>
            <a:pPr lvl="1">
              <a:lnSpc>
                <a:spcPct val="90000"/>
              </a:lnSpc>
            </a:pPr>
            <a:r>
              <a:rPr lang="en-US" dirty="0" smtClean="0"/>
              <a:t>Include a source text box on a slide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Create a site listing sources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Include hyperlinks to sources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Does not substitute for authorized use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 Additional Information</a:t>
            </a:r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</a:t>
            </a:r>
            <a:r>
              <a:rPr lang="en-US" b="1" dirty="0"/>
              <a:t> United States Copyright</a:t>
            </a:r>
            <a:r>
              <a:rPr lang="en-US" dirty="0"/>
              <a:t> </a:t>
            </a:r>
            <a:r>
              <a:rPr lang="en-US" b="1"/>
              <a:t>Web </a:t>
            </a:r>
            <a:r>
              <a:rPr lang="en-US" b="1" smtClean="0"/>
              <a:t>site</a:t>
            </a:r>
            <a:r>
              <a:rPr lang="en-US" smtClean="0">
                <a:hlinkClick r:id="rId2"/>
              </a:rPr>
              <a:t/>
            </a:r>
            <a:br>
              <a:rPr lang="en-US" smtClean="0">
                <a:hlinkClick r:id="rId2"/>
              </a:rPr>
            </a:br>
            <a:r>
              <a:rPr lang="en-US" smtClean="0">
                <a:hlinkClick r:id="rId2"/>
              </a:rPr>
              <a:t>www.loc.gov/copyright</a:t>
            </a:r>
            <a:r>
              <a:rPr lang="en-US" dirty="0">
                <a:hlinkClick r:id="rId2"/>
              </a:rPr>
              <a:t>/</a:t>
            </a:r>
            <a:endParaRPr lang="en-US" dirty="0"/>
          </a:p>
          <a:p>
            <a:r>
              <a:rPr lang="en-US" dirty="0"/>
              <a:t>The </a:t>
            </a:r>
            <a:r>
              <a:rPr lang="en-US" b="1" dirty="0"/>
              <a:t>Business Software </a:t>
            </a:r>
            <a:r>
              <a:rPr lang="en-US" b="1" dirty="0" smtClean="0"/>
              <a:t>Alliance</a:t>
            </a:r>
            <a:r>
              <a:rPr lang="en-US" dirty="0" smtClean="0">
                <a:hlinkClick r:id="rId3"/>
              </a:rPr>
              <a:t/>
            </a:r>
            <a:br>
              <a:rPr lang="en-US" dirty="0" smtClean="0">
                <a:hlinkClick r:id="rId3"/>
              </a:rPr>
            </a:br>
            <a:r>
              <a:rPr lang="en-US" dirty="0" smtClean="0">
                <a:hlinkClick r:id="rId3"/>
              </a:rPr>
              <a:t>www.bsa.org</a:t>
            </a:r>
            <a:endParaRPr lang="en-US" dirty="0"/>
          </a:p>
          <a:p>
            <a:r>
              <a:rPr lang="en-US" dirty="0"/>
              <a:t>The </a:t>
            </a:r>
            <a:r>
              <a:rPr lang="en-US" b="1" dirty="0"/>
              <a:t>Copyright Web </a:t>
            </a:r>
            <a:r>
              <a:rPr lang="en-US" b="1" dirty="0" smtClean="0"/>
              <a:t>site</a:t>
            </a:r>
            <a:r>
              <a:rPr lang="en-US" dirty="0" smtClean="0">
                <a:hlinkClick r:id="rId4"/>
              </a:rPr>
              <a:t/>
            </a:r>
            <a:br>
              <a:rPr lang="en-US" dirty="0" smtClean="0">
                <a:hlinkClick r:id="rId4"/>
              </a:rPr>
            </a:br>
            <a:r>
              <a:rPr lang="en-US" dirty="0" smtClean="0">
                <a:hlinkClick r:id="rId4"/>
              </a:rPr>
              <a:t>www.benedict.com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2972</TotalTime>
  <Words>332</Words>
  <Application>Microsoft PowerPoint</Application>
  <PresentationFormat>On-screen Show (4:3)</PresentationFormat>
  <Paragraphs>50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Copyright and the Law</vt:lpstr>
      <vt:lpstr>Definition</vt:lpstr>
      <vt:lpstr>Exclusive Rights</vt:lpstr>
      <vt:lpstr>Conveying Limited Rights</vt:lpstr>
      <vt:lpstr>Copyright Infringement</vt:lpstr>
      <vt:lpstr>Software Piracy</vt:lpstr>
      <vt:lpstr>Using Copyrighted Material</vt:lpstr>
      <vt:lpstr>Credit Your Sources</vt:lpstr>
      <vt:lpstr>For Additional Information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Copyright and the Law</dc:title>
  <dc:creator>Cynthia Krebs</dc:creator>
  <cp:keywords>copyright, end user agreement, license, rights</cp:keywords>
  <dc:description>chap1_pe4_copyright</dc:description>
  <cp:lastModifiedBy>CKrebs</cp:lastModifiedBy>
  <cp:revision>52</cp:revision>
  <dcterms:created xsi:type="dcterms:W3CDTF">2002-06-28T21:55:41Z</dcterms:created>
  <dcterms:modified xsi:type="dcterms:W3CDTF">2006-11-15T14:12:29Z</dcterms:modified>
  <cp:category>Exploring Chapter 1</cp:category>
  <cp:contentStatus>In process</cp:contentStatus>
</cp:coreProperties>
</file>