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61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60" autoAdjust="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FC84F2AE-C91E-436F-9640-96C32354B8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1B0ED156-BFB7-4428-AB62-4CFA71E7E0B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1025DBA3-ABFA-413E-9782-AAFB105BE218}" type="slidenum">
              <a:rPr lang="en-US"/>
              <a:pPr/>
              <a:t>1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E5674484-DA74-4EB5-80BB-8640E22FB05B}" type="slidenum">
              <a:rPr lang="en-US"/>
              <a:pPr/>
              <a:t>2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21B3C423-1EF0-462E-96C5-74B7AA1EEF2D}" type="slidenum">
              <a:rPr lang="en-US"/>
              <a:pPr/>
              <a:t>4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C8432F2E-3DF1-4C86-B12A-8C65DD001F25}" type="slidenum">
              <a:rPr lang="en-US"/>
              <a:pPr/>
              <a:t>5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1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01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chemeClr val="tx1">
                    <a:alpha val="100000"/>
                  </a:schemeClr>
                </a:solidFill>
                <a:latin typeface="Times New Roman"/>
              </a:endParaRPr>
            </a:p>
          </p:txBody>
        </p:sp>
        <p:grpSp>
          <p:nvGrpSpPr>
            <p:cNvPr id="9011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0117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tx1">
                      <a:alpha val="100000"/>
                    </a:schemeClr>
                  </a:solidFill>
                  <a:latin typeface="Times New Roman"/>
                </a:endParaRPr>
              </a:p>
            </p:txBody>
          </p:sp>
          <p:sp>
            <p:nvSpPr>
              <p:cNvPr id="90118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tx1">
                      <a:alpha val="100000"/>
                    </a:schemeClr>
                  </a:solidFill>
                  <a:latin typeface="Times New Roman"/>
                </a:endParaRPr>
              </a:p>
            </p:txBody>
          </p:sp>
          <p:sp>
            <p:nvSpPr>
              <p:cNvPr id="90119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</p:grpSp>
        <p:grpSp>
          <p:nvGrpSpPr>
            <p:cNvPr id="90120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012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tx1">
                      <a:alpha val="100000"/>
                    </a:schemeClr>
                  </a:solidFill>
                  <a:latin typeface="Times New Roman"/>
                </a:endParaRPr>
              </a:p>
            </p:txBody>
          </p:sp>
          <p:sp>
            <p:nvSpPr>
              <p:cNvPr id="90122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</p:grpSp>
      </p:grpSp>
      <p:sp>
        <p:nvSpPr>
          <p:cNvPr id="901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012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012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012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012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C73C422-924D-499E-AC48-8CB3742DF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A88FE-D7AE-4988-9508-8944D7615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3B13-0A64-41EB-B0EA-979A9E70CC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5A9D1-EE64-4B13-8BF2-533B7018A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63E4-F00C-401D-8773-1751B96D52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65DB-2758-4513-A958-44FBD6FD55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5FC8-7AF8-47A8-AE90-F47BD10E33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4B63-8B99-4BE6-91DF-6FFAAF0EF9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C8EE-3967-4884-8DAD-6F2DAFD89A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C4C8-98C6-48E5-A843-E9ECC076C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8909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chemeClr val="tx1">
                    <a:alpha val="100000"/>
                  </a:schemeClr>
                </a:solidFill>
                <a:latin typeface="Times New Roman"/>
              </a:endParaRPr>
            </a:p>
          </p:txBody>
        </p:sp>
        <p:grpSp>
          <p:nvGrpSpPr>
            <p:cNvPr id="8909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8909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tx1">
                      <a:alpha val="100000"/>
                    </a:schemeClr>
                  </a:solidFill>
                  <a:latin typeface="Times New Roman"/>
                </a:endParaRPr>
              </a:p>
            </p:txBody>
          </p:sp>
          <p:sp>
            <p:nvSpPr>
              <p:cNvPr id="8909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</p:grpSp>
      </p:grpSp>
      <p:sp>
        <p:nvSpPr>
          <p:cNvPr id="890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90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90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l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90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ctr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90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fld id="{05773CAB-BB46-406E-9143-FA4EBB90A2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/>
  <p:timing>
    <p:tnLst>
      <p:par>
        <p:cTn id="1" dur="indefinite" restart="never" nodeType="tmRoot"/>
      </p:par>
    </p:tnLst>
  </p:timing>
  <p:txStyles>
    <p:titleStyle>
      <a:lvl1pPr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2pPr>
      <a:lvl3pPr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3pPr>
      <a:lvl4pPr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4pPr>
      <a:lvl5pPr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5pPr>
      <a:lvl6pPr marL="457200"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6pPr>
      <a:lvl7pPr marL="914400"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7pPr>
      <a:lvl8pPr marL="1371600"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8pPr>
      <a:lvl9pPr marL="1828800" algn="l" fontAlgn="base">
        <a:spcBef>
          <a:spcPct val="0"/>
        </a:spcBef>
        <a:spcAft>
          <a:spcPct val="0"/>
        </a:spcAft>
        <a:defRPr sz="4200">
          <a:solidFill>
            <a:schemeClr val="tx2">
              <a:alpha val="100000"/>
            </a:schemeClr>
          </a:solidFill>
          <a:latin typeface="Times New Roman"/>
        </a:defRPr>
      </a:lvl9pPr>
    </p:titleStyle>
    <p:bodyStyle>
      <a:lvl1pPr marL="342900" indent="-342900" algn="l" fontAlgn="base">
        <a:spcBef>
          <a:spcPct val="20000"/>
        </a:spcBef>
        <a:spcAft>
          <a:spcPct val="0"/>
        </a:spcAft>
        <a:buClr>
          <a:schemeClr val="folHlink">
            <a:alpha val="100000"/>
          </a:schemeClr>
        </a:buClr>
        <a:buSzPct val="90000"/>
        <a:buFont typeface="Wingdings"/>
        <a:buChar char="n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lr>
          <a:schemeClr val="accent1">
            <a:alpha val="100000"/>
          </a:schemeClr>
        </a:buClr>
        <a:buSzPct val="75000"/>
        <a:buFont typeface="Wingdings"/>
        <a:buChar char="n"/>
        <a:defRPr sz="2600">
          <a:solidFill>
            <a:schemeClr val="tx1">
              <a:alpha val="100000"/>
            </a:schemeClr>
          </a:solidFill>
          <a:latin typeface="+mn-lt"/>
        </a:defRPr>
      </a:lvl2pPr>
      <a:lvl3pPr marL="1143000" indent="-228600" algn="l" fontAlgn="base">
        <a:spcBef>
          <a:spcPct val="20000"/>
        </a:spcBef>
        <a:spcAft>
          <a:spcPct val="0"/>
        </a:spcAft>
        <a:buClr>
          <a:schemeClr val="folHlink">
            <a:alpha val="100000"/>
          </a:schemeClr>
        </a:buClr>
        <a:buSzPct val="55000"/>
        <a:buFont typeface="Wingdings"/>
        <a:buChar char="n"/>
        <a:defRPr sz="2300">
          <a:solidFill>
            <a:schemeClr val="tx1">
              <a:alpha val="100000"/>
            </a:schemeClr>
          </a:solidFill>
          <a:latin typeface="+mn-lt"/>
        </a:defRPr>
      </a:lvl3pPr>
      <a:lvl4pPr marL="1600200" indent="-228600" algn="l" fontAlgn="base">
        <a:spcBef>
          <a:spcPct val="20000"/>
        </a:spcBef>
        <a:spcAft>
          <a:spcPct val="0"/>
        </a:spcAft>
        <a:buClr>
          <a:schemeClr val="accent1">
            <a:alpha val="100000"/>
          </a:schemeClr>
        </a:buClr>
        <a:buFont typeface="Wingdings"/>
        <a:buChar char="§"/>
        <a:defRPr sz="2000">
          <a:solidFill>
            <a:schemeClr val="tx1">
              <a:alpha val="100000"/>
            </a:schemeClr>
          </a:solidFill>
          <a:latin typeface="+mn-lt"/>
        </a:defRPr>
      </a:lvl4pPr>
      <a:lvl5pPr marL="2057400" indent="-228600" algn="l" fontAlgn="base">
        <a:spcBef>
          <a:spcPct val="20000"/>
        </a:spcBef>
        <a:spcAft>
          <a:spcPct val="0"/>
        </a:spcAft>
        <a:buClr>
          <a:schemeClr val="accent1">
            <a:alpha val="100000"/>
          </a:schemeClr>
        </a:buClr>
        <a:buFont typeface="Wingdings"/>
        <a:buChar char="§"/>
        <a:defRPr sz="2000">
          <a:solidFill>
            <a:schemeClr val="tx1">
              <a:alpha val="100000"/>
            </a:schemeClr>
          </a:solidFill>
          <a:latin typeface="+mn-lt"/>
        </a:defRPr>
      </a:lvl5pPr>
      <a:lvl6pPr marL="2514600" indent="-228600" algn="l" fontAlgn="base">
        <a:spcBef>
          <a:spcPct val="20000"/>
        </a:spcBef>
        <a:spcAft>
          <a:spcPct val="0"/>
        </a:spcAft>
        <a:buClr>
          <a:schemeClr val="accent1">
            <a:alpha val="100000"/>
          </a:schemeClr>
        </a:buClr>
        <a:buFont typeface="Wingdings"/>
        <a:buChar char="§"/>
        <a:defRPr sz="2000">
          <a:solidFill>
            <a:schemeClr val="tx1">
              <a:alpha val="100000"/>
            </a:schemeClr>
          </a:solidFill>
          <a:latin typeface="+mn-lt"/>
        </a:defRPr>
      </a:lvl6pPr>
      <a:lvl7pPr marL="2971800" indent="-228600" algn="l" fontAlgn="base">
        <a:spcBef>
          <a:spcPct val="20000"/>
        </a:spcBef>
        <a:spcAft>
          <a:spcPct val="0"/>
        </a:spcAft>
        <a:buClr>
          <a:schemeClr val="accent1">
            <a:alpha val="100000"/>
          </a:schemeClr>
        </a:buClr>
        <a:buFont typeface="Wingdings"/>
        <a:buChar char="§"/>
        <a:defRPr sz="2000">
          <a:solidFill>
            <a:schemeClr val="tx1">
              <a:alpha val="100000"/>
            </a:schemeClr>
          </a:solidFill>
          <a:latin typeface="+mn-lt"/>
        </a:defRPr>
      </a:lvl7pPr>
      <a:lvl8pPr marL="3429000" indent="-228600" algn="l" fontAlgn="base">
        <a:spcBef>
          <a:spcPct val="20000"/>
        </a:spcBef>
        <a:spcAft>
          <a:spcPct val="0"/>
        </a:spcAft>
        <a:buClr>
          <a:schemeClr val="accent1">
            <a:alpha val="100000"/>
          </a:schemeClr>
        </a:buClr>
        <a:buFont typeface="Wingdings"/>
        <a:buChar char="§"/>
        <a:defRPr sz="2000">
          <a:solidFill>
            <a:schemeClr val="tx1">
              <a:alpha val="100000"/>
            </a:schemeClr>
          </a:solidFill>
          <a:latin typeface="+mn-lt"/>
        </a:defRPr>
      </a:lvl8pPr>
      <a:lvl9pPr marL="3886200" indent="-228600" algn="l" fontAlgn="base">
        <a:spcBef>
          <a:spcPct val="20000"/>
        </a:spcBef>
        <a:spcAft>
          <a:spcPct val="0"/>
        </a:spcAft>
        <a:buClr>
          <a:schemeClr val="accent1">
            <a:alpha val="100000"/>
          </a:schemeClr>
        </a:buClr>
        <a:buFont typeface="Wingdings"/>
        <a:buChar char="§"/>
        <a:defRPr sz="2000">
          <a:solidFill>
            <a:schemeClr val="tx1">
              <a:alpha val="100000"/>
            </a:schemeClr>
          </a:solidFill>
          <a:latin typeface="+mn-lt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/>
              <a:t>University Housing</a:t>
            </a:r>
            <a:br>
              <a:rPr lang="en-US" sz="4400"/>
            </a:br>
            <a:r>
              <a:rPr lang="en-US" sz="4400"/>
              <a:t>Presentation to the Provost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648200"/>
            <a:ext cx="7162800" cy="1752600"/>
          </a:xfrm>
        </p:spPr>
        <p:txBody>
          <a:bodyPr/>
          <a:lstStyle/>
          <a:p>
            <a:r>
              <a:rPr lang="en-US" dirty="0" smtClean="0"/>
              <a:t>Student Name, Student Class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Occupancy Rate is Near Capacity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Factors at the University level</a:t>
            </a:r>
          </a:p>
          <a:p>
            <a:pPr lvl="1"/>
            <a:r>
              <a:rPr lang="en-US"/>
              <a:t>Increased number of new students</a:t>
            </a:r>
          </a:p>
          <a:p>
            <a:pPr lvl="1"/>
            <a:r>
              <a:rPr lang="en-US"/>
              <a:t>Better retention of existing students</a:t>
            </a:r>
          </a:p>
          <a:p>
            <a:r>
              <a:rPr lang="en-US"/>
              <a:t>Factors at the Housing Level</a:t>
            </a:r>
          </a:p>
          <a:p>
            <a:pPr lvl="1"/>
            <a:r>
              <a:rPr lang="en-US"/>
              <a:t>Students are staying a second year</a:t>
            </a:r>
          </a:p>
          <a:p>
            <a:pPr lvl="1"/>
            <a:r>
              <a:rPr lang="en-US"/>
              <a:t>Off-campus housing is too expensive</a:t>
            </a:r>
          </a:p>
          <a:p>
            <a:pPr lvl="1"/>
            <a:r>
              <a:rPr lang="en-US"/>
              <a:t>Better marketing of on-campus housing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Room and Meal Revenues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Year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Better programming for residents</a:t>
            </a:r>
          </a:p>
          <a:p>
            <a:pPr lvl="1"/>
            <a:r>
              <a:rPr lang="en-US"/>
              <a:t>Programming goals</a:t>
            </a:r>
          </a:p>
          <a:p>
            <a:pPr lvl="2"/>
            <a:r>
              <a:rPr lang="en-US"/>
              <a:t>Academic success</a:t>
            </a:r>
          </a:p>
          <a:p>
            <a:pPr lvl="2"/>
            <a:r>
              <a:rPr lang="en-US"/>
              <a:t>Personal growth and development</a:t>
            </a:r>
          </a:p>
          <a:p>
            <a:pPr lvl="1"/>
            <a:r>
              <a:rPr lang="en-US"/>
              <a:t>Appointment of new Faculty Masters</a:t>
            </a:r>
          </a:p>
          <a:p>
            <a:r>
              <a:rPr lang="en-US"/>
              <a:t>Planned projects for repairs/maintenance</a:t>
            </a:r>
          </a:p>
          <a:p>
            <a:pPr lvl="1"/>
            <a:r>
              <a:rPr lang="en-US"/>
              <a:t>Improved living environment in residential area</a:t>
            </a:r>
          </a:p>
          <a:p>
            <a:pPr lvl="1"/>
            <a:r>
              <a:rPr lang="en-US"/>
              <a:t>More attractive lobby and commons areas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116</TotalTime>
  <Words>93</Words>
  <Application>Microsoft PowerPoint</Application>
  <PresentationFormat>On-screen Show (4:3)</PresentationFormat>
  <Paragraphs>24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Layers</vt:lpstr>
      <vt:lpstr>University Housing Presentation to the Provost</vt:lpstr>
      <vt:lpstr>Occupancy Rate is Near Capacity</vt:lpstr>
      <vt:lpstr>Slide 3</vt:lpstr>
      <vt:lpstr>Room and Meal Revenues</vt:lpstr>
      <vt:lpstr>Goals for Next Year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Housing</dc:title>
  <dc:creator>mbarber</dc:creator>
  <cp:lastModifiedBy>CKrebs</cp:lastModifiedBy>
  <cp:revision>22</cp:revision>
  <dcterms:created xsi:type="dcterms:W3CDTF">2001-11-27T01:30:55Z</dcterms:created>
  <dcterms:modified xsi:type="dcterms:W3CDTF">2006-11-15T14:32:37Z</dcterms:modified>
</cp:coreProperties>
</file>