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8" r:id="rId2"/>
    <p:sldId id="258" r:id="rId3"/>
    <p:sldId id="261" r:id="rId4"/>
    <p:sldId id="301" r:id="rId5"/>
    <p:sldId id="300" r:id="rId6"/>
    <p:sldId id="292" r:id="rId7"/>
    <p:sldId id="299" r:id="rId8"/>
    <p:sldId id="289" r:id="rId9"/>
    <p:sldId id="302" r:id="rId10"/>
    <p:sldId id="297" r:id="rId11"/>
    <p:sldId id="303" r:id="rId12"/>
  </p:sldIdLst>
  <p:sldSz cx="9144000" cy="6858000" type="screen4x3"/>
  <p:notesSz cx="6858000" cy="9180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6196" autoAdjust="0"/>
    <p:restoredTop sz="93960" autoAdjust="0"/>
  </p:normalViewPr>
  <p:slideViewPr>
    <p:cSldViewPr>
      <p:cViewPr>
        <p:scale>
          <a:sx n="51" d="100"/>
          <a:sy n="51" d="100"/>
        </p:scale>
        <p:origin x="-648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524" y="-96"/>
      </p:cViewPr>
      <p:guideLst>
        <p:guide orient="horz" pos="2891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Header Placeholder 17409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71800" cy="46037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t" compatLnSpc="1"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17411" name="Date Placeholder 174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-1588"/>
            <a:ext cx="2971800" cy="46037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t" compatLnSpc="1"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17412" name="Footer Placeholder 17411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0138"/>
            <a:ext cx="2971800" cy="460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b" compatLnSpc="1"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3077" name="Slide Number Placeholder 307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0138"/>
            <a:ext cx="2971800" cy="460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b" compatLnSpc="1"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pPr>
              <a:defRPr/>
            </a:pPr>
            <a:fld id="{44593486-9CBD-4B9E-9729-69200C51D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Header Placeholder 1331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71800" cy="46037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t" compatLnSpc="1"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13315" name="Date Placeholder 13314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-1588"/>
            <a:ext cx="2971800" cy="46037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t" compatLnSpc="1"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13316" name="Footer Placeholder 1331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0138"/>
            <a:ext cx="2971800" cy="460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b" compatLnSpc="1"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2053" name="Slide Number Placeholder 2052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20138"/>
            <a:ext cx="2971800" cy="460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b" compatLnSpc="1"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pPr>
              <a:defRPr/>
            </a:pPr>
            <a:fld id="{6EC99B68-9E70-49C8-ADA0-387980954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Notes Placeholder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59275"/>
            <a:ext cx="5029200" cy="41322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0"/>
            <a:r>
              <a:rPr lang="en-US"/>
              <a:t>Second level</a:t>
            </a:r>
          </a:p>
          <a:p>
            <a:pPr lvl="0"/>
            <a:r>
              <a:rPr lang="en-US"/>
              <a:t>Third level</a:t>
            </a:r>
          </a:p>
          <a:p>
            <a:pPr lvl="0"/>
            <a:r>
              <a:rPr lang="en-US"/>
              <a:t>Fourth level</a:t>
            </a:r>
          </a:p>
          <a:p>
            <a:pPr lvl="0"/>
            <a:r>
              <a:rPr lang="en-US"/>
              <a:t>Fifth level</a:t>
            </a:r>
          </a:p>
        </p:txBody>
      </p:sp>
      <p:sp>
        <p:nvSpPr>
          <p:cNvPr id="13319" name="Slide Image Placeholder 13318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99B68-9E70-49C8-ADA0-3879809549F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pPr>
              <a:defRPr/>
            </a:pPr>
            <a:fld id="{7C03E6B0-D778-43EE-BAC8-A5B9B60DB13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4338" name="Notes Placeholder 1433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59275"/>
            <a:ext cx="5029200" cy="41322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14339" name="Slide Image Placeholder 14338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pPr>
              <a:defRPr/>
            </a:pPr>
            <a:fld id="{F712589F-E5A7-4C55-8101-AFEB9F20532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2" name="Notes Placeholder 1536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59275"/>
            <a:ext cx="5029200" cy="41322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15363" name="Slide Image Placeholder 1536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9603" y="4371178"/>
            <a:ext cx="5029200" cy="41322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rgbClr val="000000"/>
              </a:buClr>
              <a:buSzPct val="73000"/>
              <a:defRPr/>
            </a:pPr>
            <a:r>
              <a:rPr lang="en-US" dirty="0" smtClean="0">
                <a:latin typeface="Trebuchet MS"/>
              </a:rPr>
              <a:t>A server (Web server or Web site) is any computer that stores hypermedia documents and furnishes them upon request. A</a:t>
            </a:r>
            <a:r>
              <a:rPr lang="en-US" b="1" i="1" dirty="0" smtClean="0">
                <a:latin typeface="Trebuchet MS"/>
              </a:rPr>
              <a:t> </a:t>
            </a:r>
            <a:r>
              <a:rPr lang="en-US" dirty="0" smtClean="0">
                <a:latin typeface="Trebuchet MS"/>
              </a:rPr>
              <a:t>client is any computer that requests, then displays, hypermedia documents. Every client must be able to display every document from every server and does so through a browser (e.g., Internet Explorer or Netscape)</a:t>
            </a:r>
          </a:p>
          <a:p>
            <a:endParaRPr lang="en-US" dirty="0">
              <a:latin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99B68-9E70-49C8-ADA0-3879809549F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99B68-9E70-49C8-ADA0-3879809549F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pPr>
              <a:defRPr/>
            </a:pPr>
            <a:fld id="{D0AAEFBC-5F07-4894-B0DE-DE43C68FF04E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6386" name="Slide Image Placeholder 16385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6387" name="Notes Placeholder 163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60863"/>
            <a:ext cx="5029200" cy="4130675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91440" tIns="45720" rIns="91440" bIns="45720"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99B68-9E70-49C8-ADA0-3879809549F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99B68-9E70-49C8-ADA0-3879809549F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0" y="-1768"/>
            <a:ext cx="9144000" cy="4795280"/>
          </a:xfrm>
          <a:prstGeom prst="rect">
            <a:avLst/>
          </a:prstGeom>
          <a:blipFill>
            <a:blip r:embed="rId2">
              <a:alphaModFix amt="54000"/>
            </a:blip>
            <a:tile tx="0" ty="0" sx="45000" sy="45000" flip="none" algn="ctr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78000"/>
                      <a:satMod val="255000"/>
                    </a:schemeClr>
                  </a:gs>
                  <a:gs pos="100000">
                    <a:schemeClr val="tx2">
                      <a:shade val="30000"/>
                      <a:satMod val="160000"/>
                    </a:schemeClr>
                  </a:gs>
                </a:gsLst>
                <a:path path="circle">
                  <a:fillToRect l="100000" t="150000" r="100000" b="50000"/>
                </a:path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612648" y="3511296"/>
            <a:ext cx="7543800" cy="1344168"/>
          </a:xfrm>
        </p:spPr>
        <p:txBody>
          <a:bodyPr lIns="45720" tIns="0" rIns="45720"/>
          <a:lstStyle>
            <a:lvl1pPr algn="r">
              <a:defRPr sz="4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609600" y="4855536"/>
            <a:ext cx="7543800" cy="1621464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C2D56FA-D9F8-40EF-AF70-6BF4D6347740}" type="datetime2">
              <a:rPr lang="en-US" smtClean="0"/>
              <a:pPr/>
              <a:t>Wednesday, November 15, 2006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dirty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A5AB08-D576-473C-BB94-1CC894DED72B}" type="slidenum">
              <a:rPr lang="en-US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0" y="4793512"/>
            <a:ext cx="9144000" cy="0"/>
          </a:xfrm>
          <a:prstGeom prst="line">
            <a:avLst/>
          </a:prstGeom>
          <a:noFill/>
          <a:ln w="10795" cap="flat" cmpd="sng" algn="ctr">
            <a:solidFill>
              <a:schemeClr val="bg2">
                <a:tint val="10000"/>
                <a:satMod val="2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>
                <a:latin typeface="Times New Roman"/>
              </a:defRPr>
            </a:lvl1pPr>
          </a:lstStyle>
          <a:p>
            <a:fld id="{2C378405-1C7B-48BC-A0EC-64272941E8B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>
                <a:latin typeface="Times New Roman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>
                <a:latin typeface="Times New Roman"/>
              </a:defRPr>
            </a:lvl1pPr>
          </a:lstStyle>
          <a:p>
            <a:fld id="{F51961F1-CD0A-4FD4-8376-C0B1C2F528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>
                <a:latin typeface="Times New Roman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>
                <a:latin typeface="Times New Roman"/>
              </a:defRPr>
            </a:lvl1pPr>
          </a:lstStyle>
          <a:p>
            <a:fld id="{1EC281FE-4C4B-4F07-BEBA-6B5E2E154C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>
                <a:latin typeface="Times New Roman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3A9-9FE0-4ED9-903A-B25CCB9FA052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0" y="-1768"/>
            <a:ext cx="9144000" cy="1399032"/>
          </a:xfrm>
          <a:prstGeom prst="rect">
            <a:avLst/>
          </a:prstGeom>
          <a:blipFill>
            <a:blip r:embed="rId2">
              <a:alphaModFix amt="54000"/>
            </a:blip>
            <a:tile tx="0" ty="0" sx="45000" sy="45000" flip="none" algn="ctr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78000"/>
                      <a:satMod val="255000"/>
                    </a:schemeClr>
                  </a:gs>
                  <a:gs pos="100000">
                    <a:schemeClr val="tx2">
                      <a:shade val="30000"/>
                      <a:satMod val="160000"/>
                    </a:schemeClr>
                  </a:gs>
                </a:gsLst>
                <a:path path="circle">
                  <a:fillToRect l="100000" t="150000" r="100000" b="50000"/>
                </a:path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0" y="1399952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912" y="1602637"/>
            <a:ext cx="7772400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912" y="685800"/>
            <a:ext cx="7772400" cy="743507"/>
          </a:xfrm>
        </p:spPr>
        <p:txBody>
          <a:bodyPr anchor="b"/>
          <a:lstStyle>
            <a:lvl1pPr algn="r">
              <a:buNone/>
              <a:defRPr sz="20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81304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A43184-D414-49EE-ABAA-21DD91C2FA40}" type="datetime2">
              <a:rPr lang="en-US" smtClean="0"/>
              <a:pPr/>
              <a:t>Wednesday, November 15, 2006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2424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5048" y="6555112"/>
            <a:ext cx="588336" cy="228600"/>
          </a:xfrm>
        </p:spPr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878"/>
            <a:ext cx="8229600" cy="102412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DBEA-56B6-48FA-AC09-55B71CC05134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5632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4040188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5867400"/>
            <a:ext cx="4041775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0375" y="1711840"/>
            <a:ext cx="4040188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711840"/>
            <a:ext cx="4041775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DBD2-807D-4625-B560-4112665E41A3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878"/>
            <a:ext cx="8229600" cy="102412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CA27-8354-4093-8A08-DA8E584478B6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D60D5E-5ECC-41CE-8F88-BA33D78DFBD3}" type="datetime2">
              <a:rPr lang="en-US" smtClean="0"/>
              <a:pPr/>
              <a:t>Wednesday, November 15, 2006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none" anchor="b"/>
          <a:lstStyle>
            <a:lvl1pPr algn="l">
              <a:buNone/>
              <a:defRPr lang="en-US" sz="2400" baseline="0" smtClean="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2" spcCol="27432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79248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ECED-6D32-4151-B5DF-2849BFA4258B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78688"/>
            <a:ext cx="609600" cy="4867584"/>
          </a:xfrm>
        </p:spPr>
        <p:txBody>
          <a:bodyPr vert="vert270" anchor="b"/>
          <a:lstStyle>
            <a:lvl1pPr algn="l">
              <a:buNone/>
              <a:defRPr sz="3000" b="1" baseline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0600" y="1371600"/>
            <a:ext cx="7589520" cy="4846320"/>
          </a:xfrm>
          <a:solidFill>
            <a:schemeClr val="bg2">
              <a:shade val="50000"/>
            </a:schemeClr>
          </a:solidFill>
          <a:ln w="38100">
            <a:solidFill>
              <a:srgbClr val="FFFFFF"/>
            </a:solidFill>
            <a:miter lim="800000"/>
          </a:ln>
          <a:effectLst/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304800"/>
            <a:ext cx="4038600" cy="990600"/>
          </a:xfrm>
        </p:spPr>
        <p:txBody>
          <a:bodyPr rot="0" spcFirstLastPara="0" vertOverflow="overflow" horzOverflow="overflow" vert="horz" wrap="square" lIns="0" tIns="45720" rIns="0" bIns="45720" numCol="2" spcCol="27432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2755-3D81-45E0-8D27-CA023B0CC296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flipH="1">
            <a:off x="0" y="-1768"/>
            <a:ext cx="9144000" cy="1399032"/>
          </a:xfrm>
          <a:prstGeom prst="rect">
            <a:avLst/>
          </a:prstGeom>
          <a:blipFill>
            <a:blip r:embed="rId14">
              <a:alphaModFix amt="54000"/>
            </a:blip>
            <a:tile tx="0" ty="0" sx="45000" sy="45000" flip="none" algn="ctr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78000"/>
                      <a:satMod val="255000"/>
                    </a:schemeClr>
                  </a:gs>
                  <a:gs pos="100000">
                    <a:schemeClr val="tx2">
                      <a:shade val="30000"/>
                      <a:satMod val="160000"/>
                    </a:schemeClr>
                  </a:gs>
                </a:gsLst>
                <a:path path="circle">
                  <a:fillToRect l="100000" t="150000" r="100000" b="50000"/>
                </a:path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438912"/>
            <a:ext cx="8229600" cy="1019175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82296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63795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9E1482F9-25EC-4720-8DF8-68F9D0DE7F10}" type="datetime2">
              <a:rPr lang="en-US" smtClean="0"/>
              <a:pPr/>
              <a:t>Wednesday, November 15, 2006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392424" y="6556248"/>
            <a:ext cx="2895600" cy="228600"/>
          </a:xfrm>
          <a:prstGeom prst="rect">
            <a:avLst/>
          </a:prstGeom>
        </p:spPr>
        <p:txBody>
          <a:bodyPr vert="horz" tIns="0" bIns="0" anchor="b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algn="r"/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3850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BEA5AB08-D576-473C-BB94-1CC894DED72B}" type="slidenum">
              <a:rPr lang="en-US" sz="1100" smtClean="0">
                <a:solidFill>
                  <a:schemeClr val="tx2"/>
                </a:solidFill>
              </a:rPr>
              <a:pPr algn="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0" y="1399952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latinLnBrk="0">
        <a:spcBef>
          <a:spcPct val="0"/>
        </a:spcBef>
        <a:buNone/>
        <a:defRPr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latinLnBrk="0">
        <a:spcBef>
          <a:spcPts val="600"/>
        </a:spcBef>
        <a:buClr>
          <a:schemeClr val="tx2"/>
        </a:buClr>
        <a:buSzPct val="73000"/>
        <a:buFont typeface="Wingdings 2"/>
        <a:buChar char=""/>
        <a:defRPr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latinLnBrk="0">
        <a:spcBef>
          <a:spcPts val="500"/>
        </a:spcBef>
        <a:buClr>
          <a:schemeClr val="accent4"/>
        </a:buClr>
        <a:buSzPct val="80000"/>
        <a:buFont typeface="Wingdings 2"/>
        <a:buChar char=""/>
        <a:defRPr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latinLnBrk="0">
        <a:spcBef>
          <a:spcPts val="400"/>
        </a:spcBef>
        <a:buClr>
          <a:schemeClr val="accent4"/>
        </a:buClr>
        <a:buSzPct val="60000"/>
        <a:buFont typeface="Wingdings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latinLnBrk="0">
        <a:spcBef>
          <a:spcPct val="20000"/>
        </a:spcBef>
        <a:buClr>
          <a:schemeClr val="accent4"/>
        </a:buClr>
        <a:buSzPct val="80000"/>
        <a:buFont typeface="Wingdings 2"/>
        <a:buChar char=""/>
        <a:defRPr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latinLnBrk="0">
        <a:spcBef>
          <a:spcPts val="400"/>
        </a:spcBef>
        <a:buClr>
          <a:schemeClr val="accent4"/>
        </a:buClr>
        <a:buSzPct val="70000"/>
        <a:buFont typeface="Wingdings"/>
        <a:buChar char="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latinLnBrk="0">
        <a:spcBef>
          <a:spcPts val="400"/>
        </a:spcBef>
        <a:buClr>
          <a:schemeClr val="accent4"/>
        </a:buClr>
        <a:buSzPct val="80000"/>
        <a:buFont typeface="Wingdings 2"/>
        <a:buChar char=""/>
        <a:defRPr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latinLnBrk="0">
        <a:spcBef>
          <a:spcPct val="20000"/>
        </a:spcBef>
        <a:buClr>
          <a:schemeClr val="accent4"/>
        </a:buClr>
        <a:buSzPct val="80000"/>
        <a:buFont typeface="Wingdings 2"/>
        <a:buChar char="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latinLnBrk="0">
        <a:spcBef>
          <a:spcPts val="300"/>
        </a:spcBef>
        <a:buClr>
          <a:schemeClr val="accent4"/>
        </a:buClr>
        <a:buSzPct val="100000"/>
        <a:buChar char="•"/>
        <a:defRPr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latinLnBrk="0">
        <a:spcBef>
          <a:spcPct val="20000"/>
        </a:spcBef>
        <a:buClr>
          <a:schemeClr val="accent4"/>
        </a:buClr>
        <a:buSzPct val="100000"/>
        <a:buFont typeface="Wingdings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03425"/>
          <p:cNvSpPr>
            <a:spLocks noGrp="1" noRot="1" noChangeArrowheads="1"/>
          </p:cNvSpPr>
          <p:nvPr>
            <p:ph type="ctrTitle"/>
          </p:nvPr>
        </p:nvSpPr>
        <p:spPr>
          <a:xfrm>
            <a:off x="612775" y="3511550"/>
            <a:ext cx="7543800" cy="1344613"/>
          </a:xfrm>
        </p:spPr>
        <p:txBody>
          <a:bodyPr/>
          <a:lstStyle/>
          <a:p>
            <a:pPr marL="0" indent="0" defTabSz="914400" eaLnBrk="1" hangingPunct="1">
              <a:defRPr/>
            </a:pPr>
            <a:r>
              <a:rPr lang="en-US" smtClean="0"/>
              <a:t>Introduction to the Internet</a:t>
            </a:r>
            <a:endParaRPr lang="en-US"/>
          </a:p>
        </p:txBody>
      </p:sp>
      <p:sp>
        <p:nvSpPr>
          <p:cNvPr id="103427" name="Subtitle 103426"/>
          <p:cNvSpPr>
            <a:spLocks noGrp="1" noRot="1" noChangeArrowheads="1"/>
          </p:cNvSpPr>
          <p:nvPr>
            <p:ph type="subTitle" idx="1"/>
          </p:nvPr>
        </p:nvSpPr>
        <p:spPr>
          <a:xfrm>
            <a:off x="609600" y="4856163"/>
            <a:ext cx="7543800" cy="1620837"/>
          </a:xfrm>
        </p:spPr>
        <p:txBody>
          <a:bodyPr/>
          <a:lstStyle/>
          <a:p>
            <a:pPr defTabSz="914400" eaLnBrk="1" hangingPunct="1">
              <a:defRPr/>
            </a:pPr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Your Name</a:t>
            </a:r>
            <a:endParaRPr lang="en-US"/>
          </a:p>
          <a:p>
            <a:pPr defTabSz="914400" eaLnBrk="1" hangingPunct="1">
              <a:defRPr/>
            </a:pPr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Your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99329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/>
          <a:lstStyle/>
          <a:p>
            <a:pPr marL="0" indent="0" defTabSz="914400" eaLnBrk="1" hangingPunct="1">
              <a:defRPr/>
            </a:pPr>
            <a:r>
              <a:rPr lang="en-US" smtClean="0"/>
              <a:t>Advantages of E-commerce</a:t>
            </a:r>
            <a:endParaRPr lang="en-US"/>
          </a:p>
        </p:txBody>
      </p:sp>
      <p:sp>
        <p:nvSpPr>
          <p:cNvPr id="99331" name="Text Placeholder 99330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defTabSz="914400" eaLnBrk="1" hangingPunct="1">
              <a:defRPr/>
            </a:pPr>
            <a:r>
              <a:rPr lang="en-US" b="1" smtClean="0"/>
              <a:t>For the Seller:</a:t>
            </a:r>
            <a:endParaRPr lang="en-US"/>
          </a:p>
          <a:p>
            <a:pPr lvl="1" defTabSz="914400" eaLnBrk="1" hangingPunct="1">
              <a:defRPr/>
            </a:pPr>
            <a:r>
              <a:rPr lang="en-US" smtClean="0"/>
              <a:t>Open 24/7</a:t>
            </a:r>
          </a:p>
          <a:p>
            <a:pPr lvl="1" defTabSz="914400" eaLnBrk="1" hangingPunct="1">
              <a:defRPr/>
            </a:pPr>
            <a:r>
              <a:rPr lang="en-US" smtClean="0"/>
              <a:t>Shoppers from anywhere</a:t>
            </a:r>
          </a:p>
          <a:p>
            <a:pPr lvl="1" defTabSz="914400" eaLnBrk="1" hangingPunct="1">
              <a:defRPr/>
            </a:pPr>
            <a:r>
              <a:rPr lang="en-US" smtClean="0"/>
              <a:t>Virtual inventory is cheaper and extensive</a:t>
            </a:r>
          </a:p>
          <a:p>
            <a:pPr lvl="1" defTabSz="914400" eaLnBrk="1" hangingPunct="1">
              <a:defRPr/>
            </a:pPr>
            <a:r>
              <a:rPr lang="en-US" smtClean="0"/>
              <a:t>Lower transaction costs</a:t>
            </a:r>
          </a:p>
          <a:p>
            <a:pPr lvl="1" defTabSz="914400" eaLnBrk="1" hangingPunct="1">
              <a:defRPr/>
            </a:pPr>
            <a:r>
              <a:rPr lang="en-US" smtClean="0"/>
              <a:t>Target your customers</a:t>
            </a:r>
          </a:p>
        </p:txBody>
      </p:sp>
      <p:sp>
        <p:nvSpPr>
          <p:cNvPr id="99332" name="Text Placeholder 99331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defTabSz="914400" eaLnBrk="1" hangingPunct="1">
              <a:defRPr/>
            </a:pPr>
            <a:r>
              <a:rPr lang="en-US" b="1" smtClean="0"/>
              <a:t>For the Buyer:</a:t>
            </a:r>
            <a:endParaRPr lang="en-US"/>
          </a:p>
          <a:p>
            <a:pPr lvl="1" defTabSz="914400" eaLnBrk="1" hangingPunct="1">
              <a:defRPr/>
            </a:pPr>
            <a:r>
              <a:rPr lang="en-US" smtClean="0"/>
              <a:t>Open 24/7</a:t>
            </a:r>
          </a:p>
          <a:p>
            <a:pPr lvl="1" defTabSz="914400" eaLnBrk="1" hangingPunct="1">
              <a:defRPr/>
            </a:pPr>
            <a:r>
              <a:rPr lang="en-US" smtClean="0"/>
              <a:t>Never leave home</a:t>
            </a:r>
          </a:p>
          <a:p>
            <a:pPr lvl="1" defTabSz="914400" eaLnBrk="1" hangingPunct="1">
              <a:defRPr/>
            </a:pPr>
            <a:r>
              <a:rPr lang="en-US" smtClean="0"/>
              <a:t>Easy to view and explore product line</a:t>
            </a:r>
          </a:p>
          <a:p>
            <a:pPr lvl="1" defTabSz="914400" eaLnBrk="1" hangingPunct="1">
              <a:defRPr/>
            </a:pPr>
            <a:r>
              <a:rPr lang="en-US" smtClean="0"/>
              <a:t>Comparison shop</a:t>
            </a:r>
          </a:p>
          <a:p>
            <a:pPr lvl="1" defTabSz="914400" eaLnBrk="1" hangingPunct="1">
              <a:defRPr/>
            </a:pPr>
            <a:r>
              <a:rPr lang="en-US" smtClean="0"/>
              <a:t>Web site knows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77825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/>
          <a:lstStyle/>
          <a:p>
            <a:pPr marL="0" indent="0" defTabSz="914400" eaLnBrk="1" hangingPunct="1">
              <a:defRPr/>
            </a:pPr>
            <a:r>
              <a:rPr lang="en-US" sz="4000" smtClean="0"/>
              <a:t>Security and Privacy</a:t>
            </a:r>
            <a:endParaRPr lang="en-US"/>
          </a:p>
        </p:txBody>
      </p:sp>
      <p:sp>
        <p:nvSpPr>
          <p:cNvPr id="77827" name="Text Placeholder 77826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9725"/>
            <a:ext cx="8229600" cy="4846638"/>
          </a:xfrm>
        </p:spPr>
        <p:txBody>
          <a:bodyPr/>
          <a:lstStyle/>
          <a:p>
            <a:pPr defTabSz="914400" eaLnBrk="1" hangingPunct="1">
              <a:defRPr/>
            </a:pPr>
            <a:r>
              <a:rPr lang="en-US" dirty="0" smtClean="0"/>
              <a:t>Secure transactions </a:t>
            </a:r>
            <a:endParaRPr lang="en-US" dirty="0"/>
          </a:p>
          <a:p>
            <a:pPr lvl="1" defTabSz="914400" eaLnBrk="1" hangingPunct="1">
              <a:defRPr/>
            </a:pPr>
            <a:r>
              <a:rPr lang="en-US" dirty="0" smtClean="0"/>
              <a:t>Https protocol </a:t>
            </a:r>
          </a:p>
          <a:p>
            <a:pPr lvl="1" defTabSz="914400" eaLnBrk="1" hangingPunct="1">
              <a:defRPr/>
            </a:pPr>
            <a:r>
              <a:rPr lang="en-US" dirty="0" smtClean="0"/>
              <a:t>Encryption</a:t>
            </a:r>
          </a:p>
          <a:p>
            <a:pPr defTabSz="914400" eaLnBrk="1" hangingPunct="1">
              <a:defRPr/>
            </a:pPr>
            <a:r>
              <a:rPr lang="en-US" dirty="0" smtClean="0"/>
              <a:t>Privacy</a:t>
            </a:r>
          </a:p>
          <a:p>
            <a:pPr lvl="1" defTabSz="914400" eaLnBrk="1" hangingPunct="1">
              <a:defRPr/>
            </a:pPr>
            <a:r>
              <a:rPr lang="en-US" dirty="0" smtClean="0"/>
              <a:t>A</a:t>
            </a:r>
            <a:r>
              <a:rPr lang="en-US" b="1" i="1" dirty="0" smtClean="0"/>
              <a:t> cookie</a:t>
            </a:r>
            <a:r>
              <a:rPr lang="en-US" dirty="0" smtClean="0"/>
              <a:t> is a small file written to your disk each time you visit a site</a:t>
            </a:r>
          </a:p>
          <a:p>
            <a:pPr lvl="1" defTabSz="914400" eaLnBrk="1" hangingPunct="1">
              <a:defRPr/>
            </a:pPr>
            <a:r>
              <a:rPr lang="en-US" dirty="0" smtClean="0"/>
              <a:t>Websites download cookies to personalize your experience on their site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8193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 lIns="92075" tIns="46038" rIns="92075" bIns="46038"/>
          <a:lstStyle/>
          <a:p>
            <a:pPr marL="0" indent="0" defTabSz="914400" eaLnBrk="1" hangingPunct="1">
              <a:defRPr/>
            </a:pPr>
            <a:r>
              <a:rPr lang="en-US" smtClean="0"/>
              <a:t>The Internet</a:t>
            </a:r>
            <a:endParaRPr lang="en-US"/>
          </a:p>
        </p:txBody>
      </p:sp>
      <p:sp>
        <p:nvSpPr>
          <p:cNvPr id="8195" name="Text Placeholder 8194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9725"/>
            <a:ext cx="8229600" cy="4846638"/>
          </a:xfrm>
        </p:spPr>
        <p:txBody>
          <a:bodyPr lIns="92075" tIns="46038" rIns="92075" bIns="46038"/>
          <a:lstStyle/>
          <a:p>
            <a:pPr defTabSz="914400" eaLnBrk="1" hangingPunct="1">
              <a:defRPr/>
            </a:pPr>
            <a:r>
              <a:rPr lang="en-US" smtClean="0"/>
              <a:t>Is a </a:t>
            </a:r>
            <a:r>
              <a:rPr lang="en-US" dirty="0" smtClean="0"/>
              <a:t>network of networks </a:t>
            </a:r>
            <a:endParaRPr lang="en-US"/>
          </a:p>
          <a:p>
            <a:pPr defTabSz="914400" eaLnBrk="1" hangingPunct="1">
              <a:defRPr/>
            </a:pPr>
            <a:r>
              <a:rPr lang="en-US" dirty="0" smtClean="0"/>
              <a:t>Began in 1969 as ARPANET (Advanced Research Projects Agency Network)</a:t>
            </a:r>
          </a:p>
          <a:p>
            <a:pPr defTabSz="914400" eaLnBrk="1" hangingPunct="1">
              <a:defRPr/>
            </a:pPr>
            <a:r>
              <a:rPr lang="en-US" dirty="0" smtClean="0"/>
              <a:t>No central authority and thus impossible to state the precise size</a:t>
            </a:r>
          </a:p>
          <a:p>
            <a:pPr defTabSz="914400" eaLnBrk="1" hangingPunct="1">
              <a:defRPr/>
            </a:pPr>
            <a:r>
              <a:rPr lang="en-US" dirty="0" smtClean="0"/>
              <a:t>The Internet is not free just because you do not pay for 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4337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 lIns="92075" tIns="46038" rIns="92075" bIns="46038"/>
          <a:lstStyle/>
          <a:p>
            <a:pPr marL="0" indent="0" defTabSz="914400" eaLnBrk="1" hangingPunct="1">
              <a:defRPr/>
            </a:pPr>
            <a:r>
              <a:rPr lang="en-US" smtClean="0"/>
              <a:t>The World Wide Web</a:t>
            </a:r>
            <a:endParaRPr lang="en-US"/>
          </a:p>
        </p:txBody>
      </p:sp>
      <p:sp>
        <p:nvSpPr>
          <p:cNvPr id="14339" name="Text Placeholder 14338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9725"/>
            <a:ext cx="8229600" cy="4846638"/>
          </a:xfrm>
        </p:spPr>
        <p:txBody>
          <a:bodyPr lIns="92075" tIns="46038" rIns="92075" bIns="46038"/>
          <a:lstStyle/>
          <a:p>
            <a:pPr defTabSz="914400" eaLnBrk="1" hangingPunct="1">
              <a:defRPr/>
            </a:pPr>
            <a:r>
              <a:rPr lang="en-US" smtClean="0"/>
              <a:t>A subset of the Internet consisting of all computers with hypertext or hypermedia documents</a:t>
            </a:r>
            <a:endParaRPr lang="en-US"/>
          </a:p>
          <a:p>
            <a:pPr defTabSz="914400" eaLnBrk="1" hangingPunct="1">
              <a:defRPr/>
            </a:pPr>
            <a:r>
              <a:rPr lang="en-US" smtClean="0"/>
              <a:t>These documents contain references (links) to other documents which may be on a different computer anywhere in the world</a:t>
            </a:r>
          </a:p>
          <a:p>
            <a:pPr defTabSz="914400" eaLnBrk="1" hangingPunct="1">
              <a:defRPr/>
            </a:pPr>
            <a:r>
              <a:rPr lang="en-US" smtClean="0"/>
              <a:t>Began in 1991 at the European Particle Physics Laboratory (CERN) in Switzerland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6385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 lIns="92075" tIns="46038" rIns="92075" bIns="46038"/>
          <a:lstStyle/>
          <a:p>
            <a:pPr marL="0" indent="0" defTabSz="914400" eaLnBrk="1" hangingPunct="1">
              <a:defRPr/>
            </a:pPr>
            <a:r>
              <a:rPr lang="en-US" dirty="0" smtClean="0"/>
              <a:t>A Client/Server Model</a:t>
            </a:r>
            <a:endParaRPr lang="en-US" dirty="0"/>
          </a:p>
        </p:txBody>
      </p:sp>
      <p:sp>
        <p:nvSpPr>
          <p:cNvPr id="16387" name="Text Placeholder 16386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9725"/>
            <a:ext cx="8229600" cy="4846638"/>
          </a:xfrm>
        </p:spPr>
        <p:txBody>
          <a:bodyPr lIns="92075" tIns="46038" rIns="92075" bIns="46038">
            <a:normAutofit/>
          </a:bodyPr>
          <a:lstStyle/>
          <a:p>
            <a:pPr defTabSz="914400" eaLnBrk="1" hangingPunct="1">
              <a:defRPr/>
            </a:pPr>
            <a:r>
              <a:rPr lang="en-US" sz="2800" dirty="0" smtClean="0"/>
              <a:t>A server </a:t>
            </a:r>
            <a:endParaRPr lang="en-US"/>
          </a:p>
          <a:p>
            <a:pPr lvl="1">
              <a:defRPr/>
            </a:pPr>
            <a:r>
              <a:rPr lang="en-US" dirty="0" smtClean="0"/>
              <a:t>Stores hypermedia documents</a:t>
            </a:r>
          </a:p>
          <a:p>
            <a:pPr lvl="1">
              <a:defRPr/>
            </a:pPr>
            <a:r>
              <a:rPr lang="en-US" dirty="0" smtClean="0"/>
              <a:t>Furnishes documents upon request</a:t>
            </a:r>
            <a:endParaRPr lang="en-US" dirty="0"/>
          </a:p>
          <a:p>
            <a:pPr defTabSz="914400" eaLnBrk="1" hangingPunct="1">
              <a:defRPr/>
            </a:pPr>
            <a:r>
              <a:rPr lang="en-US" sz="2800" dirty="0" smtClean="0"/>
              <a:t>A</a:t>
            </a:r>
            <a:r>
              <a:rPr lang="en-US" sz="2800" b="1" i="1" dirty="0" smtClean="0"/>
              <a:t> </a:t>
            </a:r>
            <a:r>
              <a:rPr lang="en-US" sz="2800" dirty="0" smtClean="0"/>
              <a:t>client </a:t>
            </a:r>
          </a:p>
          <a:p>
            <a:pPr lvl="1">
              <a:defRPr/>
            </a:pPr>
            <a:r>
              <a:rPr lang="en-US" sz="2300" kern="1200" dirty="0" smtClean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rPr>
              <a:t>Requests hypermedia documents</a:t>
            </a:r>
          </a:p>
          <a:p>
            <a:pPr lvl="1">
              <a:defRPr/>
            </a:pPr>
            <a:r>
              <a:rPr lang="en-US" sz="2300" kern="1200" dirty="0" smtClean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rPr>
              <a:t>Displays hypermedia documents</a:t>
            </a:r>
          </a:p>
          <a:p>
            <a:pPr defTabSz="914400" eaLnBrk="1" hangingPunct="1">
              <a:defRPr/>
            </a:pPr>
            <a:r>
              <a:rPr lang="en-US" sz="2800" dirty="0" smtClean="0"/>
              <a:t>A browser</a:t>
            </a:r>
          </a:p>
          <a:p>
            <a:pPr lvl="1">
              <a:defRPr/>
            </a:pPr>
            <a:r>
              <a:rPr lang="en-US" sz="2500" dirty="0" smtClean="0"/>
              <a:t>Enables clients to display every document from every server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2" name="Title 112651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/>
          <a:lstStyle/>
          <a:p>
            <a:pPr marL="0" indent="0" defTabSz="914400" eaLnBrk="1" hangingPunct="1">
              <a:defRPr/>
            </a:pPr>
            <a:r>
              <a:rPr lang="en-US" smtClean="0"/>
              <a:t>Connecting to the Internet</a:t>
            </a:r>
            <a:endParaRPr lang="en-US"/>
          </a:p>
        </p:txBody>
      </p:sp>
      <p:sp>
        <p:nvSpPr>
          <p:cNvPr id="112653" name="Text Placeholder 112652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defTabSz="914400" eaLnBrk="1" hangingPunct="1">
              <a:defRPr/>
            </a:pPr>
            <a:r>
              <a:rPr lang="en-US" sz="2800" dirty="0" smtClean="0"/>
              <a:t>At Work or School</a:t>
            </a:r>
            <a:endParaRPr lang="en-US" dirty="0"/>
          </a:p>
          <a:p>
            <a:pPr lvl="1" defTabSz="914400" eaLnBrk="1" hangingPunct="1">
              <a:defRPr/>
            </a:pPr>
            <a:r>
              <a:rPr lang="en-US" sz="2400" dirty="0" smtClean="0"/>
              <a:t>Via a Local Area Network (LAN)</a:t>
            </a:r>
          </a:p>
          <a:p>
            <a:pPr defTabSz="914400" eaLnBrk="1" hangingPunct="1">
              <a:defRPr/>
            </a:pPr>
            <a:r>
              <a:rPr lang="en-US" sz="2800" dirty="0" smtClean="0"/>
              <a:t>At Home</a:t>
            </a:r>
          </a:p>
          <a:p>
            <a:pPr lvl="1" defTabSz="914400" eaLnBrk="1" hangingPunct="1">
              <a:defRPr/>
            </a:pPr>
            <a:r>
              <a:rPr lang="en-US" sz="2400" dirty="0" smtClean="0"/>
              <a:t>Traditional Modem (56KB)</a:t>
            </a:r>
          </a:p>
          <a:p>
            <a:pPr lvl="1" defTabSz="914400" eaLnBrk="1" hangingPunct="1">
              <a:defRPr/>
            </a:pPr>
            <a:r>
              <a:rPr lang="en-US" sz="2400" dirty="0" smtClean="0"/>
              <a:t>Cable Modem</a:t>
            </a:r>
          </a:p>
          <a:p>
            <a:pPr lvl="1" defTabSz="914400" eaLnBrk="1" hangingPunct="1">
              <a:defRPr/>
            </a:pPr>
            <a:r>
              <a:rPr lang="en-US" sz="2400" dirty="0" smtClean="0"/>
              <a:t>DSL Modem</a:t>
            </a:r>
          </a:p>
          <a:p>
            <a:pPr lvl="1" defTabSz="914400" eaLnBrk="1" hangingPunct="1">
              <a:defRPr/>
            </a:pPr>
            <a:r>
              <a:rPr lang="en-US" sz="2400" dirty="0" smtClean="0"/>
              <a:t>WIFI</a:t>
            </a:r>
          </a:p>
        </p:txBody>
      </p:sp>
      <p:graphicFrame>
        <p:nvGraphicFramePr>
          <p:cNvPr id="1025" name="Object 14"/>
          <p:cNvGraphicFramePr>
            <a:graphicFrameLocks noChangeAspect="1"/>
          </p:cNvGraphicFramePr>
          <p:nvPr>
            <p:ph sz="quarter" idx="2"/>
          </p:nvPr>
        </p:nvGraphicFramePr>
        <p:xfrm>
          <a:off x="5392738" y="1600200"/>
          <a:ext cx="2703512" cy="2173288"/>
        </p:xfrm>
        <a:graphic>
          <a:graphicData uri="http://schemas.openxmlformats.org/presentationml/2006/ole">
            <p:oleObj spid="_x0000_s1025" name="Clip" r:id="rId4" imgW="0" imgH="0" progId="">
              <p:embed/>
            </p:oleObj>
          </a:graphicData>
        </a:graphic>
      </p:graphicFrame>
      <p:pic>
        <p:nvPicPr>
          <p:cNvPr id="1028" name="Shape 102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4914900" y="4427537"/>
            <a:ext cx="3660775" cy="1169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1027"/>
          <p:cNvGrpSpPr>
            <a:grpSpLocks/>
          </p:cNvGrpSpPr>
          <p:nvPr/>
        </p:nvGrpSpPr>
        <p:grpSpPr bwMode="auto">
          <a:xfrm>
            <a:off x="1295400" y="2133600"/>
            <a:ext cx="7029450" cy="3395663"/>
            <a:chOff x="720" y="1104"/>
            <a:chExt cx="4525" cy="2587"/>
          </a:xfrm>
        </p:grpSpPr>
        <p:sp>
          <p:nvSpPr>
            <p:cNvPr id="7171" name="Rectangle 7170"/>
            <p:cNvSpPr>
              <a:spLocks noChangeArrowheads="1"/>
            </p:cNvSpPr>
            <p:nvPr/>
          </p:nvSpPr>
          <p:spPr bwMode="auto">
            <a:xfrm>
              <a:off x="720" y="1104"/>
              <a:ext cx="3699" cy="3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0488" tIns="44450" rIns="90488" bIns="44450" anchor="t" compatLnSpc="1">
              <a:spAutoFit/>
            </a:bodyPr>
            <a:lstStyle/>
            <a:p>
              <a:r>
                <a:rPr lang="en-US" sz="2000">
                  <a:solidFill>
                    <a:srgbClr val="000099">
                      <a:alpha val="100000"/>
                    </a:srgbClr>
                  </a:solidFill>
                  <a:latin typeface="Comic Sans MS"/>
                </a:rPr>
                <a:t>http://www.annex.com/southwest/museum.htm</a:t>
              </a:r>
              <a:endParaRPr lang="en-US" sz="2800">
                <a:latin typeface="Times New Roman"/>
              </a:endParaRPr>
            </a:p>
          </p:txBody>
        </p:sp>
        <p:sp>
          <p:nvSpPr>
            <p:cNvPr id="7172" name="Straight Connector 7171"/>
            <p:cNvSpPr>
              <a:spLocks noChangeShapeType="1"/>
            </p:cNvSpPr>
            <p:nvPr/>
          </p:nvSpPr>
          <p:spPr bwMode="auto">
            <a:xfrm>
              <a:off x="957" y="1344"/>
              <a:ext cx="0" cy="2058"/>
            </a:xfrm>
            <a:prstGeom prst="line">
              <a:avLst/>
            </a:prstGeom>
            <a:noFill/>
            <a:ln w="12700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n-US"/>
            </a:p>
          </p:txBody>
        </p:sp>
        <p:sp>
          <p:nvSpPr>
            <p:cNvPr id="7173" name="Straight Connector 7172"/>
            <p:cNvSpPr>
              <a:spLocks noChangeShapeType="1"/>
            </p:cNvSpPr>
            <p:nvPr/>
          </p:nvSpPr>
          <p:spPr bwMode="auto">
            <a:xfrm>
              <a:off x="1629" y="1440"/>
              <a:ext cx="0" cy="1482"/>
            </a:xfrm>
            <a:prstGeom prst="line">
              <a:avLst/>
            </a:prstGeom>
            <a:noFill/>
            <a:ln w="12700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n-US"/>
            </a:p>
          </p:txBody>
        </p:sp>
        <p:sp>
          <p:nvSpPr>
            <p:cNvPr id="7174" name="Rectangle 7173"/>
            <p:cNvSpPr>
              <a:spLocks noChangeArrowheads="1"/>
            </p:cNvSpPr>
            <p:nvPr/>
          </p:nvSpPr>
          <p:spPr bwMode="auto">
            <a:xfrm>
              <a:off x="997" y="3159"/>
              <a:ext cx="2373" cy="53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0488" tIns="44450" rIns="90488" bIns="44450" anchor="t" compatLnSpc="1">
              <a:spAutoFit/>
            </a:bodyPr>
            <a:lstStyle/>
            <a:p>
              <a:r>
                <a:rPr lang="en-US" sz="2000">
                  <a:solidFill>
                    <a:srgbClr val="000099">
                      <a:alpha val="100000"/>
                    </a:srgbClr>
                  </a:solidFill>
                  <a:latin typeface="Comic Sans MS"/>
                </a:rPr>
                <a:t>Means of access,</a:t>
              </a:r>
              <a:endParaRPr lang="en-US"/>
            </a:p>
            <a:p>
              <a:r>
                <a:rPr lang="en-US" sz="2000">
                  <a:solidFill>
                    <a:srgbClr val="000099">
                      <a:alpha val="100000"/>
                    </a:srgbClr>
                  </a:solidFill>
                  <a:latin typeface="Comic Sans MS"/>
                </a:rPr>
                <a:t>HyperText Transfer Protocol</a:t>
              </a:r>
            </a:p>
          </p:txBody>
        </p:sp>
        <p:sp>
          <p:nvSpPr>
            <p:cNvPr id="7175" name="Rectangle 7174"/>
            <p:cNvSpPr>
              <a:spLocks noChangeArrowheads="1"/>
            </p:cNvSpPr>
            <p:nvPr/>
          </p:nvSpPr>
          <p:spPr bwMode="auto">
            <a:xfrm>
              <a:off x="1632" y="2688"/>
              <a:ext cx="2345" cy="3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0488" tIns="44450" rIns="90488" bIns="44450" anchor="t" compatLnSpc="1">
              <a:spAutoFit/>
            </a:bodyPr>
            <a:lstStyle/>
            <a:p>
              <a:r>
                <a:rPr lang="en-US" sz="2000">
                  <a:solidFill>
                    <a:srgbClr val="000099">
                      <a:alpha val="100000"/>
                    </a:srgbClr>
                  </a:solidFill>
                  <a:latin typeface="Comic Sans MS"/>
                </a:rPr>
                <a:t>Internet Address (Web site)</a:t>
              </a:r>
              <a:endParaRPr lang="en-US" sz="2400">
                <a:latin typeface="Times New Roman"/>
              </a:endParaRPr>
            </a:p>
          </p:txBody>
        </p:sp>
        <p:sp>
          <p:nvSpPr>
            <p:cNvPr id="7176" name="Straight Connector 7175"/>
            <p:cNvSpPr>
              <a:spLocks noChangeShapeType="1"/>
            </p:cNvSpPr>
            <p:nvPr/>
          </p:nvSpPr>
          <p:spPr bwMode="auto">
            <a:xfrm>
              <a:off x="4221" y="1392"/>
              <a:ext cx="0" cy="474"/>
            </a:xfrm>
            <a:prstGeom prst="line">
              <a:avLst/>
            </a:prstGeom>
            <a:noFill/>
            <a:ln w="12700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n-US"/>
            </a:p>
          </p:txBody>
        </p:sp>
        <p:sp>
          <p:nvSpPr>
            <p:cNvPr id="7177" name="Rectangle 7176"/>
            <p:cNvSpPr>
              <a:spLocks noChangeArrowheads="1"/>
            </p:cNvSpPr>
            <p:nvPr/>
          </p:nvSpPr>
          <p:spPr bwMode="auto">
            <a:xfrm>
              <a:off x="4224" y="1680"/>
              <a:ext cx="868" cy="3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0488" tIns="44450" rIns="90488" bIns="44450" anchor="t" compatLnSpc="1">
              <a:spAutoFit/>
            </a:bodyPr>
            <a:lstStyle/>
            <a:p>
              <a:r>
                <a:rPr lang="en-US" sz="2000">
                  <a:solidFill>
                    <a:srgbClr val="000099">
                      <a:alpha val="100000"/>
                    </a:srgbClr>
                  </a:solidFill>
                  <a:latin typeface="Comic Sans MS"/>
                </a:rPr>
                <a:t>Document</a:t>
              </a:r>
              <a:endParaRPr lang="en-US"/>
            </a:p>
          </p:txBody>
        </p:sp>
        <p:sp>
          <p:nvSpPr>
            <p:cNvPr id="7178" name="Straight Connector 7177"/>
            <p:cNvSpPr>
              <a:spLocks noChangeShapeType="1"/>
            </p:cNvSpPr>
            <p:nvPr/>
          </p:nvSpPr>
          <p:spPr bwMode="auto">
            <a:xfrm>
              <a:off x="3069" y="1344"/>
              <a:ext cx="0" cy="1002"/>
            </a:xfrm>
            <a:prstGeom prst="line">
              <a:avLst/>
            </a:prstGeom>
            <a:noFill/>
            <a:ln w="12700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n-US"/>
            </a:p>
          </p:txBody>
        </p:sp>
        <p:sp>
          <p:nvSpPr>
            <p:cNvPr id="7179" name="Rectangle 7178"/>
            <p:cNvSpPr>
              <a:spLocks noChangeArrowheads="1"/>
            </p:cNvSpPr>
            <p:nvPr/>
          </p:nvSpPr>
          <p:spPr bwMode="auto">
            <a:xfrm>
              <a:off x="3120" y="2160"/>
              <a:ext cx="2125" cy="3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0488" tIns="44450" rIns="90488" bIns="44450" anchor="t" compatLnSpc="1">
              <a:spAutoFit/>
            </a:bodyPr>
            <a:lstStyle/>
            <a:p>
              <a:r>
                <a:rPr lang="en-US" sz="2000">
                  <a:solidFill>
                    <a:srgbClr val="000099">
                      <a:alpha val="100000"/>
                    </a:srgbClr>
                  </a:solidFill>
                  <a:latin typeface="Comic Sans MS"/>
                </a:rPr>
                <a:t>Path (Directory or Folder)</a:t>
              </a:r>
              <a:endParaRPr lang="en-US" sz="2400">
                <a:latin typeface="Times New Roman"/>
              </a:endParaRPr>
            </a:p>
          </p:txBody>
        </p:sp>
      </p:grpSp>
      <p:sp>
        <p:nvSpPr>
          <p:cNvPr id="63501" name="Title 63500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1800"/>
            <a:ext cx="8229600" cy="1023938"/>
          </a:xfrm>
        </p:spPr>
        <p:txBody>
          <a:bodyPr>
            <a:normAutofit fontScale="90000"/>
          </a:bodyPr>
          <a:lstStyle/>
          <a:p>
            <a:pPr marL="0" indent="0" defTabSz="914400" eaLnBrk="1" hangingPunct="1">
              <a:defRPr/>
            </a:pPr>
            <a:r>
              <a:rPr lang="en-US" smtClean="0"/>
              <a:t>Uniform Resource Locator (URL)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07521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/>
          <a:lstStyle/>
          <a:p>
            <a:pPr marL="0" indent="0" defTabSz="914400" eaLnBrk="1" hangingPunct="1">
              <a:defRPr/>
            </a:pPr>
            <a:r>
              <a:rPr lang="en-US" smtClean="0"/>
              <a:t>Acronyms Abound</a:t>
            </a:r>
            <a:endParaRPr lang="en-US"/>
          </a:p>
        </p:txBody>
      </p:sp>
      <p:sp>
        <p:nvSpPr>
          <p:cNvPr id="107523" name="Text Placeholder 107522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9725"/>
            <a:ext cx="8229600" cy="4846638"/>
          </a:xfrm>
        </p:spPr>
        <p:txBody>
          <a:bodyPr/>
          <a:lstStyle/>
          <a:p>
            <a:pPr defTabSz="914400" eaLnBrk="1" hangingPunct="1">
              <a:defRPr/>
            </a:pPr>
            <a:r>
              <a:rPr lang="en-US" smtClean="0"/>
              <a:t>HTTP – HyperText Transfer Protocol is used to transmit Web documents</a:t>
            </a:r>
            <a:endParaRPr lang="en-US"/>
          </a:p>
          <a:p>
            <a:pPr defTabSz="914400" eaLnBrk="1" hangingPunct="1">
              <a:defRPr/>
            </a:pPr>
            <a:r>
              <a:rPr lang="en-US" smtClean="0"/>
              <a:t>HTTPS – Secure protocol for confidential transactions</a:t>
            </a:r>
          </a:p>
          <a:p>
            <a:pPr defTabSz="914400" eaLnBrk="1" hangingPunct="1">
              <a:defRPr/>
            </a:pPr>
            <a:r>
              <a:rPr lang="en-US" smtClean="0"/>
              <a:t>HTML – Hypertext Markup Language is the language for all Web Documents</a:t>
            </a:r>
          </a:p>
          <a:p>
            <a:pPr defTabSz="914400" eaLnBrk="1" hangingPunct="1">
              <a:defRPr/>
            </a:pPr>
            <a:r>
              <a:rPr lang="en-US" smtClean="0"/>
              <a:t>ISP – Internet Service Provider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44033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 lIns="92075" tIns="46038" rIns="92075" bIns="46038">
            <a:normAutofit fontScale="90000"/>
          </a:bodyPr>
          <a:lstStyle/>
          <a:p>
            <a:pPr marL="0" indent="0" defTabSz="914400" eaLnBrk="1" hangingPunct="1">
              <a:defRPr/>
            </a:pPr>
            <a:r>
              <a:rPr lang="en-US" sz="4600" smtClean="0"/>
              <a:t>Suggestions for Searching</a:t>
            </a:r>
            <a:endParaRPr lang="en-US"/>
          </a:p>
        </p:txBody>
      </p:sp>
      <p:sp>
        <p:nvSpPr>
          <p:cNvPr id="44035" name="Text Placeholder 44034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9725"/>
            <a:ext cx="8229600" cy="4846638"/>
          </a:xfrm>
        </p:spPr>
        <p:txBody>
          <a:bodyPr lIns="92075" tIns="46038" rIns="92075" bIns="46038"/>
          <a:lstStyle/>
          <a:p>
            <a:pPr defTabSz="914400" eaLnBrk="1" hangingPunct="1">
              <a:defRPr/>
            </a:pPr>
            <a:r>
              <a:rPr lang="en-US" smtClean="0"/>
              <a:t>Use the Search button on the Internet Explorer Toolbar</a:t>
            </a:r>
            <a:endParaRPr lang="en-US"/>
          </a:p>
          <a:p>
            <a:pPr defTabSz="914400" eaLnBrk="1" hangingPunct="1">
              <a:defRPr/>
            </a:pPr>
            <a:r>
              <a:rPr lang="en-US" smtClean="0"/>
              <a:t>Try multiple search engines on one query</a:t>
            </a:r>
          </a:p>
          <a:p>
            <a:pPr defTabSz="914400" eaLnBrk="1" hangingPunct="1">
              <a:defRPr/>
            </a:pPr>
            <a:r>
              <a:rPr lang="en-US" smtClean="0"/>
              <a:t>Be aware of logical operators - AND, OR, and NOT</a:t>
            </a:r>
          </a:p>
          <a:p>
            <a:pPr defTabSz="914400" eaLnBrk="1" hangingPunct="1">
              <a:defRPr/>
            </a:pPr>
            <a:r>
              <a:rPr lang="en-US" smtClean="0"/>
              <a:t>Search on a concept; e.g., “first ladies” rather than “Eleanor Roosevelt”</a:t>
            </a:r>
          </a:p>
          <a:p>
            <a:pPr defTabSz="914400" eaLnBrk="1" hangingPunct="1">
              <a:defRPr/>
            </a:pPr>
            <a:r>
              <a:rPr lang="en-US" smtClean="0"/>
              <a:t>Set Bookmarks/Favorites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67585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8150"/>
            <a:ext cx="8229600" cy="1019175"/>
          </a:xfrm>
        </p:spPr>
        <p:txBody>
          <a:bodyPr/>
          <a:lstStyle/>
          <a:p>
            <a:pPr marL="0" indent="0" defTabSz="914400" eaLnBrk="1" hangingPunct="1">
              <a:defRPr/>
            </a:pPr>
            <a:r>
              <a:rPr lang="en-US" sz="4000" smtClean="0"/>
              <a:t>E-commerce</a:t>
            </a:r>
            <a:endParaRPr lang="en-US"/>
          </a:p>
        </p:txBody>
      </p:sp>
      <p:sp>
        <p:nvSpPr>
          <p:cNvPr id="67587" name="Text Placeholder 67586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9725"/>
            <a:ext cx="8229600" cy="4846638"/>
          </a:xfrm>
        </p:spPr>
        <p:txBody>
          <a:bodyPr/>
          <a:lstStyle/>
          <a:p>
            <a:pPr defTabSz="914400" eaLnBrk="1" hangingPunct="1">
              <a:defRPr/>
            </a:pPr>
            <a:r>
              <a:rPr lang="en-US" dirty="0" smtClean="0"/>
              <a:t>Commerce is the exchange of goods and services</a:t>
            </a:r>
            <a:endParaRPr lang="en-US" dirty="0"/>
          </a:p>
          <a:p>
            <a:pPr lvl="1" defTabSz="914400" eaLnBrk="1" hangingPunct="1">
              <a:defRPr/>
            </a:pPr>
            <a:r>
              <a:rPr lang="en-US" dirty="0" smtClean="0"/>
              <a:t>Buyer and seller</a:t>
            </a:r>
          </a:p>
          <a:p>
            <a:pPr lvl="1" defTabSz="914400" eaLnBrk="1" hangingPunct="1">
              <a:defRPr/>
            </a:pPr>
            <a:r>
              <a:rPr lang="en-US" dirty="0" smtClean="0"/>
              <a:t>Products and suppliers</a:t>
            </a:r>
          </a:p>
          <a:p>
            <a:pPr lvl="1" defTabSz="914400" eaLnBrk="1" hangingPunct="1">
              <a:defRPr/>
            </a:pPr>
            <a:r>
              <a:rPr lang="en-US" dirty="0" smtClean="0"/>
              <a:t>A place to “meet”</a:t>
            </a:r>
          </a:p>
          <a:p>
            <a:pPr lvl="1" defTabSz="914400" eaLnBrk="1" hangingPunct="1">
              <a:defRPr/>
            </a:pPr>
            <a:r>
              <a:rPr lang="en-US" dirty="0" smtClean="0"/>
              <a:t>Marketing to attract the buyer</a:t>
            </a:r>
          </a:p>
          <a:p>
            <a:pPr lvl="1" defTabSz="914400" eaLnBrk="1" hangingPunct="1">
              <a:defRPr/>
            </a:pPr>
            <a:r>
              <a:rPr lang="en-US" dirty="0" smtClean="0"/>
              <a:t>Accept and process the order</a:t>
            </a:r>
          </a:p>
          <a:p>
            <a:pPr defTabSz="914400" eaLnBrk="1" hangingPunct="1">
              <a:defRPr/>
            </a:pPr>
            <a:r>
              <a:rPr lang="en-US" dirty="0" smtClean="0"/>
              <a:t>All of these elements are present in e-commerce and traditional commerce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9800"/>
      </a:hlink>
      <a:folHlink>
        <a:srgbClr val="F4551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宋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50000">
              <a:schemeClr val="phClr">
                <a:tint val="64000"/>
                <a:satMod val="160000"/>
              </a:schemeClr>
            </a:gs>
            <a:gs pos="92000">
              <a:schemeClr val="phClr">
                <a:tint val="53000"/>
                <a:satMod val="200000"/>
              </a:schemeClr>
            </a:gs>
            <a:gs pos="100000">
              <a:schemeClr val="phClr">
                <a:tint val="45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5000"/>
                <a:shade val="85000"/>
              </a:schemeClr>
            </a:gs>
            <a:gs pos="50000">
              <a:schemeClr val="phClr">
                <a:shade val="80000"/>
              </a:schemeClr>
            </a:gs>
            <a:gs pos="92000">
              <a:schemeClr val="phClr">
                <a:shade val="88000"/>
              </a:schemeClr>
            </a:gs>
            <a:gs pos="100000">
              <a:schemeClr val="phClr">
                <a:shade val="93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50500" cap="flat" cmpd="thickThin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5000"/>
              </a:schemeClr>
            </a:outerShdw>
          </a:effectLst>
        </a:effectStyle>
        <a:effectStyle>
          <a:effectLst>
            <a:outerShdw blurRad="38100" dist="25400" dir="5400000" rotWithShape="0">
              <a:schemeClr val="phClr">
                <a:shade val="30000"/>
                <a:alpha val="80000"/>
              </a:schemeClr>
            </a:outerShdw>
          </a:effectLst>
        </a:effectStyle>
        <a:effectStyle>
          <a:effectLst>
            <a:outerShdw blurRad="38100" dist="25400" dir="5400000" rotWithShape="0">
              <a:schemeClr val="phClr">
                <a:shade val="30000"/>
                <a:alpha val="80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metal">
            <a:bevelT w="1143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100000" t="10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65000"/>
                <a:satMod val="180000"/>
              </a:schemeClr>
              <a:schemeClr val="phClr">
                <a:tint val="9000"/>
                <a:satMod val="150000"/>
              </a:schemeClr>
            </a:duotone>
          </a:blip>
          <a:tile tx="0" ty="0" sx="85000" sy="85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Pages>7767920</Pages>
  <Words>472</Words>
  <Application>Microsoft PowerPoint</Application>
  <PresentationFormat>On-screen Show (4:3)</PresentationFormat>
  <Paragraphs>84</Paragraphs>
  <Slides>11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Opulent</vt:lpstr>
      <vt:lpstr>Clip</vt:lpstr>
      <vt:lpstr>Introduction to the Internet</vt:lpstr>
      <vt:lpstr>The Internet</vt:lpstr>
      <vt:lpstr>The World Wide Web</vt:lpstr>
      <vt:lpstr>A Client/Server Model</vt:lpstr>
      <vt:lpstr>Connecting to the Internet</vt:lpstr>
      <vt:lpstr>Uniform Resource Locator (URL)</vt:lpstr>
      <vt:lpstr>Acronyms Abound</vt:lpstr>
      <vt:lpstr>Suggestions for Searching</vt:lpstr>
      <vt:lpstr>E-commerce</vt:lpstr>
      <vt:lpstr>Advantages of E-commerce</vt:lpstr>
      <vt:lpstr>Security and Privacy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/>
  <cp:keywords/>
  <dc:description/>
  <cp:lastModifiedBy>CKrebs</cp:lastModifiedBy>
  <cp:revision>8805596</cp:revision>
  <cp:lastPrinted>1996-09-30T15:23:14Z</cp:lastPrinted>
  <dcterms:created xsi:type="dcterms:W3CDTF">1995-05-24T20:16:34Z</dcterms:created>
  <dcterms:modified xsi:type="dcterms:W3CDTF">2006-11-15T14:01:56Z</dcterms:modified>
</cp:coreProperties>
</file>