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54A591-13E6-464B-8EEA-0AA809A239A9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52C67B8-B57C-4D93-8427-30443D1ED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0" y="-1768"/>
            <a:ext cx="9144000" cy="4795280"/>
          </a:xfrm>
          <a:prstGeom prst="rect">
            <a:avLst/>
          </a:prstGeom>
          <a:blipFill>
            <a:blip r:embed="rId2">
              <a:alphaModFix amt="54000"/>
            </a:blip>
            <a:tile tx="0" ty="0" sx="45000" sy="45000" flip="none" algn="ctr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78000"/>
                      <a:satMod val="255000"/>
                    </a:schemeClr>
                  </a:gs>
                  <a:gs pos="100000">
                    <a:schemeClr val="tx2">
                      <a:shade val="30000"/>
                      <a:satMod val="160000"/>
                    </a:schemeClr>
                  </a:gs>
                </a:gsLst>
                <a:path path="circle">
                  <a:fillToRect l="100000" t="150000" r="100000" b="50000"/>
                </a:path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612648" y="3511296"/>
            <a:ext cx="7543800" cy="1344168"/>
          </a:xfrm>
        </p:spPr>
        <p:txBody>
          <a:bodyPr lIns="45720" tIns="0" rIns="45720"/>
          <a:lstStyle>
            <a:lvl1pPr algn="r">
              <a:defRPr sz="42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609600" y="4855536"/>
            <a:ext cx="7543800" cy="1621464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C2D56FA-D9F8-40EF-AF70-6BF4D6347740}" type="datetime2">
              <a:rPr lang="en-US" smtClean="0"/>
              <a:pPr/>
              <a:t>Wednesday, November 15, 2006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dirty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A5AB08-D576-473C-BB94-1CC894DED72B}" type="slidenum">
              <a:rPr lang="en-US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0" y="4793512"/>
            <a:ext cx="9144000" cy="0"/>
          </a:xfrm>
          <a:prstGeom prst="line">
            <a:avLst/>
          </a:prstGeom>
          <a:noFill/>
          <a:ln w="10795" cap="flat" cmpd="sng" algn="ctr">
            <a:solidFill>
              <a:schemeClr val="bg2">
                <a:tint val="10000"/>
                <a:satMod val="2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3A9-9FE0-4ED9-903A-B25CCB9FA052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H="1">
            <a:off x="0" y="-1768"/>
            <a:ext cx="9144000" cy="1399032"/>
          </a:xfrm>
          <a:prstGeom prst="rect">
            <a:avLst/>
          </a:prstGeom>
          <a:blipFill>
            <a:blip r:embed="rId2">
              <a:alphaModFix amt="54000"/>
            </a:blip>
            <a:tile tx="0" ty="0" sx="45000" sy="45000" flip="none" algn="ctr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78000"/>
                      <a:satMod val="255000"/>
                    </a:schemeClr>
                  </a:gs>
                  <a:gs pos="100000">
                    <a:schemeClr val="tx2">
                      <a:shade val="30000"/>
                      <a:satMod val="160000"/>
                    </a:schemeClr>
                  </a:gs>
                </a:gsLst>
                <a:path path="circle">
                  <a:fillToRect l="100000" t="150000" r="100000" b="50000"/>
                </a:path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0" y="1399952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912" y="1602637"/>
            <a:ext cx="7772400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912" y="685800"/>
            <a:ext cx="7772400" cy="743507"/>
          </a:xfrm>
        </p:spPr>
        <p:txBody>
          <a:bodyPr anchor="b"/>
          <a:lstStyle>
            <a:lvl1pPr algn="r">
              <a:buNone/>
              <a:defRPr sz="20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81304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A43184-D414-49EE-ABAA-21DD91C2FA40}" type="datetime2">
              <a:rPr lang="en-US" smtClean="0"/>
              <a:pPr/>
              <a:t>Wednesday, November 15, 2006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2424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5048" y="6555112"/>
            <a:ext cx="588336" cy="228600"/>
          </a:xfrm>
        </p:spPr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1878"/>
            <a:ext cx="8229600" cy="102412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DBEA-56B6-48FA-AC09-55B71CC05134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5632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4040188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5867400"/>
            <a:ext cx="4041775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0375" y="1711840"/>
            <a:ext cx="4040188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711840"/>
            <a:ext cx="4041775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DBD2-807D-4625-B560-4112665E41A3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1878"/>
            <a:ext cx="8229600" cy="102412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CA27-8354-4093-8A08-DA8E584478B6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D60D5E-5ECC-41CE-8F88-BA33D78DFBD3}" type="datetime2">
              <a:rPr lang="en-US" smtClean="0"/>
              <a:pPr/>
              <a:t>Wednesday, November 15, 2006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none" anchor="b"/>
          <a:lstStyle>
            <a:lvl1pPr algn="l">
              <a:buNone/>
              <a:defRPr lang="en-US" sz="2400" baseline="0" smtClean="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2" spcCol="27432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79248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ECED-6D32-4151-B5DF-2849BFA4258B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378688"/>
            <a:ext cx="609600" cy="4867584"/>
          </a:xfrm>
        </p:spPr>
        <p:txBody>
          <a:bodyPr vert="vert270" anchor="b"/>
          <a:lstStyle>
            <a:lvl1pPr algn="l">
              <a:buNone/>
              <a:defRPr sz="3000" b="1" baseline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0600" y="1371600"/>
            <a:ext cx="7589520" cy="4846320"/>
          </a:xfrm>
          <a:solidFill>
            <a:schemeClr val="bg2">
              <a:shade val="50000"/>
            </a:schemeClr>
          </a:solidFill>
          <a:ln w="38100">
            <a:solidFill>
              <a:srgbClr val="FFFFFF"/>
            </a:solidFill>
            <a:miter lim="800000"/>
          </a:ln>
          <a:effectLst/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304800"/>
            <a:ext cx="4038600" cy="990600"/>
          </a:xfrm>
        </p:spPr>
        <p:txBody>
          <a:bodyPr rot="0" spcFirstLastPara="0" vertOverflow="overflow" horzOverflow="overflow" vert="horz" wrap="square" lIns="0" tIns="45720" rIns="0" bIns="45720" numCol="2" spcCol="27432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2755-3D81-45E0-8D27-CA023B0CC296}" type="datetime2">
              <a:rPr lang="en-US" smtClean="0"/>
              <a:pPr/>
              <a:t>Wednesday, November 15, 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2A7A-A20B-4E41-888E-762619F61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flipH="1">
            <a:off x="0" y="-1768"/>
            <a:ext cx="9144000" cy="1399032"/>
          </a:xfrm>
          <a:prstGeom prst="rect">
            <a:avLst/>
          </a:prstGeom>
          <a:blipFill>
            <a:blip r:embed="rId11">
              <a:alphaModFix amt="54000"/>
            </a:blip>
            <a:tile tx="0" ty="0" sx="45000" sy="45000" flip="none" algn="ctr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78000"/>
                      <a:satMod val="255000"/>
                    </a:schemeClr>
                  </a:gs>
                  <a:gs pos="100000">
                    <a:schemeClr val="tx2">
                      <a:shade val="30000"/>
                      <a:satMod val="160000"/>
                    </a:schemeClr>
                  </a:gs>
                </a:gsLst>
                <a:path path="circle">
                  <a:fillToRect l="100000" t="150000" r="100000" b="50000"/>
                </a:path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438912"/>
            <a:ext cx="8229600" cy="1019175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82296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63795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9E1482F9-25EC-4720-8DF8-68F9D0DE7F10}" type="datetime2">
              <a:rPr lang="en-US" smtClean="0"/>
              <a:pPr/>
              <a:t>Wednesday, November 15, 2006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392424" y="6556248"/>
            <a:ext cx="2895600" cy="228600"/>
          </a:xfrm>
          <a:prstGeom prst="rect">
            <a:avLst/>
          </a:prstGeom>
        </p:spPr>
        <p:txBody>
          <a:bodyPr vert="horz" tIns="0" bIns="0" anchor="b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algn="r"/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83850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 algn="r"/>
            <a:fld id="{BEA5AB08-D576-473C-BB94-1CC894DED72B}" type="slidenum">
              <a:rPr lang="en-US" sz="1100" smtClean="0">
                <a:solidFill>
                  <a:schemeClr val="tx2"/>
                </a:solidFill>
              </a:rPr>
              <a:pPr algn="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0" y="1399952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latinLnBrk="0">
        <a:spcBef>
          <a:spcPct val="0"/>
        </a:spcBef>
        <a:buNone/>
        <a:defRPr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latinLnBrk="0">
        <a:spcBef>
          <a:spcPts val="600"/>
        </a:spcBef>
        <a:buClr>
          <a:schemeClr val="tx2"/>
        </a:buClr>
        <a:buSzPct val="73000"/>
        <a:buFont typeface="Wingdings 2"/>
        <a:buChar char=""/>
        <a:defRPr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latinLnBrk="0">
        <a:spcBef>
          <a:spcPts val="500"/>
        </a:spcBef>
        <a:buClr>
          <a:schemeClr val="accent4"/>
        </a:buClr>
        <a:buSzPct val="80000"/>
        <a:buFont typeface="Wingdings 2"/>
        <a:buChar char=""/>
        <a:defRPr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latinLnBrk="0">
        <a:spcBef>
          <a:spcPts val="400"/>
        </a:spcBef>
        <a:buClr>
          <a:schemeClr val="accent4"/>
        </a:buClr>
        <a:buSzPct val="60000"/>
        <a:buFont typeface="Wingdings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latinLnBrk="0">
        <a:spcBef>
          <a:spcPct val="20000"/>
        </a:spcBef>
        <a:buClr>
          <a:schemeClr val="accent4"/>
        </a:buClr>
        <a:buSzPct val="80000"/>
        <a:buFont typeface="Wingdings 2"/>
        <a:buChar char=""/>
        <a:defRPr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latinLnBrk="0">
        <a:spcBef>
          <a:spcPts val="400"/>
        </a:spcBef>
        <a:buClr>
          <a:schemeClr val="accent4"/>
        </a:buClr>
        <a:buSzPct val="70000"/>
        <a:buFont typeface="Wingdings"/>
        <a:buChar char="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latinLnBrk="0">
        <a:spcBef>
          <a:spcPts val="400"/>
        </a:spcBef>
        <a:buClr>
          <a:schemeClr val="accent4"/>
        </a:buClr>
        <a:buSzPct val="80000"/>
        <a:buFont typeface="Wingdings 2"/>
        <a:buChar char=""/>
        <a:defRPr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latinLnBrk="0">
        <a:spcBef>
          <a:spcPct val="20000"/>
        </a:spcBef>
        <a:buClr>
          <a:schemeClr val="accent4"/>
        </a:buClr>
        <a:buSzPct val="80000"/>
        <a:buFont typeface="Wingdings 2"/>
        <a:buChar char="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latinLnBrk="0">
        <a:spcBef>
          <a:spcPts val="300"/>
        </a:spcBef>
        <a:buClr>
          <a:schemeClr val="accent4"/>
        </a:buClr>
        <a:buSzPct val="100000"/>
        <a:buChar char="•"/>
        <a:defRPr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latinLnBrk="0">
        <a:spcBef>
          <a:spcPct val="20000"/>
        </a:spcBef>
        <a:buClr>
          <a:schemeClr val="accent4"/>
        </a:buClr>
        <a:buSzPct val="100000"/>
        <a:buFont typeface="Wingdings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12775" y="3511550"/>
            <a:ext cx="7543800" cy="1344613"/>
          </a:xfrm>
        </p:spPr>
        <p:txBody>
          <a:bodyPr/>
          <a:lstStyle/>
          <a:p>
            <a:r>
              <a:rPr lang="en-US" dirty="0" smtClean="0"/>
              <a:t>Analyze your audience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609600" y="4856163"/>
            <a:ext cx="7543800" cy="1620837"/>
          </a:xfrm>
        </p:spPr>
        <p:txBody>
          <a:bodyPr/>
          <a:lstStyle/>
          <a:p>
            <a:r>
              <a:rPr lang="en-US" dirty="0" smtClean="0"/>
              <a:t>Planning for your Presentation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315913"/>
            <a:ext cx="8229600" cy="1143000"/>
          </a:xfrm>
        </p:spPr>
        <p:txBody>
          <a:bodyPr/>
          <a:lstStyle/>
          <a:p>
            <a:r>
              <a:rPr lang="en-US" dirty="0" smtClean="0"/>
              <a:t>Who will be in your audience?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Demographics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Attitudes to Topic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 lvl="1"/>
            <a:r>
              <a:rPr lang="en-US" dirty="0" smtClean="0"/>
              <a:t>Age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Educational Level</a:t>
            </a:r>
          </a:p>
          <a:p>
            <a:pPr lvl="1"/>
            <a:r>
              <a:rPr lang="en-US" dirty="0" smtClean="0"/>
              <a:t>Occupation</a:t>
            </a:r>
          </a:p>
          <a:p>
            <a:pPr lvl="1"/>
            <a:r>
              <a:rPr lang="en-US" dirty="0" smtClean="0"/>
              <a:t>Cultural/Ethnic Background</a:t>
            </a:r>
          </a:p>
          <a:p>
            <a:pPr lvl="1"/>
            <a:r>
              <a:rPr lang="en-US" dirty="0" smtClean="0"/>
              <a:t>Hobbies/Likes/Dislikes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/>
            <a:r>
              <a:rPr lang="en-US" dirty="0" smtClean="0"/>
              <a:t>Positive/Negative/Neutral?</a:t>
            </a:r>
          </a:p>
          <a:p>
            <a:pPr lvl="1"/>
            <a:r>
              <a:rPr lang="en-US" dirty="0" smtClean="0"/>
              <a:t>High Priority/Low Priority?</a:t>
            </a:r>
          </a:p>
          <a:p>
            <a:pPr lvl="1"/>
            <a:r>
              <a:rPr lang="en-US" dirty="0" smtClean="0"/>
              <a:t>Emotional Investment?</a:t>
            </a:r>
          </a:p>
          <a:p>
            <a:pPr lvl="1"/>
            <a:r>
              <a:rPr lang="en-US" dirty="0" smtClean="0"/>
              <a:t>Pre-existing Biases or Prejudices ?</a:t>
            </a:r>
          </a:p>
          <a:p>
            <a:pPr lvl="1"/>
            <a:r>
              <a:rPr lang="en-US" dirty="0" smtClean="0"/>
              <a:t>Needs and Concerns?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7B2F6B"/>
      </a:hlink>
      <a:folHlink>
        <a:srgbClr val="D59739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宋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50000">
              <a:schemeClr val="phClr">
                <a:tint val="64000"/>
                <a:satMod val="160000"/>
              </a:schemeClr>
            </a:gs>
            <a:gs pos="92000">
              <a:schemeClr val="phClr">
                <a:tint val="53000"/>
                <a:satMod val="200000"/>
              </a:schemeClr>
            </a:gs>
            <a:gs pos="100000">
              <a:schemeClr val="phClr">
                <a:tint val="45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5000"/>
                <a:shade val="85000"/>
              </a:schemeClr>
            </a:gs>
            <a:gs pos="50000">
              <a:schemeClr val="phClr">
                <a:shade val="80000"/>
              </a:schemeClr>
            </a:gs>
            <a:gs pos="92000">
              <a:schemeClr val="phClr">
                <a:shade val="88000"/>
              </a:schemeClr>
            </a:gs>
            <a:gs pos="100000">
              <a:schemeClr val="phClr">
                <a:shade val="93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50500" cap="flat" cmpd="thickThin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5000"/>
              </a:schemeClr>
            </a:outerShdw>
          </a:effectLst>
        </a:effectStyle>
        <a:effectStyle>
          <a:effectLst>
            <a:outerShdw blurRad="38100" dist="25400" dir="5400000" rotWithShape="0">
              <a:schemeClr val="phClr">
                <a:shade val="30000"/>
                <a:alpha val="80000"/>
              </a:schemeClr>
            </a:outerShdw>
          </a:effectLst>
        </a:effectStyle>
        <a:effectStyle>
          <a:effectLst>
            <a:outerShdw blurRad="38100" dist="25400" dir="5400000" rotWithShape="0">
              <a:schemeClr val="phClr">
                <a:shade val="30000"/>
                <a:alpha val="80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metal">
            <a:bevelT w="1143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100000" t="10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65000"/>
                <a:satMod val="180000"/>
              </a:schemeClr>
              <a:schemeClr val="phClr">
                <a:tint val="9000"/>
                <a:satMod val="150000"/>
              </a:schemeClr>
            </a:duotone>
          </a:blip>
          <a:tile tx="0" ty="0" sx="85000" sy="85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</TotalTime>
  <Words>44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Opulent</vt:lpstr>
      <vt:lpstr>Analyze your audience</vt:lpstr>
      <vt:lpstr>Who will be in your audience?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Analyze your audience</dc:title>
  <dc:creator>CKrebs</dc:creator>
  <cp:lastModifiedBy>CKrebs</cp:lastModifiedBy>
  <cp:revision>3</cp:revision>
  <dcterms:created xsi:type="dcterms:W3CDTF">2006-07-22T22:58:01Z</dcterms:created>
  <dcterms:modified xsi:type="dcterms:W3CDTF">2006-11-15T23:29:28Z</dcterms:modified>
</cp:coreProperties>
</file>