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5102"/>
    <a:srgbClr val="FF9D00"/>
    <a:srgbClr val="FF6702"/>
    <a:srgbClr val="FF3305"/>
    <a:srgbClr val="CF3E00"/>
    <a:srgbClr val="236F7A"/>
    <a:srgbClr val="EEB42D"/>
    <a:srgbClr val="FFEE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8" autoAdjust="0"/>
    <p:restoredTop sz="86432" autoAdjust="0"/>
  </p:normalViewPr>
  <p:slideViewPr>
    <p:cSldViewPr>
      <p:cViewPr varScale="1">
        <p:scale>
          <a:sx n="63" d="100"/>
          <a:sy n="63" d="100"/>
        </p:scale>
        <p:origin x="-2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7693DF5F-890D-4855-BAD2-DB7CCC30AE33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18BE6B3-0645-4672-9B42-CE4AF4901A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r>
              <a:rPr lang="en-US" baseline="0" dirty="0" smtClean="0"/>
              <a:t> is </a:t>
            </a:r>
            <a:r>
              <a:rPr lang="en-US" dirty="0" smtClean="0"/>
              <a:t>created by the combination of the Greek</a:t>
            </a:r>
            <a:r>
              <a:rPr lang="en-US" baseline="0" dirty="0" smtClean="0"/>
              <a:t> word </a:t>
            </a:r>
            <a:r>
              <a:rPr lang="en-US" baseline="0" dirty="0" err="1" smtClean="0"/>
              <a:t>Xeros</a:t>
            </a:r>
            <a:r>
              <a:rPr lang="en-US" baseline="0" dirty="0" smtClean="0"/>
              <a:t> (dry) with landscaping. Term coined by the </a:t>
            </a:r>
            <a:r>
              <a:rPr lang="en-US" dirty="0" smtClean="0"/>
              <a:t>Front Range </a:t>
            </a:r>
            <a:r>
              <a:rPr lang="en-US" dirty="0" err="1" smtClean="0"/>
              <a:t>Xeriscape</a:t>
            </a:r>
            <a:r>
              <a:rPr lang="en-US" dirty="0" smtClean="0"/>
              <a:t> Task Force of the Denver Water Department in 1981.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BE6B3-0645-4672-9B42-CE4AF4901AE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6600" y="2057400"/>
            <a:ext cx="2514600" cy="2667000"/>
          </a:xfrm>
        </p:spPr>
        <p:txBody>
          <a:bodyPr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95800" y="5562600"/>
            <a:ext cx="4419600" cy="946150"/>
          </a:xfr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28600" y="64008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chemeClr val="tx1">
                  <a:alpha val="100000"/>
                </a:schemeClr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362200" y="6400800"/>
            <a:ext cx="4343400" cy="3048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chemeClr val="tx1">
                  <a:alpha val="100000"/>
                </a:schemeClr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4770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EF420658-F88F-48A0-9228-93DA580EA855}" type="slidenum">
              <a:rPr lang="en-US"/>
              <a:pPr/>
              <a:t>‹#›</a:t>
            </a:fld>
            <a:endParaRPr lang="en-US">
              <a:solidFill>
                <a:schemeClr val="tx1">
                  <a:alpha val="10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7254-B584-4F4E-8A6C-691FB2C3F3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rtlCol="0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rtlCol="0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6448C-BCC3-417A-AD14-5150EAD0C5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3924300" cy="41148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924300" cy="41148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9AE5-02BE-493E-AF2D-50CB84BDC7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rtlCol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9064D-676E-4FFE-ABBB-9167453C12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09CC7-2564-4C61-8DCE-574E6508C0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90E2-A47F-45DC-AE25-3BEB921946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rtlCol="0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C6E9B-1FC8-49E3-9958-A70F711F41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rtlCol="0" anchor="b">
            <a:noAutofit/>
          </a:bodyPr>
          <a:lstStyle>
            <a:lvl1pPr algn="l">
              <a:defRPr sz="3600" b="0"/>
            </a:lvl1pPr>
          </a:lstStyle>
          <a:p>
            <a:r>
              <a:rPr lang="en-US" dirty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rtlCol="0"/>
          <a:lstStyle>
            <a:lvl1pPr marL="0" indent="0">
              <a:buNone/>
              <a:defRPr sz="2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456EC-62FB-4C06-AB39-1CD7A242BA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8001000" cy="9906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0010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400800"/>
            <a:ext cx="1295400" cy="30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l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bg1">
                    <a:alpha val="10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09800" y="6400800"/>
            <a:ext cx="4572000" cy="30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ctr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bg1">
                    <a:alpha val="10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295400" cy="30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bg1">
                    <a:alpha val="100000"/>
                  </a:schemeClr>
                </a:solidFill>
                <a:latin typeface="+mn-lt"/>
              </a:defRPr>
            </a:lvl1pPr>
          </a:lstStyle>
          <a:p>
            <a:fld id="{FE62DDD8-E42E-4B63-9424-9212AC0C402A}" type="slidenum">
              <a:rPr lang="en-US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1pPr>
      <a:lvl2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Arial Black"/>
        </a:defRPr>
      </a:lvl2pPr>
      <a:lvl3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Arial Black"/>
        </a:defRPr>
      </a:lvl3pPr>
      <a:lvl4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Arial Black"/>
        </a:defRPr>
      </a:lvl4pPr>
      <a:lvl5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Arial Black"/>
        </a:defRPr>
      </a:lvl5pPr>
      <a:lvl6pPr marL="45720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Arial Black"/>
        </a:defRPr>
      </a:lvl6pPr>
      <a:lvl7pPr marL="91440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Arial Black"/>
        </a:defRPr>
      </a:lvl7pPr>
      <a:lvl8pPr marL="137160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Arial Black"/>
        </a:defRPr>
      </a:lvl8pPr>
      <a:lvl9pPr marL="182880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Arial Black"/>
        </a:defRPr>
      </a:lvl9pPr>
    </p:titleStyle>
    <p:bodyStyle>
      <a:lvl1pPr marL="342900" indent="-342900" algn="l" fontAlgn="base">
        <a:spcBef>
          <a:spcPct val="20000"/>
        </a:spcBef>
        <a:spcAft>
          <a:spcPct val="0"/>
        </a:spcAft>
        <a:buChar char="•"/>
        <a:defRPr sz="32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50" indent="-285750" algn="l" fontAlgn="base">
        <a:spcBef>
          <a:spcPct val="20000"/>
        </a:spcBef>
        <a:spcAft>
          <a:spcPct val="0"/>
        </a:spcAft>
        <a:buChar char="–"/>
        <a:defRPr sz="2800">
          <a:solidFill>
            <a:schemeClr val="tx1">
              <a:alpha val="100000"/>
            </a:schemeClr>
          </a:solidFill>
          <a:latin typeface="+mn-lt"/>
        </a:defRPr>
      </a:lvl2pPr>
      <a:lvl3pPr marL="1143000" indent="-228600" algn="l" fontAlgn="base">
        <a:spcBef>
          <a:spcPct val="20000"/>
        </a:spcBef>
        <a:spcAft>
          <a:spcPct val="0"/>
        </a:spcAft>
        <a:buChar char="•"/>
        <a:defRPr sz="2400">
          <a:solidFill>
            <a:schemeClr val="tx1">
              <a:alpha val="100000"/>
            </a:schemeClr>
          </a:solidFill>
          <a:latin typeface="+mn-lt"/>
        </a:defRPr>
      </a:lvl3pPr>
      <a:lvl4pPr marL="1600200" indent="-228600" algn="l" fontAlgn="base">
        <a:spcBef>
          <a:spcPct val="20000"/>
        </a:spcBef>
        <a:spcAft>
          <a:spcPct val="0"/>
        </a:spcAft>
        <a:buChar char="–"/>
        <a:defRPr sz="2000">
          <a:solidFill>
            <a:schemeClr val="tx1">
              <a:alpha val="100000"/>
            </a:schemeClr>
          </a:solidFill>
          <a:latin typeface="+mn-lt"/>
        </a:defRPr>
      </a:lvl4pPr>
      <a:lvl5pPr marL="20574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tx1">
              <a:alpha val="100000"/>
            </a:schemeClr>
          </a:solidFill>
          <a:latin typeface="+mn-lt"/>
        </a:defRPr>
      </a:lvl5pPr>
      <a:lvl6pPr marL="25146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tx1">
              <a:alpha val="100000"/>
            </a:schemeClr>
          </a:solidFill>
          <a:latin typeface="+mn-lt"/>
        </a:defRPr>
      </a:lvl6pPr>
      <a:lvl7pPr marL="29718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tx1">
              <a:alpha val="100000"/>
            </a:schemeClr>
          </a:solidFill>
          <a:latin typeface="+mn-lt"/>
        </a:defRPr>
      </a:lvl7pPr>
      <a:lvl8pPr marL="34290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tx1">
              <a:alpha val="100000"/>
            </a:schemeClr>
          </a:solidFill>
          <a:latin typeface="+mn-lt"/>
        </a:defRPr>
      </a:lvl8pPr>
      <a:lvl9pPr marL="38862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tx1">
              <a:alpha val="100000"/>
            </a:schemeClr>
          </a:solidFill>
          <a:latin typeface="+mn-lt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pic" idx="1"/>
          </p:nvPr>
        </p:nvSpPr>
        <p:spPr/>
      </p:sp>
      <p:sp>
        <p:nvSpPr>
          <p:cNvPr id="5" name="Rectangle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kern="1200" dirty="0" smtClean="0">
                <a:solidFill>
                  <a:schemeClr val="tx1"/>
                </a:solidFill>
              </a:rPr>
              <a:t>Water –Conservative </a:t>
            </a:r>
            <a:br>
              <a:rPr lang="en-US" kern="1200" dirty="0" smtClean="0">
                <a:solidFill>
                  <a:schemeClr val="tx1"/>
                </a:solidFill>
              </a:rPr>
            </a:br>
            <a:r>
              <a:rPr lang="en-US" kern="1200" dirty="0" smtClean="0">
                <a:solidFill>
                  <a:schemeClr val="tx1"/>
                </a:solidFill>
              </a:rPr>
              <a:t>Approach to Landscaping</a:t>
            </a:r>
            <a:endParaRPr lang="en-US" kern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a variety of rocks for design</a:t>
            </a:r>
            <a:endParaRPr lang="en-US"/>
          </a:p>
          <a:p>
            <a:r>
              <a:rPr lang="en-US" dirty="0" smtClean="0"/>
              <a:t>Sparse use of drought resistant plants</a:t>
            </a:r>
          </a:p>
          <a:p>
            <a:r>
              <a:rPr lang="en-US" dirty="0" smtClean="0"/>
              <a:t>Relies on rainwater or limited watering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Benefits </a:t>
            </a:r>
            <a:endParaRPr lang="en-US" dirty="0"/>
          </a:p>
          <a:p>
            <a:pPr lvl="1"/>
            <a:r>
              <a:rPr lang="en-US" dirty="0" smtClean="0"/>
              <a:t>Conserves water</a:t>
            </a:r>
          </a:p>
          <a:p>
            <a:pPr lvl="1"/>
            <a:r>
              <a:rPr lang="en-US" dirty="0" smtClean="0"/>
              <a:t>Provides attractive planning options</a:t>
            </a:r>
          </a:p>
          <a:p>
            <a:pPr lvl="1"/>
            <a:r>
              <a:rPr lang="en-US" dirty="0" smtClean="0"/>
              <a:t>Presents minimal  pest and disease problems</a:t>
            </a:r>
          </a:p>
          <a:p>
            <a:pPr lvl="1"/>
            <a:r>
              <a:rPr lang="en-US" dirty="0" smtClean="0"/>
              <a:t>Requires</a:t>
            </a:r>
            <a:r>
              <a:rPr lang="en-US" baseline="0" dirty="0" smtClean="0"/>
              <a:t> low pruning and maintenance</a:t>
            </a:r>
          </a:p>
          <a:p>
            <a:pPr lvl="1"/>
            <a:r>
              <a:rPr lang="en-US" dirty="0" smtClean="0"/>
              <a:t>Saves landfill space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None!</a:t>
            </a:r>
            <a:endParaRPr lang="en-US"/>
          </a:p>
          <a:p>
            <a:pPr lvl="2"/>
            <a:r>
              <a:rPr lang="en-US" dirty="0" smtClean="0"/>
              <a:t>Initial cost is offset by future savings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un spots design template">
  <a:themeElements>
    <a:clrScheme name="Office Theme 11">
      <a:dk1>
        <a:srgbClr val="FDB15D"/>
      </a:dk1>
      <a:lt1>
        <a:srgbClr val="FFCC66"/>
      </a:lt1>
      <a:dk2>
        <a:srgbClr val="CE1B08"/>
      </a:dk2>
      <a:lt2>
        <a:srgbClr val="969696"/>
      </a:lt2>
      <a:accent1>
        <a:srgbClr val="FBDF53"/>
      </a:accent1>
      <a:accent2>
        <a:srgbClr val="FF9966"/>
      </a:accent2>
      <a:accent3>
        <a:srgbClr val="FFE2B8"/>
      </a:accent3>
      <a:accent4>
        <a:srgbClr val="D8974E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anchor="t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None/>
          <a:tabLst/>
          <a:defRPr kumimoji="0" lang="en-US" sz="1800" b="0" i="0" u="none" strike="noStrike" baseline="0">
            <a:solidFill>
              <a:schemeClr val="tx1">
                <a:alpha val="100000"/>
              </a:schemeClr>
            </a:solidFill>
            <a:effectLst/>
            <a:latin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anchor="t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None/>
          <a:tabLst/>
          <a:defRPr kumimoji="0" lang="en-US" sz="1800" b="0" i="0" u="none" strike="noStrike" baseline="0">
            <a:solidFill>
              <a:schemeClr val="tx1">
                <a:alpha val="100000"/>
              </a:schemeClr>
            </a:solidFill>
            <a:effectLst/>
            <a:latin typeface="Arial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58572B"/>
        </a:dk1>
        <a:lt1>
          <a:srgbClr val="EBF5A5"/>
        </a:lt1>
        <a:dk2>
          <a:srgbClr val="E3EBF1"/>
        </a:dk2>
        <a:lt2>
          <a:srgbClr val="336699"/>
        </a:lt2>
        <a:accent1>
          <a:srgbClr val="CCCC99"/>
        </a:accent1>
        <a:accent2>
          <a:srgbClr val="FFFFCC"/>
        </a:accent2>
        <a:accent3>
          <a:srgbClr val="F3F9CF"/>
        </a:accent3>
        <a:accent4>
          <a:srgbClr val="4A4923"/>
        </a:accent4>
        <a:accent5>
          <a:srgbClr val="E2E2CA"/>
        </a:accent5>
        <a:accent6>
          <a:srgbClr val="E7E7B9"/>
        </a:accent6>
        <a:hlink>
          <a:srgbClr val="9900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CC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FFCC66"/>
        </a:accent2>
        <a:accent3>
          <a:srgbClr val="FFFFE2"/>
        </a:accent3>
        <a:accent4>
          <a:srgbClr val="000000"/>
        </a:accent4>
        <a:accent5>
          <a:srgbClr val="CAE2FF"/>
        </a:accent5>
        <a:accent6>
          <a:srgbClr val="E7B95C"/>
        </a:accent6>
        <a:hlink>
          <a:srgbClr val="3333CC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800000"/>
        </a:dk1>
        <a:lt1>
          <a:srgbClr val="FFFFCC"/>
        </a:lt1>
        <a:dk2>
          <a:srgbClr val="000000"/>
        </a:dk2>
        <a:lt2>
          <a:srgbClr val="808080"/>
        </a:lt2>
        <a:accent1>
          <a:srgbClr val="F1D4AD"/>
        </a:accent1>
        <a:accent2>
          <a:srgbClr val="333399"/>
        </a:accent2>
        <a:accent3>
          <a:srgbClr val="FFFFE2"/>
        </a:accent3>
        <a:accent4>
          <a:srgbClr val="6C0000"/>
        </a:accent4>
        <a:accent5>
          <a:srgbClr val="F7E6D3"/>
        </a:accent5>
        <a:accent6>
          <a:srgbClr val="2D2D8A"/>
        </a:accent6>
        <a:hlink>
          <a:srgbClr val="FF0000"/>
        </a:hlink>
        <a:folHlink>
          <a:srgbClr val="A8450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F5EFD3"/>
        </a:dk1>
        <a:lt1>
          <a:srgbClr val="FFFFCC"/>
        </a:lt1>
        <a:dk2>
          <a:srgbClr val="FFFF99"/>
        </a:dk2>
        <a:lt2>
          <a:srgbClr val="005A58"/>
        </a:lt2>
        <a:accent1>
          <a:srgbClr val="D89A36"/>
        </a:accent1>
        <a:accent2>
          <a:srgbClr val="A54100"/>
        </a:accent2>
        <a:accent3>
          <a:srgbClr val="FFFFE2"/>
        </a:accent3>
        <a:accent4>
          <a:srgbClr val="D1CCB4"/>
        </a:accent4>
        <a:accent5>
          <a:srgbClr val="E9CAAE"/>
        </a:accent5>
        <a:accent6>
          <a:srgbClr val="953A00"/>
        </a:accent6>
        <a:hlink>
          <a:srgbClr val="FFCC99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DEBD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F6EA8E"/>
        </a:accent2>
        <a:accent3>
          <a:srgbClr val="AAAACA"/>
        </a:accent3>
        <a:accent4>
          <a:srgbClr val="DABDA1"/>
        </a:accent4>
        <a:accent5>
          <a:srgbClr val="ADB8E2"/>
        </a:accent5>
        <a:accent6>
          <a:srgbClr val="DFD48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FFDD99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E7C88A"/>
        </a:accent6>
        <a:hlink>
          <a:srgbClr val="3333CC"/>
        </a:hlink>
        <a:folHlink>
          <a:srgbClr val="FFEB9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0">
        <a:dk1>
          <a:srgbClr val="5C1F00"/>
        </a:dk1>
        <a:lt1>
          <a:srgbClr val="FFFFCC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AE"/>
        </a:accent4>
        <a:accent5>
          <a:srgbClr val="E2ADAA"/>
        </a:accent5>
        <a:accent6>
          <a:srgbClr val="AC6D56"/>
        </a:accent6>
        <a:hlink>
          <a:srgbClr val="FFE80B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FDB15D"/>
        </a:dk1>
        <a:lt1>
          <a:srgbClr val="FFCC66"/>
        </a:lt1>
        <a:dk2>
          <a:srgbClr val="CE1B08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E2B8"/>
        </a:accent3>
        <a:accent4>
          <a:srgbClr val="D8974E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Sun spots design template</Template>
  <TotalTime>80</TotalTime>
  <Words>91</Words>
  <Application>Microsoft PowerPoint</Application>
  <PresentationFormat>On-screen Show (4:3)</PresentationFormat>
  <Paragraphs>18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Sun spots design template</vt:lpstr>
      <vt:lpstr>Xeriscaping</vt:lpstr>
      <vt:lpstr>Characteristics</vt:lpstr>
      <vt:lpstr>Benefits</vt:lpstr>
      <vt:lpstr>Disadvantages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Zeroscaping</dc:title>
  <dc:subject/>
  <dc:creator>CKrebs</dc:creator>
  <cp:keywords/>
  <dc:description/>
  <cp:lastModifiedBy>CKrebs</cp:lastModifiedBy>
  <cp:revision>18</cp:revision>
  <cp:lastPrinted>1601-01-01T00:00:00Z</cp:lastPrinted>
  <dcterms:created xsi:type="dcterms:W3CDTF">2006-06-22T12:09:11Z</dcterms:created>
  <dcterms:modified xsi:type="dcterms:W3CDTF">2006-11-15T23:25:34Z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TC010721551033</vt:lpwstr>
  </property>
</Properties>
</file>