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40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unrealengine.com/en-US/Engine/Rendering/Materials/MaterialProperties/index.html" TargetMode="External"/><Relationship Id="rId2" Type="http://schemas.openxmlformats.org/officeDocument/2006/relationships/hyperlink" Target="https://docs.unrealengine.com/en-US/Engine/Rendering/Materials/PhysicallyBased/index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cademy.substance3d.com/courses/the-pbr-guide-part-1" TargetMode="External"/><Relationship Id="rId5" Type="http://schemas.openxmlformats.org/officeDocument/2006/relationships/hyperlink" Target="https://www.unrealengine.com/en-US/onlinelearning-courses/creating-pbr-materials" TargetMode="External"/><Relationship Id="rId4" Type="http://schemas.openxmlformats.org/officeDocument/2006/relationships/hyperlink" Target="https://docs.unrealengine.com/en-US/Engine/Rendering/Materials/HowTo/Instancing/index.htm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Materials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Corey Becker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60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Tessellation Multiplier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249487"/>
            <a:ext cx="9905999" cy="1992999"/>
          </a:xfrm>
        </p:spPr>
        <p:txBody>
          <a:bodyPr/>
          <a:lstStyle/>
          <a:p>
            <a:r>
              <a:rPr lang="en-US" dirty="0" smtClean="0"/>
              <a:t>Changes how much the mesh is tessellated I.E. how much extra geometry is added.</a:t>
            </a:r>
          </a:p>
          <a:p>
            <a:r>
              <a:rPr lang="en-US" dirty="0" smtClean="0"/>
              <a:t>The larger number allows more detail but also is more taxing on the system.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410" y="3790863"/>
            <a:ext cx="4101671" cy="283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2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Subsurface Scattering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for materials that are somewhat Translucent like skin or wax.</a:t>
            </a:r>
          </a:p>
          <a:p>
            <a:r>
              <a:rPr lang="en-US" dirty="0" smtClean="0"/>
              <a:t>Is caused from light that penetrates the surface and bounces around and back out of the material.</a:t>
            </a:r>
          </a:p>
          <a:p>
            <a:r>
              <a:rPr lang="en-US" dirty="0" smtClean="0"/>
              <a:t>Different methods in Unreal:</a:t>
            </a:r>
          </a:p>
          <a:p>
            <a:pPr lvl="1"/>
            <a:r>
              <a:rPr lang="en-US" dirty="0" smtClean="0"/>
              <a:t>Subsurface</a:t>
            </a:r>
          </a:p>
          <a:p>
            <a:pPr lvl="1"/>
            <a:r>
              <a:rPr lang="en-US" dirty="0" smtClean="0"/>
              <a:t>Subsurface Profile</a:t>
            </a:r>
          </a:p>
          <a:p>
            <a:pPr lvl="2"/>
            <a:r>
              <a:rPr lang="en-US" dirty="0" smtClean="0"/>
              <a:t>Cheaper, mainly for skin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8022" y="150899"/>
            <a:ext cx="3113902" cy="19461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9325" y="3275635"/>
            <a:ext cx="3444432" cy="344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7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Fresnel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249487"/>
            <a:ext cx="6150639" cy="2079445"/>
          </a:xfrm>
        </p:spPr>
        <p:txBody>
          <a:bodyPr/>
          <a:lstStyle/>
          <a:p>
            <a:r>
              <a:rPr lang="en-US" dirty="0" smtClean="0"/>
              <a:t>How light is reflected at different intensities at different angles.  Is useful for materials that use refraction.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0395" y="1357803"/>
            <a:ext cx="4038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649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Unreal Documentation on PBR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Unreal Documentation on Material Properties</a:t>
            </a:r>
            <a:endParaRPr lang="en-US" dirty="0" smtClean="0"/>
          </a:p>
          <a:p>
            <a:r>
              <a:rPr lang="fr-FR" dirty="0" err="1" smtClean="0">
                <a:hlinkClick r:id="rId4"/>
              </a:rPr>
              <a:t>Unreal</a:t>
            </a:r>
            <a:r>
              <a:rPr lang="fr-FR" dirty="0" smtClean="0">
                <a:hlinkClick r:id="rId4"/>
              </a:rPr>
              <a:t> Documentation on </a:t>
            </a:r>
            <a:r>
              <a:rPr lang="fr-FR" dirty="0" err="1" smtClean="0">
                <a:hlinkClick r:id="rId4"/>
              </a:rPr>
              <a:t>Material</a:t>
            </a:r>
            <a:r>
              <a:rPr lang="fr-FR" dirty="0" smtClean="0">
                <a:hlinkClick r:id="rId4"/>
              </a:rPr>
              <a:t> Instances</a:t>
            </a:r>
            <a:endParaRPr lang="fr-FR" dirty="0" smtClean="0"/>
          </a:p>
          <a:p>
            <a:r>
              <a:rPr lang="en-US" dirty="0" smtClean="0">
                <a:hlinkClick r:id="rId5"/>
              </a:rPr>
              <a:t>Course on PBR materials</a:t>
            </a:r>
            <a:endParaRPr lang="en-US" dirty="0"/>
          </a:p>
          <a:p>
            <a:r>
              <a:rPr lang="en-US" dirty="0" smtClean="0">
                <a:hlinkClick r:id="rId6"/>
              </a:rPr>
              <a:t>Substance PBR Guide</a:t>
            </a:r>
            <a:r>
              <a:rPr lang="en-US" dirty="0" smtClean="0"/>
              <a:t> (Advanced)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923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Physically based rendering (PBR)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249486"/>
            <a:ext cx="9905999" cy="4159551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Values based on real world value allowing material creation to be more predictable</a:t>
            </a:r>
          </a:p>
          <a:p>
            <a:r>
              <a:rPr lang="en-US" dirty="0"/>
              <a:t>M</a:t>
            </a:r>
            <a:r>
              <a:rPr lang="en-US" dirty="0" smtClean="0"/>
              <a:t>aterials are more accurate in different lighting conditions.</a:t>
            </a:r>
          </a:p>
          <a:p>
            <a:r>
              <a:rPr lang="en-US" dirty="0" smtClean="0"/>
              <a:t>Doesn’t have to mean photorealistic PBR is used by Pixar and in Fortnight for stylized shading.</a:t>
            </a:r>
          </a:p>
          <a:p>
            <a:r>
              <a:rPr lang="en-US" dirty="0" smtClean="0"/>
              <a:t>Has 4 </a:t>
            </a:r>
            <a:r>
              <a:rPr lang="en-US" dirty="0"/>
              <a:t>main </a:t>
            </a:r>
            <a:r>
              <a:rPr lang="en-US" dirty="0" smtClean="0"/>
              <a:t>parameters in Unreal:</a:t>
            </a:r>
          </a:p>
          <a:p>
            <a:pPr lvl="1"/>
            <a:r>
              <a:rPr lang="en-US" dirty="0" smtClean="0"/>
              <a:t>Base Color</a:t>
            </a:r>
          </a:p>
          <a:p>
            <a:pPr lvl="1"/>
            <a:r>
              <a:rPr lang="en-US" dirty="0" smtClean="0"/>
              <a:t>Roughness</a:t>
            </a:r>
          </a:p>
          <a:p>
            <a:pPr lvl="1"/>
            <a:r>
              <a:rPr lang="en-US" dirty="0" smtClean="0"/>
              <a:t>Metallic</a:t>
            </a:r>
          </a:p>
          <a:p>
            <a:pPr lvl="1"/>
            <a:r>
              <a:rPr lang="en-US" dirty="0" smtClean="0"/>
              <a:t>Specular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9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 Color </a:t>
            </a:r>
            <a:br>
              <a:rPr lang="en-US" dirty="0" smtClean="0"/>
            </a:br>
            <a:r>
              <a:rPr lang="en-US" dirty="0" smtClean="0"/>
              <a:t>aka. Diffuse or Albedo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This is the color of the material without any lighting information.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Since it is a PBR system you can get real world values for the color of materials.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Real materials should never be 0 or 1 in value.  Examples: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</a:t>
            </a:r>
            <a:r>
              <a:rPr lang="en-US" dirty="0" smtClean="0"/>
              <a:t>harcoal = 0.02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Fresh Concrete = 0.51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Fresh snow = 0.81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975" y="1482809"/>
            <a:ext cx="4230509" cy="22144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9975" y="3864659"/>
            <a:ext cx="4230509" cy="264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8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Roughness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249486"/>
            <a:ext cx="9905999" cy="2207183"/>
          </a:xfrm>
        </p:spPr>
        <p:txBody>
          <a:bodyPr/>
          <a:lstStyle/>
          <a:p>
            <a:r>
              <a:rPr lang="en-US" dirty="0" smtClean="0"/>
              <a:t>Describes the micro surface detail and how light is reflected.  </a:t>
            </a:r>
          </a:p>
          <a:p>
            <a:r>
              <a:rPr lang="en-US" dirty="0" smtClean="0"/>
              <a:t>The more rough a surface it is the larger the specular highlight making a surface less shiny.  The inverse is also true.</a:t>
            </a:r>
          </a:p>
          <a:p>
            <a:r>
              <a:rPr lang="en-US" dirty="0" smtClean="0"/>
              <a:t>Again real world values are never 0 or 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4368" y="113272"/>
            <a:ext cx="3599935" cy="2249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3833" y="4552951"/>
            <a:ext cx="6858000" cy="800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3833" y="5539302"/>
            <a:ext cx="6858000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67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Metallic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249487"/>
            <a:ext cx="9905999" cy="1869432"/>
          </a:xfrm>
        </p:spPr>
        <p:txBody>
          <a:bodyPr/>
          <a:lstStyle/>
          <a:p>
            <a:r>
              <a:rPr lang="en-US" dirty="0" smtClean="0"/>
              <a:t>Describes if something is a metal or non-metal (Dielectric)</a:t>
            </a:r>
          </a:p>
          <a:p>
            <a:r>
              <a:rPr lang="en-US" dirty="0" smtClean="0"/>
              <a:t>Pure materials are either a metal (1) or Dielectric (0)</a:t>
            </a:r>
          </a:p>
          <a:p>
            <a:r>
              <a:rPr lang="en-US" dirty="0" smtClean="0"/>
              <a:t>Middle values are mainly used for mixed materials like metal with dirt on it.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502" y="4575475"/>
            <a:ext cx="6858000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8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Specular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779373"/>
            <a:ext cx="9905999" cy="319628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Controls the amount of light reflected.  Default value is 0.5 which works for most materials.</a:t>
            </a:r>
          </a:p>
          <a:p>
            <a:r>
              <a:rPr lang="en-US" dirty="0" smtClean="0"/>
              <a:t>Real world materials all have at least some specular. So again shouldn’t be set to 0 or 1 for realistic materials.</a:t>
            </a:r>
          </a:p>
          <a:p>
            <a:r>
              <a:rPr lang="en-US" dirty="0" smtClean="0"/>
              <a:t>The default value is often best and if you want a material less shiny should adjust roughness instead.</a:t>
            </a:r>
          </a:p>
          <a:p>
            <a:r>
              <a:rPr lang="en-US" dirty="0" smtClean="0"/>
              <a:t>Most common application is to create micro occlusion with a map.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6270" y="4837671"/>
            <a:ext cx="3039763" cy="18998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06033" y="6275858"/>
            <a:ext cx="2686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*Micro-occlusion can be baked into base color or part of a specular map.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64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Adds detail to a material that is not in the mesh.</a:t>
            </a:r>
          </a:p>
          <a:p>
            <a:r>
              <a:rPr lang="en-US" dirty="0" smtClean="0"/>
              <a:t>Is a trick with lighting and doesn’t change the actual geometry or silhouette.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216" y="3448136"/>
            <a:ext cx="7237584" cy="320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4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Ambient occlusion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the shadowing between close objects resulting form light bounces not reaching those areas.</a:t>
            </a:r>
          </a:p>
          <a:p>
            <a:r>
              <a:rPr lang="en-US" dirty="0" smtClean="0"/>
              <a:t>Putting it in a map to the </a:t>
            </a:r>
            <a:r>
              <a:rPr lang="en-US" dirty="0" err="1" smtClean="0"/>
              <a:t>shader</a:t>
            </a:r>
            <a:r>
              <a:rPr lang="en-US" dirty="0" smtClean="0"/>
              <a:t> helps the rendering Ambient Occlusion later.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0551" y="3795649"/>
            <a:ext cx="4355991" cy="298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29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Displacement/Height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972719"/>
            <a:ext cx="6140231" cy="4453248"/>
          </a:xfrm>
        </p:spPr>
        <p:txBody>
          <a:bodyPr/>
          <a:lstStyle/>
          <a:p>
            <a:r>
              <a:rPr lang="en-US" dirty="0" smtClean="0"/>
              <a:t>Unlike normal map actually moves the Vertices.</a:t>
            </a:r>
          </a:p>
          <a:p>
            <a:r>
              <a:rPr lang="en-US" dirty="0" smtClean="0"/>
              <a:t>Unreal has two different inputs for Displacement</a:t>
            </a:r>
          </a:p>
          <a:p>
            <a:pPr lvl="1"/>
            <a:r>
              <a:rPr lang="en-US" dirty="0" smtClean="0"/>
              <a:t>World position offset which does not add geometry</a:t>
            </a:r>
          </a:p>
          <a:p>
            <a:pPr lvl="1"/>
            <a:r>
              <a:rPr lang="en-US" dirty="0" smtClean="0"/>
              <a:t>World Displacement which Tessellates the mesh adding more vertices to displace.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68448"/>
          <a:stretch/>
        </p:blipFill>
        <p:spPr>
          <a:xfrm>
            <a:off x="7792390" y="750777"/>
            <a:ext cx="3331084" cy="567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87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168</TotalTime>
  <Words>508</Words>
  <Application>Microsoft Office PowerPoint</Application>
  <PresentationFormat>Widescreen</PresentationFormat>
  <Paragraphs>61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Trebuchet MS</vt:lpstr>
      <vt:lpstr>Tw Cen MT</vt:lpstr>
      <vt:lpstr>Circuit</vt:lpstr>
      <vt:lpstr>Materials</vt:lpstr>
      <vt:lpstr>Physically based rendering (PBR)</vt:lpstr>
      <vt:lpstr>Base Color  aka. Diffuse or Albedo</vt:lpstr>
      <vt:lpstr>Roughness</vt:lpstr>
      <vt:lpstr>Metallic</vt:lpstr>
      <vt:lpstr>Specular</vt:lpstr>
      <vt:lpstr>Normal</vt:lpstr>
      <vt:lpstr>Ambient occlusion</vt:lpstr>
      <vt:lpstr>Displacement/Height</vt:lpstr>
      <vt:lpstr>Tessellation Multiplier</vt:lpstr>
      <vt:lpstr>Subsurface Scattering</vt:lpstr>
      <vt:lpstr>Fresnel</vt:lpstr>
      <vt:lpstr>Resources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Materials</dc:title>
  <dc:creator>Corey Becker</dc:creator>
  <cp:lastModifiedBy>Corey Becker</cp:lastModifiedBy>
  <cp:revision>13</cp:revision>
  <dcterms:created xsi:type="dcterms:W3CDTF">2020-04-04T16:42:27Z</dcterms:created>
  <dcterms:modified xsi:type="dcterms:W3CDTF">2020-04-07T17:32:14Z</dcterms:modified>
</cp:coreProperties>
</file>